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4" r:id="rId9"/>
  </p:sldIdLst>
  <p:sldSz cx="9144000" cy="6858000" type="screen4x3"/>
  <p:notesSz cx="6797675" cy="992663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>
        <p:scale>
          <a:sx n="73" d="100"/>
          <a:sy n="73" d="100"/>
        </p:scale>
        <p:origin x="-34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45660" cy="496331"/>
          </a:xfrm>
          <a:prstGeom prst="rect">
            <a:avLst/>
          </a:prstGeom>
        </p:spPr>
        <p:txBody>
          <a:bodyPr vert="horz" lIns="91080" tIns="45540" rIns="91080" bIns="4554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5" y="3"/>
            <a:ext cx="2945660" cy="496331"/>
          </a:xfrm>
          <a:prstGeom prst="rect">
            <a:avLst/>
          </a:prstGeom>
        </p:spPr>
        <p:txBody>
          <a:bodyPr vert="horz" lIns="91080" tIns="45540" rIns="91080" bIns="45540" rtlCol="0"/>
          <a:lstStyle>
            <a:lvl1pPr algn="r">
              <a:defRPr sz="1200"/>
            </a:lvl1pPr>
          </a:lstStyle>
          <a:p>
            <a:fld id="{D825AE38-DF82-4431-AF40-796A32CB89EE}" type="datetimeFigureOut">
              <a:rPr lang="en-AU" smtClean="0"/>
              <a:t>29/08/2018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5"/>
            <a:ext cx="2945660" cy="496331"/>
          </a:xfrm>
          <a:prstGeom prst="rect">
            <a:avLst/>
          </a:prstGeom>
        </p:spPr>
        <p:txBody>
          <a:bodyPr vert="horz" lIns="91080" tIns="45540" rIns="91080" bIns="4554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5" y="9428585"/>
            <a:ext cx="2945660" cy="496331"/>
          </a:xfrm>
          <a:prstGeom prst="rect">
            <a:avLst/>
          </a:prstGeom>
        </p:spPr>
        <p:txBody>
          <a:bodyPr vert="horz" lIns="91080" tIns="45540" rIns="91080" bIns="45540" rtlCol="0" anchor="b"/>
          <a:lstStyle>
            <a:lvl1pPr algn="r">
              <a:defRPr sz="1200"/>
            </a:lvl1pPr>
          </a:lstStyle>
          <a:p>
            <a:fld id="{2163DB2F-8E3D-4FE3-ABF9-242B9C95D3E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428216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F5F293D-20BF-487A-BFA7-792ABC73B8A5}" type="datetimeFigureOut">
              <a:rPr lang="th-TH" smtClean="0"/>
              <a:t>29/08/61</a:t>
            </a:fld>
            <a:endParaRPr lang="th-TH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5F293D-20BF-487A-BFA7-792ABC73B8A5}" type="datetimeFigureOut">
              <a:rPr lang="th-TH" smtClean="0"/>
              <a:t>29/08/61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5F293D-20BF-487A-BFA7-792ABC73B8A5}" type="datetimeFigureOut">
              <a:rPr lang="th-TH" smtClean="0"/>
              <a:t>29/08/61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5F293D-20BF-487A-BFA7-792ABC73B8A5}" type="datetimeFigureOut">
              <a:rPr lang="th-TH" smtClean="0"/>
              <a:t>29/08/61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5F293D-20BF-487A-BFA7-792ABC73B8A5}" type="datetimeFigureOut">
              <a:rPr lang="th-TH" smtClean="0"/>
              <a:t>29/08/61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5F293D-20BF-487A-BFA7-792ABC73B8A5}" type="datetimeFigureOut">
              <a:rPr lang="th-TH" smtClean="0"/>
              <a:t>29/08/61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5F293D-20BF-487A-BFA7-792ABC73B8A5}" type="datetimeFigureOut">
              <a:rPr lang="th-TH" smtClean="0"/>
              <a:t>29/08/61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5F293D-20BF-487A-BFA7-792ABC73B8A5}" type="datetimeFigureOut">
              <a:rPr lang="th-TH" smtClean="0"/>
              <a:t>29/08/61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5F293D-20BF-487A-BFA7-792ABC73B8A5}" type="datetimeFigureOut">
              <a:rPr lang="th-TH" smtClean="0"/>
              <a:t>29/08/61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F5F293D-20BF-487A-BFA7-792ABC73B8A5}" type="datetimeFigureOut">
              <a:rPr lang="th-TH" smtClean="0"/>
              <a:t>29/08/61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F5F293D-20BF-487A-BFA7-792ABC73B8A5}" type="datetimeFigureOut">
              <a:rPr lang="th-TH" smtClean="0"/>
              <a:t>29/08/61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F5F293D-20BF-487A-BFA7-792ABC73B8A5}" type="datetimeFigureOut">
              <a:rPr lang="th-TH" smtClean="0"/>
              <a:t>29/08/61</a:t>
            </a:fld>
            <a:endParaRPr lang="th-TH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620689"/>
            <a:ext cx="8784976" cy="3816424"/>
          </a:xfrm>
        </p:spPr>
        <p:txBody>
          <a:bodyPr>
            <a:noAutofit/>
          </a:bodyPr>
          <a:lstStyle/>
          <a:p>
            <a:pPr algn="l"/>
            <a:r>
              <a:rPr lang="th-TH" sz="4600" dirty="0" smtClean="0">
                <a:solidFill>
                  <a:srgbClr val="0070C0"/>
                </a:solidFill>
                <a:latin typeface="Cordia New" pitchFamily="34" charset="-34"/>
                <a:cs typeface="Cordia New" pitchFamily="34" charset="-34"/>
              </a:rPr>
              <a:t>มิติที่ 3</a:t>
            </a:r>
            <a:r>
              <a:rPr lang="en-AU" sz="4600" b="1" dirty="0" smtClean="0">
                <a:solidFill>
                  <a:srgbClr val="0070C0"/>
                </a:solidFill>
                <a:latin typeface="Cordia New" pitchFamily="34" charset="-34"/>
                <a:cs typeface="Cordia New" pitchFamily="34" charset="-34"/>
              </a:rPr>
              <a:t>   :</a:t>
            </a:r>
            <a:r>
              <a:rPr lang="th-TH" sz="4600" b="1" dirty="0" smtClean="0">
                <a:solidFill>
                  <a:srgbClr val="0070C0"/>
                </a:solidFill>
                <a:latin typeface="Cordia New" pitchFamily="34" charset="-34"/>
                <a:cs typeface="Cordia New" pitchFamily="34" charset="-34"/>
              </a:rPr>
              <a:t> มิติด้านคุณภาพการปฏิบัติราชการ</a:t>
            </a:r>
            <a:br>
              <a:rPr lang="th-TH" sz="4600" b="1" dirty="0" smtClean="0">
                <a:solidFill>
                  <a:srgbClr val="0070C0"/>
                </a:solidFill>
                <a:latin typeface="Cordia New" pitchFamily="34" charset="-34"/>
                <a:cs typeface="Cordia New" pitchFamily="34" charset="-34"/>
              </a:rPr>
            </a:br>
            <a:r>
              <a:rPr lang="th-TH" sz="4600" b="1" dirty="0" smtClean="0">
                <a:solidFill>
                  <a:srgbClr val="0070C0"/>
                </a:solidFill>
                <a:latin typeface="Cordia New" pitchFamily="34" charset="-34"/>
                <a:cs typeface="Cordia New" pitchFamily="34" charset="-34"/>
              </a:rPr>
              <a:t>ประเด็นการประเมิน </a:t>
            </a:r>
            <a:r>
              <a:rPr lang="en-AU" sz="4600" b="1" dirty="0" smtClean="0">
                <a:solidFill>
                  <a:srgbClr val="0070C0"/>
                </a:solidFill>
                <a:latin typeface="Cordia New" pitchFamily="34" charset="-34"/>
                <a:cs typeface="Cordia New" pitchFamily="34" charset="-34"/>
              </a:rPr>
              <a:t>: </a:t>
            </a:r>
            <a:r>
              <a:rPr lang="th-TH" sz="4600" b="1" dirty="0" smtClean="0">
                <a:solidFill>
                  <a:srgbClr val="0070C0"/>
                </a:solidFill>
                <a:latin typeface="Cordia New" pitchFamily="34" charset="-34"/>
                <a:cs typeface="Cordia New" pitchFamily="34" charset="-34"/>
              </a:rPr>
              <a:t>คุณภาพการให้บริการ</a:t>
            </a:r>
            <a:br>
              <a:rPr lang="th-TH" sz="4600" b="1" dirty="0" smtClean="0">
                <a:solidFill>
                  <a:srgbClr val="0070C0"/>
                </a:solidFill>
                <a:latin typeface="Cordia New" pitchFamily="34" charset="-34"/>
                <a:cs typeface="Cordia New" pitchFamily="34" charset="-34"/>
              </a:rPr>
            </a:br>
            <a:r>
              <a:rPr lang="th-TH" sz="4600" b="1" dirty="0" smtClean="0">
                <a:solidFill>
                  <a:srgbClr val="0070C0"/>
                </a:solidFill>
                <a:latin typeface="Cordia New" pitchFamily="34" charset="-34"/>
                <a:cs typeface="Cordia New" pitchFamily="34" charset="-34"/>
              </a:rPr>
              <a:t>ตัวชี้วัด</a:t>
            </a:r>
            <a:r>
              <a:rPr lang="en-AU" sz="4600" b="1" dirty="0" smtClean="0">
                <a:solidFill>
                  <a:srgbClr val="0070C0"/>
                </a:solidFill>
                <a:latin typeface="Cordia New" pitchFamily="34" charset="-34"/>
                <a:cs typeface="Cordia New" pitchFamily="34" charset="-34"/>
              </a:rPr>
              <a:t>  : 3.3 </a:t>
            </a:r>
            <a:r>
              <a:rPr lang="th-TH" sz="4600" b="1" dirty="0" smtClean="0">
                <a:solidFill>
                  <a:srgbClr val="0070C0"/>
                </a:solidFill>
                <a:latin typeface="Cordia New" pitchFamily="34" charset="-34"/>
                <a:cs typeface="Cordia New" pitchFamily="34" charset="-34"/>
              </a:rPr>
              <a:t>ระดับความพึงพอใจของผู้รับบริการ</a:t>
            </a:r>
            <a:br>
              <a:rPr lang="th-TH" sz="4600" b="1" dirty="0" smtClean="0">
                <a:solidFill>
                  <a:srgbClr val="0070C0"/>
                </a:solidFill>
                <a:latin typeface="Cordia New" pitchFamily="34" charset="-34"/>
                <a:cs typeface="Cordia New" pitchFamily="34" charset="-34"/>
              </a:rPr>
            </a:br>
            <a:r>
              <a:rPr lang="th-TH" sz="4600" b="1" dirty="0" smtClean="0">
                <a:solidFill>
                  <a:srgbClr val="0070C0"/>
                </a:solidFill>
                <a:latin typeface="Cordia New" pitchFamily="34" charset="-34"/>
                <a:cs typeface="Cordia New" pitchFamily="34" charset="-34"/>
              </a:rPr>
              <a:t>น้ำหนัก  </a:t>
            </a:r>
            <a:r>
              <a:rPr lang="en-AU" sz="4600" b="1" dirty="0" smtClean="0">
                <a:solidFill>
                  <a:srgbClr val="0070C0"/>
                </a:solidFill>
                <a:latin typeface="Cordia New" pitchFamily="34" charset="-34"/>
                <a:cs typeface="Cordia New" pitchFamily="34" charset="-34"/>
              </a:rPr>
              <a:t>:</a:t>
            </a:r>
            <a:r>
              <a:rPr lang="th-TH" sz="4600" b="1" dirty="0" smtClean="0">
                <a:solidFill>
                  <a:srgbClr val="0070C0"/>
                </a:solidFill>
                <a:latin typeface="Cordia New" pitchFamily="34" charset="-34"/>
                <a:cs typeface="Cordia New" pitchFamily="34" charset="-34"/>
              </a:rPr>
              <a:t> ร้อยละ 6</a:t>
            </a:r>
            <a:endParaRPr lang="en-AU" sz="4600" b="1" dirty="0">
              <a:solidFill>
                <a:srgbClr val="0070C0"/>
              </a:solidFill>
              <a:latin typeface="Cordia New" pitchFamily="34" charset="-34"/>
              <a:cs typeface="Cord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428750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3600" dirty="0" smtClean="0">
                <a:latin typeface="Cordia New" pitchFamily="34" charset="-34"/>
                <a:cs typeface="Cordia New" pitchFamily="34" charset="-34"/>
              </a:rPr>
              <a:t>       </a:t>
            </a:r>
            <a:r>
              <a:rPr lang="th-TH" sz="4000" b="1" u="sng" dirty="0" smtClean="0">
                <a:solidFill>
                  <a:srgbClr val="0070C0"/>
                </a:solidFill>
                <a:latin typeface="Cordia New" pitchFamily="34" charset="-34"/>
                <a:cs typeface="Cordia New" pitchFamily="34" charset="-34"/>
              </a:rPr>
              <a:t>การสำรวจความพึงพอใจของผู้รับบริการจากหน่วยงานกรุงเทพมหานคร</a:t>
            </a:r>
            <a:r>
              <a:rPr lang="th-TH" sz="4000" b="1" dirty="0" smtClean="0">
                <a:solidFill>
                  <a:srgbClr val="0070C0"/>
                </a:solidFill>
                <a:latin typeface="Cordia New" pitchFamily="34" charset="-34"/>
                <a:cs typeface="Cordia New" pitchFamily="34" charset="-34"/>
              </a:rPr>
              <a:t> หมายถึง ประชาชน ข้าราชการและบุคลากรของกรุงเทพมหานครผู้มารับบริการโดยตรง</a:t>
            </a:r>
            <a:r>
              <a:rPr lang="en-AU" sz="4000" b="1" dirty="0" smtClean="0">
                <a:solidFill>
                  <a:srgbClr val="0070C0"/>
                </a:solidFill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sz="4000" b="1" dirty="0" smtClean="0">
                <a:solidFill>
                  <a:srgbClr val="0070C0"/>
                </a:solidFill>
                <a:latin typeface="Cordia New" pitchFamily="34" charset="-34"/>
                <a:cs typeface="Cordia New" pitchFamily="34" charset="-34"/>
              </a:rPr>
              <a:t>หรือบุคลากรหน่วยงาน/ส่วนราชการ ทั้งภายในและภายนอกกรุงเทพมหานครที่หน่วยงาน  นั้น ๆ ให้บริการ</a:t>
            </a:r>
            <a:endParaRPr lang="en-AU" sz="4000" b="1" dirty="0">
              <a:solidFill>
                <a:srgbClr val="0070C0"/>
              </a:solidFill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dirty="0" smtClean="0">
                <a:solidFill>
                  <a:srgbClr val="0070C0"/>
                </a:solidFill>
              </a:rPr>
              <a:t>ความหมาย</a:t>
            </a:r>
            <a:endParaRPr lang="en-A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699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08720"/>
            <a:ext cx="8496944" cy="51845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3600" b="1" dirty="0" smtClean="0">
                <a:solidFill>
                  <a:srgbClr val="0070C0"/>
                </a:solidFill>
              </a:rPr>
              <a:t>1. ความ</a:t>
            </a:r>
            <a:r>
              <a:rPr lang="th-TH" sz="3600" b="1" dirty="0">
                <a:solidFill>
                  <a:srgbClr val="0070C0"/>
                </a:solidFill>
              </a:rPr>
              <a:t>พึงพอใจ</a:t>
            </a:r>
            <a:r>
              <a:rPr lang="th-TH" sz="3600" b="1" dirty="0" smtClean="0">
                <a:solidFill>
                  <a:srgbClr val="0070C0"/>
                </a:solidFill>
              </a:rPr>
              <a:t>ด้านกระบวนการ ขั้นตอนการให้บริการ</a:t>
            </a:r>
          </a:p>
          <a:p>
            <a:pPr marL="0" indent="0">
              <a:buNone/>
            </a:pPr>
            <a:r>
              <a:rPr lang="th-TH" sz="3600" b="1" dirty="0">
                <a:solidFill>
                  <a:srgbClr val="0070C0"/>
                </a:solidFill>
              </a:rPr>
              <a:t>2. ความพึงพอใจ</a:t>
            </a:r>
            <a:r>
              <a:rPr lang="th-TH" sz="3600" b="1" dirty="0" smtClean="0">
                <a:solidFill>
                  <a:srgbClr val="0070C0"/>
                </a:solidFill>
              </a:rPr>
              <a:t>ด้านเจ้าหน้าที่ผู้ให้บริการ</a:t>
            </a:r>
          </a:p>
          <a:p>
            <a:pPr marL="0" indent="0">
              <a:buNone/>
            </a:pPr>
            <a:r>
              <a:rPr lang="th-TH" sz="3600" b="1" dirty="0">
                <a:solidFill>
                  <a:srgbClr val="0070C0"/>
                </a:solidFill>
              </a:rPr>
              <a:t>3. ความพึงพอใจ</a:t>
            </a:r>
            <a:r>
              <a:rPr lang="th-TH" sz="3600" b="1" dirty="0" smtClean="0">
                <a:solidFill>
                  <a:srgbClr val="0070C0"/>
                </a:solidFill>
              </a:rPr>
              <a:t>ด้านการบริการผ่านทางระบบอิเล็กทรอนิกส์</a:t>
            </a:r>
          </a:p>
          <a:p>
            <a:pPr marL="0" indent="0">
              <a:buNone/>
            </a:pPr>
            <a:r>
              <a:rPr lang="th-TH" sz="3600" b="1" dirty="0">
                <a:solidFill>
                  <a:srgbClr val="0070C0"/>
                </a:solidFill>
              </a:rPr>
              <a:t>4. ความพึงพอใจ</a:t>
            </a:r>
            <a:r>
              <a:rPr lang="th-TH" sz="3600" b="1" dirty="0" smtClean="0">
                <a:solidFill>
                  <a:srgbClr val="0070C0"/>
                </a:solidFill>
              </a:rPr>
              <a:t>ด้านสิ่งอำนวยความส</a:t>
            </a:r>
            <a:r>
              <a:rPr lang="th-TH" sz="3600" b="1" dirty="0">
                <a:solidFill>
                  <a:srgbClr val="0070C0"/>
                </a:solidFill>
              </a:rPr>
              <a:t>ะ</a:t>
            </a:r>
            <a:r>
              <a:rPr lang="th-TH" sz="3600" b="1" dirty="0" smtClean="0">
                <a:solidFill>
                  <a:srgbClr val="0070C0"/>
                </a:solidFill>
              </a:rPr>
              <a:t>ดวก</a:t>
            </a:r>
          </a:p>
          <a:p>
            <a:pPr marL="0" indent="0">
              <a:buNone/>
            </a:pPr>
            <a:r>
              <a:rPr lang="th-TH" sz="3600" b="1" dirty="0">
                <a:solidFill>
                  <a:srgbClr val="0070C0"/>
                </a:solidFill>
              </a:rPr>
              <a:t>5. ความพึง</a:t>
            </a:r>
            <a:r>
              <a:rPr lang="th-TH" sz="3600" b="1" dirty="0" smtClean="0">
                <a:solidFill>
                  <a:srgbClr val="0070C0"/>
                </a:solidFill>
              </a:rPr>
              <a:t>พอใจในการปฏิบัติงานด้านการแก้ไขปัญหาต่าง ๆ   </a:t>
            </a:r>
          </a:p>
          <a:p>
            <a:pPr marL="0" indent="0">
              <a:buNone/>
            </a:pPr>
            <a:r>
              <a:rPr lang="th-TH" sz="3600" b="1" dirty="0">
                <a:solidFill>
                  <a:srgbClr val="0070C0"/>
                </a:solidFill>
              </a:rPr>
              <a:t> </a:t>
            </a:r>
            <a:r>
              <a:rPr lang="th-TH" sz="3600" b="1" dirty="0" smtClean="0">
                <a:solidFill>
                  <a:srgbClr val="0070C0"/>
                </a:solidFill>
              </a:rPr>
              <a:t>  ของหน่วยงาน</a:t>
            </a:r>
          </a:p>
          <a:p>
            <a:pPr marL="0" indent="0">
              <a:buNone/>
            </a:pPr>
            <a:r>
              <a:rPr lang="th-TH" sz="3600" b="1" dirty="0">
                <a:solidFill>
                  <a:srgbClr val="0070C0"/>
                </a:solidFill>
              </a:rPr>
              <a:t>6. ความพึง</a:t>
            </a:r>
            <a:r>
              <a:rPr lang="th-TH" sz="3600" b="1" dirty="0" smtClean="0">
                <a:solidFill>
                  <a:srgbClr val="0070C0"/>
                </a:solidFill>
              </a:rPr>
              <a:t>พอใจต่อกิจกรรมการเสริมสร้างและพัฒนาของ</a:t>
            </a:r>
          </a:p>
          <a:p>
            <a:pPr marL="0" indent="0">
              <a:buNone/>
            </a:pPr>
            <a:r>
              <a:rPr lang="th-TH" sz="3600" b="1" dirty="0">
                <a:solidFill>
                  <a:srgbClr val="0070C0"/>
                </a:solidFill>
              </a:rPr>
              <a:t> </a:t>
            </a:r>
            <a:r>
              <a:rPr lang="th-TH" sz="3600" b="1" dirty="0" smtClean="0">
                <a:solidFill>
                  <a:srgbClr val="0070C0"/>
                </a:solidFill>
              </a:rPr>
              <a:t>  หน่วยงาน</a:t>
            </a:r>
          </a:p>
          <a:p>
            <a:pPr marL="0" indent="0">
              <a:buNone/>
            </a:pPr>
            <a:r>
              <a:rPr lang="th-TH" sz="3600" b="1" dirty="0">
                <a:solidFill>
                  <a:srgbClr val="0070C0"/>
                </a:solidFill>
              </a:rPr>
              <a:t> </a:t>
            </a:r>
            <a:r>
              <a:rPr lang="th-TH" sz="3600" b="1" dirty="0" smtClean="0">
                <a:solidFill>
                  <a:srgbClr val="0070C0"/>
                </a:solidFill>
              </a:rPr>
              <a:t>     ฯลฯ</a:t>
            </a:r>
          </a:p>
          <a:p>
            <a:pPr marL="0" indent="0">
              <a:buNone/>
            </a:pPr>
            <a:r>
              <a:rPr lang="th-TH" sz="3600" dirty="0"/>
              <a:t> </a:t>
            </a:r>
            <a:r>
              <a:rPr lang="th-TH" sz="3600" dirty="0" smtClean="0"/>
              <a:t>            </a:t>
            </a:r>
            <a:endParaRPr lang="en-AU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th-TH" sz="4000" dirty="0" smtClean="0">
                <a:solidFill>
                  <a:srgbClr val="0070C0"/>
                </a:solidFill>
              </a:rPr>
              <a:t>การสำรวจครอบคลุมประเด็นต่าง ๆ เช่น</a:t>
            </a:r>
            <a:endParaRPr lang="en-AU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442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83568" y="2132856"/>
            <a:ext cx="7848872" cy="12241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162467"/>
          </a:xfrm>
        </p:spPr>
        <p:txBody>
          <a:bodyPr/>
          <a:lstStyle/>
          <a:p>
            <a:pPr marL="0" indent="0" algn="ctr">
              <a:buNone/>
            </a:pPr>
            <a:endParaRPr lang="th-TH" dirty="0" smtClean="0"/>
          </a:p>
          <a:p>
            <a:pPr marL="0" indent="0" algn="ctr">
              <a:buNone/>
            </a:pPr>
            <a:r>
              <a:rPr lang="th-TH" sz="2800" b="1" dirty="0" smtClean="0">
                <a:solidFill>
                  <a:srgbClr val="0070C0"/>
                </a:solidFill>
              </a:rPr>
              <a:t>ผลสำรวจความพึงพอใจฯ ครั้งที่ 1 + ผลสำรวจความพึงพอใจฯ ครั้ง 2</a:t>
            </a:r>
          </a:p>
          <a:p>
            <a:pPr marL="0" indent="0" algn="ctr">
              <a:buNone/>
            </a:pPr>
            <a:r>
              <a:rPr lang="th-TH" sz="2800" b="1" dirty="0" smtClean="0">
                <a:solidFill>
                  <a:srgbClr val="0070C0"/>
                </a:solidFill>
              </a:rPr>
              <a:t>จำนวนครั้งของการสำรวจความพึงพอใจฯ</a:t>
            </a:r>
            <a:endParaRPr lang="en-AU" sz="2800" b="1" dirty="0">
              <a:solidFill>
                <a:srgbClr val="0070C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4800" dirty="0" smtClean="0">
                <a:solidFill>
                  <a:schemeClr val="accent1">
                    <a:lumMod val="75000"/>
                  </a:schemeClr>
                </a:solidFill>
              </a:rPr>
              <a:t>สูตรคำนวณ</a:t>
            </a:r>
            <a:endParaRPr lang="en-AU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115616" y="2780928"/>
            <a:ext cx="698477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4400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th-TH" sz="3600" b="1" dirty="0" smtClean="0">
                <a:solidFill>
                  <a:srgbClr val="0070C0"/>
                </a:solidFill>
              </a:rPr>
              <a:t>ช่วงการปรับเกณฑ์การให้คะแนน</a:t>
            </a:r>
            <a:r>
              <a:rPr lang="en-AU" sz="3600" b="1" dirty="0" smtClean="0">
                <a:solidFill>
                  <a:srgbClr val="0070C0"/>
                </a:solidFill>
              </a:rPr>
              <a:t> </a:t>
            </a:r>
            <a:r>
              <a:rPr lang="th-TH" sz="3600" b="1" dirty="0" smtClean="0">
                <a:solidFill>
                  <a:srgbClr val="0070C0"/>
                </a:solidFill>
              </a:rPr>
              <a:t>+</a:t>
            </a:r>
            <a:r>
              <a:rPr lang="en-AU" sz="3600" b="1" dirty="0" smtClean="0">
                <a:solidFill>
                  <a:srgbClr val="0070C0"/>
                </a:solidFill>
              </a:rPr>
              <a:t> </a:t>
            </a:r>
            <a:r>
              <a:rPr lang="th-TH" sz="3600" b="1" dirty="0" smtClean="0">
                <a:solidFill>
                  <a:srgbClr val="0070C0"/>
                </a:solidFill>
              </a:rPr>
              <a:t>/</a:t>
            </a:r>
            <a:r>
              <a:rPr lang="en-AU" sz="3600" b="1" dirty="0" smtClean="0">
                <a:solidFill>
                  <a:srgbClr val="0070C0"/>
                </a:solidFill>
              </a:rPr>
              <a:t> </a:t>
            </a:r>
            <a:r>
              <a:rPr lang="th-TH" sz="3600" b="1" dirty="0" smtClean="0">
                <a:solidFill>
                  <a:srgbClr val="0070C0"/>
                </a:solidFill>
              </a:rPr>
              <a:t>- 1 ระดับ ต่อ 1 คะแนน</a:t>
            </a:r>
          </a:p>
          <a:p>
            <a:pPr marL="0" indent="0">
              <a:buNone/>
            </a:pPr>
            <a:endParaRPr lang="th-TH" sz="1500" dirty="0" smtClean="0"/>
          </a:p>
          <a:p>
            <a:pPr marL="0" indent="0">
              <a:buNone/>
            </a:pPr>
            <a:endParaRPr lang="th-TH" dirty="0"/>
          </a:p>
          <a:p>
            <a:pPr marL="0" indent="0">
              <a:buNone/>
            </a:pPr>
            <a:endParaRPr lang="th-TH" dirty="0" smtClean="0"/>
          </a:p>
          <a:p>
            <a:pPr marL="0" indent="0">
              <a:buNone/>
            </a:pPr>
            <a:r>
              <a:rPr lang="th-TH" dirty="0"/>
              <a:t> </a:t>
            </a:r>
            <a:endParaRPr lang="th-TH" sz="2000" dirty="0" smtClean="0"/>
          </a:p>
          <a:p>
            <a:pPr marL="0" indent="0">
              <a:buNone/>
            </a:pPr>
            <a:r>
              <a:rPr lang="th-TH" dirty="0" smtClean="0"/>
              <a:t>   </a:t>
            </a:r>
          </a:p>
          <a:p>
            <a:pPr marL="0" indent="0">
              <a:buNone/>
            </a:pPr>
            <a:r>
              <a:rPr lang="th-TH" dirty="0">
                <a:solidFill>
                  <a:srgbClr val="0070C0"/>
                </a:solidFill>
              </a:rPr>
              <a:t> </a:t>
            </a:r>
            <a:r>
              <a:rPr lang="th-TH" dirty="0" smtClean="0">
                <a:solidFill>
                  <a:srgbClr val="0070C0"/>
                </a:solidFill>
              </a:rPr>
              <a:t>   </a:t>
            </a:r>
            <a:r>
              <a:rPr lang="en-AU" dirty="0" smtClean="0">
                <a:solidFill>
                  <a:srgbClr val="0070C0"/>
                </a:solidFill>
              </a:rPr>
              <a:t>  </a:t>
            </a:r>
            <a:r>
              <a:rPr lang="th-TH" sz="3200" b="1" dirty="0" smtClean="0">
                <a:solidFill>
                  <a:srgbClr val="0070C0"/>
                </a:solidFill>
                <a:latin typeface="Cordia New" pitchFamily="34" charset="-34"/>
                <a:cs typeface="Cordia New" pitchFamily="34" charset="-34"/>
              </a:rPr>
              <a:t>คะแนนที่ได้เป็นไปตามค่าเฉลี่ยผลสำรวจความพึงพอใจของผู้รับ</a:t>
            </a:r>
            <a:r>
              <a:rPr lang="en-AU" sz="3200" b="1" dirty="0" smtClean="0">
                <a:solidFill>
                  <a:srgbClr val="0070C0"/>
                </a:solidFill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sz="3200" b="1" dirty="0" smtClean="0">
                <a:solidFill>
                  <a:srgbClr val="0070C0"/>
                </a:solidFill>
                <a:latin typeface="Cordia New" pitchFamily="34" charset="-34"/>
                <a:cs typeface="Cordia New" pitchFamily="34" charset="-34"/>
              </a:rPr>
              <a:t>บริการทั้ง 2 ครั้ง คือ การนำผลคะแนนสำรวจความพึงพอใจ</a:t>
            </a:r>
            <a:r>
              <a:rPr lang="en-AU" sz="3200" b="1" dirty="0" smtClean="0">
                <a:solidFill>
                  <a:srgbClr val="0070C0"/>
                </a:solidFill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sz="3200" b="1" dirty="0" smtClean="0">
                <a:solidFill>
                  <a:srgbClr val="0070C0"/>
                </a:solidFill>
                <a:latin typeface="Cordia New" pitchFamily="34" charset="-34"/>
                <a:cs typeface="Cordia New" pitchFamily="34" charset="-34"/>
              </a:rPr>
              <a:t>ครั้งที่ 1 </a:t>
            </a:r>
            <a:r>
              <a:rPr lang="en-AU" sz="3200" b="1" dirty="0" smtClean="0">
                <a:solidFill>
                  <a:srgbClr val="0070C0"/>
                </a:solidFill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sz="3200" b="1" dirty="0" smtClean="0">
                <a:solidFill>
                  <a:srgbClr val="0070C0"/>
                </a:solidFill>
                <a:latin typeface="Cordia New" pitchFamily="34" charset="-34"/>
                <a:cs typeface="Cordia New" pitchFamily="34" charset="-34"/>
              </a:rPr>
              <a:t>รวมกับผลคะแนนสำรวจความพึงพอใจ ครั้งที่ 2 หารด้วยจำนวนครั้ง</a:t>
            </a:r>
            <a:r>
              <a:rPr lang="en-AU" sz="3200" b="1" dirty="0" smtClean="0">
                <a:solidFill>
                  <a:srgbClr val="0070C0"/>
                </a:solidFill>
                <a:latin typeface="Cordia New" pitchFamily="34" charset="-34"/>
                <a:cs typeface="Cordia New" pitchFamily="34" charset="-34"/>
              </a:rPr>
              <a:t>   </a:t>
            </a:r>
            <a:r>
              <a:rPr lang="th-TH" sz="3200" b="1" dirty="0" smtClean="0">
                <a:solidFill>
                  <a:srgbClr val="0070C0"/>
                </a:solidFill>
                <a:latin typeface="Cordia New" pitchFamily="34" charset="-34"/>
                <a:cs typeface="Cordia New" pitchFamily="34" charset="-34"/>
              </a:rPr>
              <a:t>ในการสำรวจ (หาร 2) และใช้ทศนิยม 3 ตำแหน่ง</a:t>
            </a:r>
            <a:endParaRPr lang="en-AU" b="1" dirty="0">
              <a:solidFill>
                <a:srgbClr val="0070C0"/>
              </a:solidFill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4000" dirty="0" smtClean="0">
                <a:solidFill>
                  <a:srgbClr val="0070C0"/>
                </a:solidFill>
              </a:rPr>
              <a:t>เกณฑ์การให้คะแนน</a:t>
            </a:r>
            <a:endParaRPr lang="en-AU" sz="4000" dirty="0">
              <a:solidFill>
                <a:srgbClr val="0070C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4324355"/>
              </p:ext>
            </p:extLst>
          </p:nvPr>
        </p:nvGraphicFramePr>
        <p:xfrm>
          <a:off x="1619672" y="2276872"/>
          <a:ext cx="6096000" cy="176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576064"/>
                <a:gridCol w="576064"/>
                <a:gridCol w="576064"/>
                <a:gridCol w="576064"/>
                <a:gridCol w="743744"/>
              </a:tblGrid>
              <a:tr h="655960">
                <a:tc>
                  <a:txBody>
                    <a:bodyPr/>
                    <a:lstStyle/>
                    <a:p>
                      <a:endParaRPr lang="th-TH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th-TH" sz="3200" dirty="0" smtClean="0">
                          <a:solidFill>
                            <a:srgbClr val="0070C0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ระดับคะแนน</a:t>
                      </a:r>
                      <a:endParaRPr lang="en-AU" sz="3200" dirty="0">
                        <a:solidFill>
                          <a:srgbClr val="0070C0"/>
                        </a:solidFill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2400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th-TH" sz="2800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en-AU" sz="28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2400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th-TH" sz="2800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AU" sz="28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2400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th-TH" sz="2800" dirty="0" smtClean="0">
                          <a:solidFill>
                            <a:srgbClr val="0070C0"/>
                          </a:solidFill>
                        </a:rPr>
                        <a:t>3</a:t>
                      </a:r>
                      <a:endParaRPr lang="en-AU" sz="28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2400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th-TH" sz="2800" dirty="0" smtClean="0">
                          <a:solidFill>
                            <a:srgbClr val="0070C0"/>
                          </a:solidFill>
                        </a:rPr>
                        <a:t>4</a:t>
                      </a:r>
                      <a:endParaRPr lang="en-AU" sz="28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2400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th-TH" sz="2800" dirty="0" smtClean="0">
                          <a:solidFill>
                            <a:srgbClr val="0070C0"/>
                          </a:solidFill>
                        </a:rPr>
                        <a:t>5</a:t>
                      </a:r>
                      <a:endParaRPr lang="en-AU" sz="28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55960">
                <a:tc>
                  <a:txBody>
                    <a:bodyPr/>
                    <a:lstStyle/>
                    <a:p>
                      <a:endParaRPr lang="th-TH" b="1" dirty="0" smtClean="0">
                        <a:solidFill>
                          <a:srgbClr val="0070C0"/>
                        </a:solidFill>
                      </a:endParaRPr>
                    </a:p>
                    <a:p>
                      <a:r>
                        <a:rPr lang="th-TH" sz="3200" b="1" dirty="0" smtClean="0">
                          <a:solidFill>
                            <a:srgbClr val="0070C0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ระดับความพึงพอใจ</a:t>
                      </a:r>
                      <a:endParaRPr lang="en-AU" sz="3200" b="1" dirty="0">
                        <a:solidFill>
                          <a:srgbClr val="0070C0"/>
                        </a:solidFill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400" b="1" dirty="0" smtClean="0">
                        <a:solidFill>
                          <a:srgbClr val="0070C0"/>
                        </a:solidFill>
                        <a:latin typeface="Angsana New" pitchFamily="18" charset="-34"/>
                        <a:cs typeface="+mn-cs"/>
                      </a:endParaRPr>
                    </a:p>
                    <a:p>
                      <a:pPr algn="ctr"/>
                      <a:r>
                        <a:rPr lang="th-TH" sz="2800" b="1" dirty="0" smtClean="0">
                          <a:solidFill>
                            <a:srgbClr val="0070C0"/>
                          </a:solidFill>
                          <a:latin typeface="Angsana New" pitchFamily="18" charset="-34"/>
                          <a:cs typeface="+mn-cs"/>
                        </a:rPr>
                        <a:t>1</a:t>
                      </a:r>
                      <a:endParaRPr lang="en-AU" sz="2800" b="1" dirty="0">
                        <a:solidFill>
                          <a:srgbClr val="0070C0"/>
                        </a:solidFill>
                        <a:latin typeface="Angsana New" pitchFamily="18" charset="-34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400" b="1" dirty="0" smtClean="0">
                        <a:solidFill>
                          <a:srgbClr val="0070C0"/>
                        </a:solidFill>
                        <a:latin typeface="Angsana New" pitchFamily="18" charset="-34"/>
                        <a:cs typeface="+mn-cs"/>
                      </a:endParaRPr>
                    </a:p>
                    <a:p>
                      <a:pPr algn="ctr"/>
                      <a:r>
                        <a:rPr lang="th-TH" sz="2800" b="1" dirty="0" smtClean="0">
                          <a:solidFill>
                            <a:srgbClr val="0070C0"/>
                          </a:solidFill>
                          <a:latin typeface="Angsana New" pitchFamily="18" charset="-34"/>
                          <a:cs typeface="+mn-cs"/>
                        </a:rPr>
                        <a:t>2</a:t>
                      </a:r>
                      <a:endParaRPr lang="en-AU" sz="2800" b="1" dirty="0">
                        <a:solidFill>
                          <a:srgbClr val="0070C0"/>
                        </a:solidFill>
                        <a:latin typeface="Angsana New" pitchFamily="18" charset="-34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400" b="1" dirty="0" smtClean="0">
                        <a:solidFill>
                          <a:srgbClr val="0070C0"/>
                        </a:solidFill>
                        <a:latin typeface="Angsana New" pitchFamily="18" charset="-34"/>
                        <a:cs typeface="+mn-cs"/>
                      </a:endParaRPr>
                    </a:p>
                    <a:p>
                      <a:pPr algn="ctr"/>
                      <a:r>
                        <a:rPr lang="th-TH" sz="2800" b="1" dirty="0" smtClean="0">
                          <a:solidFill>
                            <a:srgbClr val="0070C0"/>
                          </a:solidFill>
                          <a:latin typeface="Angsana New" pitchFamily="18" charset="-34"/>
                          <a:cs typeface="+mn-cs"/>
                        </a:rPr>
                        <a:t>3</a:t>
                      </a:r>
                      <a:endParaRPr lang="en-AU" sz="2800" b="1" dirty="0">
                        <a:solidFill>
                          <a:srgbClr val="0070C0"/>
                        </a:solidFill>
                        <a:latin typeface="Angsana New" pitchFamily="18" charset="-34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400" b="1" dirty="0" smtClean="0">
                        <a:solidFill>
                          <a:srgbClr val="0070C0"/>
                        </a:solidFill>
                        <a:latin typeface="Angsana New" pitchFamily="18" charset="-34"/>
                        <a:cs typeface="+mn-cs"/>
                      </a:endParaRPr>
                    </a:p>
                    <a:p>
                      <a:pPr algn="ctr"/>
                      <a:r>
                        <a:rPr lang="th-TH" sz="2800" b="1" dirty="0" smtClean="0">
                          <a:solidFill>
                            <a:srgbClr val="0070C0"/>
                          </a:solidFill>
                          <a:latin typeface="Angsana New" pitchFamily="18" charset="-34"/>
                          <a:cs typeface="+mn-cs"/>
                        </a:rPr>
                        <a:t>4</a:t>
                      </a:r>
                      <a:endParaRPr lang="en-AU" sz="2800" b="1" dirty="0">
                        <a:solidFill>
                          <a:srgbClr val="0070C0"/>
                        </a:solidFill>
                        <a:latin typeface="Angsana New" pitchFamily="18" charset="-34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400" b="1" dirty="0" smtClean="0">
                        <a:solidFill>
                          <a:srgbClr val="0070C0"/>
                        </a:solidFill>
                        <a:latin typeface="Angsana New" pitchFamily="18" charset="-34"/>
                        <a:cs typeface="+mn-cs"/>
                      </a:endParaRPr>
                    </a:p>
                    <a:p>
                      <a:pPr algn="ctr"/>
                      <a:r>
                        <a:rPr lang="th-TH" sz="2800" b="1" dirty="0" smtClean="0">
                          <a:solidFill>
                            <a:srgbClr val="0070C0"/>
                          </a:solidFill>
                          <a:latin typeface="Angsana New" pitchFamily="18" charset="-34"/>
                          <a:cs typeface="+mn-cs"/>
                        </a:rPr>
                        <a:t>5</a:t>
                      </a:r>
                      <a:endParaRPr lang="en-AU" sz="2800" b="1" dirty="0">
                        <a:solidFill>
                          <a:srgbClr val="0070C0"/>
                        </a:solidFill>
                        <a:latin typeface="Angsana New" pitchFamily="18" charset="-34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2058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7030A0"/>
              </a:buClr>
              <a:buFont typeface="Wingdings" pitchFamily="2" charset="2"/>
              <a:buChar char="v"/>
            </a:pPr>
            <a:endParaRPr lang="th-TH" sz="3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>
                <a:srgbClr val="7030A0"/>
              </a:buClr>
              <a:buFont typeface="Wingdings" pitchFamily="2" charset="2"/>
              <a:buChar char="v"/>
            </a:pPr>
            <a:r>
              <a:rPr lang="th-TH" sz="36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th-TH" sz="3600" b="1" dirty="0" smtClean="0">
                <a:solidFill>
                  <a:srgbClr val="0070C0"/>
                </a:solidFill>
              </a:rPr>
              <a:t>คณะผู้ตรวจราชการกรุงเทพมหานคร</a:t>
            </a:r>
          </a:p>
          <a:p>
            <a:pPr>
              <a:buClr>
                <a:srgbClr val="7030A0"/>
              </a:buClr>
              <a:buFont typeface="Wingdings" pitchFamily="2" charset="2"/>
              <a:buChar char="v"/>
            </a:pPr>
            <a:r>
              <a:rPr lang="th-TH" sz="36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th-TH" sz="3600" b="1" dirty="0" smtClean="0">
                <a:solidFill>
                  <a:srgbClr val="0070C0"/>
                </a:solidFill>
              </a:rPr>
              <a:t>กองงานผู้ตรวจราชการ  สำนักปลัดกรุงเทพมหานคร</a:t>
            </a:r>
            <a:endParaRPr lang="en-AU" sz="3600" b="1" dirty="0">
              <a:solidFill>
                <a:srgbClr val="0070C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dirty="0" smtClean="0">
                <a:solidFill>
                  <a:srgbClr val="0070C0"/>
                </a:solidFill>
              </a:rPr>
              <a:t>หน่วยงานผู้รับผิดชอบในการประเมิน</a:t>
            </a:r>
            <a:endParaRPr lang="en-A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571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435280" cy="45259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th-TH" sz="3000" b="1" dirty="0" smtClean="0">
                <a:solidFill>
                  <a:srgbClr val="0070C0"/>
                </a:solidFill>
              </a:rPr>
              <a:t>เรื่อง การนำผลการสำรวจความพึงพอใจฯ ไปใช้ให้เกิดผลเป็นรูปธรรม</a:t>
            </a:r>
          </a:p>
          <a:p>
            <a:pPr marL="109728" indent="0">
              <a:buNone/>
            </a:pPr>
            <a:r>
              <a:rPr lang="th-TH" dirty="0" smtClean="0">
                <a:solidFill>
                  <a:srgbClr val="0070C0"/>
                </a:solidFill>
              </a:rPr>
              <a:t>                </a:t>
            </a:r>
            <a:r>
              <a:rPr lang="th-TH" sz="2800" b="1" dirty="0" smtClean="0">
                <a:solidFill>
                  <a:srgbClr val="0070C0"/>
                </a:solidFill>
              </a:rPr>
              <a:t>ในปีงบประมาณ พ.ศ. 2562 ผู้ตรวจราชการกรุงเทพมหานครได้กำหนดเป็นประเด็นการตรวจราชการเฉพาะพื้นที่ (</a:t>
            </a:r>
            <a:r>
              <a:rPr lang="en-AU" sz="2800" b="1" dirty="0" smtClean="0">
                <a:solidFill>
                  <a:srgbClr val="0070C0"/>
                </a:solidFill>
              </a:rPr>
              <a:t>Specific Area</a:t>
            </a:r>
            <a:r>
              <a:rPr lang="th-TH" sz="2800" b="1" dirty="0" smtClean="0">
                <a:solidFill>
                  <a:srgbClr val="0070C0"/>
                </a:solidFill>
              </a:rPr>
              <a:t>)   โดยจะติดตามการนำผลการสำรวจความพึงพอใจฯ ไปพัฒนา/ปรับปรุง</a:t>
            </a:r>
          </a:p>
          <a:p>
            <a:pPr marL="109728" indent="0">
              <a:buNone/>
            </a:pPr>
            <a:r>
              <a:rPr lang="th-TH" sz="2800" b="1" dirty="0" smtClean="0">
                <a:solidFill>
                  <a:srgbClr val="0070C0"/>
                </a:solidFill>
              </a:rPr>
              <a:t>คุณภาพการให้บริการ และให้หน่วยงาน/ส่วนราชการรายงานผลให้ </a:t>
            </a:r>
          </a:p>
          <a:p>
            <a:pPr marL="109728" indent="0">
              <a:buNone/>
            </a:pPr>
            <a:r>
              <a:rPr lang="th-TH" sz="2800" b="1" dirty="0" smtClean="0">
                <a:solidFill>
                  <a:srgbClr val="0070C0"/>
                </a:solidFill>
              </a:rPr>
              <a:t>ผู้ตรวจราชการกรุงเทพมหานครประจำพื้นที่ทราบ</a:t>
            </a:r>
            <a:endParaRPr lang="en-AU" sz="2800" b="1" dirty="0">
              <a:solidFill>
                <a:srgbClr val="0070C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dirty="0" smtClean="0">
                <a:solidFill>
                  <a:srgbClr val="0070C0"/>
                </a:solidFill>
              </a:rPr>
              <a:t>ข้อแตกต่างจากปีงบประมาณ พ.ศ. 2561</a:t>
            </a:r>
            <a:endParaRPr lang="en-A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404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th-TH" sz="6000" b="1" dirty="0"/>
          </a:p>
          <a:p>
            <a:pPr marL="109728" indent="0" algn="ctr">
              <a:buNone/>
            </a:pPr>
            <a:r>
              <a:rPr lang="th-TH" sz="6000" b="1" dirty="0" smtClean="0">
                <a:solidFill>
                  <a:srgbClr val="0070C0"/>
                </a:solidFill>
              </a:rPr>
              <a:t>ขอขอบคุณ</a:t>
            </a:r>
            <a:endParaRPr lang="en-AU" sz="6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6361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496</TotalTime>
  <Words>351</Words>
  <Application>Microsoft Office PowerPoint</Application>
  <PresentationFormat>On-screen Show (4:3)</PresentationFormat>
  <Paragraphs>61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มิติที่ 3   : มิติด้านคุณภาพการปฏิบัติราชการ ประเด็นการประเมิน : คุณภาพการให้บริการ ตัวชี้วัด  : 3.3 ระดับความพึงพอใจของผู้รับบริการ น้ำหนัก  : ร้อยละ 6</vt:lpstr>
      <vt:lpstr>ความหมาย</vt:lpstr>
      <vt:lpstr>การสำรวจครอบคลุมประเด็นต่าง ๆ เช่น</vt:lpstr>
      <vt:lpstr>สูตรคำนวณ</vt:lpstr>
      <vt:lpstr>เกณฑ์การให้คะแนน</vt:lpstr>
      <vt:lpstr>หน่วยงานผู้รับผิดชอบในการประเมิน</vt:lpstr>
      <vt:lpstr>ข้อแตกต่างจากปีงบประมาณ พ.ศ. 2561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มิติที่ 3           : มิติด้านคุณภาพการปฏิบัติราชการ ประเด็นการประเมิน : คุณภาพการให้บริการ ตัวชี้วัด</dc:title>
  <dc:creator>pimnaree</dc:creator>
  <cp:lastModifiedBy>supattra</cp:lastModifiedBy>
  <cp:revision>28</cp:revision>
  <cp:lastPrinted>2018-08-29T06:19:40Z</cp:lastPrinted>
  <dcterms:created xsi:type="dcterms:W3CDTF">2018-07-20T07:15:50Z</dcterms:created>
  <dcterms:modified xsi:type="dcterms:W3CDTF">2018-08-29T06:21:22Z</dcterms:modified>
</cp:coreProperties>
</file>