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handoutMasterIdLst>
    <p:handoutMasterId r:id="rId15"/>
  </p:handoutMasterIdLst>
  <p:sldIdLst>
    <p:sldId id="270" r:id="rId2"/>
    <p:sldId id="273" r:id="rId3"/>
    <p:sldId id="257" r:id="rId4"/>
    <p:sldId id="265" r:id="rId5"/>
    <p:sldId id="274" r:id="rId6"/>
    <p:sldId id="259" r:id="rId7"/>
    <p:sldId id="260" r:id="rId8"/>
    <p:sldId id="269" r:id="rId9"/>
    <p:sldId id="275" r:id="rId10"/>
    <p:sldId id="261" r:id="rId11"/>
    <p:sldId id="276" r:id="rId12"/>
    <p:sldId id="263" r:id="rId13"/>
  </p:sldIdLst>
  <p:sldSz cx="9144000" cy="6858000" type="screen4x3"/>
  <p:notesSz cx="6797675" cy="99266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4840"/>
    <a:srgbClr val="FF0066"/>
    <a:srgbClr val="FFCC00"/>
    <a:srgbClr val="F7E2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566" autoAdjust="0"/>
    <p:restoredTop sz="99855" autoAdjust="0"/>
  </p:normalViewPr>
  <p:slideViewPr>
    <p:cSldViewPr>
      <p:cViewPr>
        <p:scale>
          <a:sx n="58" d="100"/>
          <a:sy n="58" d="100"/>
        </p:scale>
        <p:origin x="-1470" y="-4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3396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DFA2A4-AB18-45EE-889B-EB3D711127C8}" type="datetimeFigureOut">
              <a:rPr lang="th-TH" smtClean="0"/>
              <a:pPr/>
              <a:t>28/08/60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1F55C7-E2FD-49BE-9692-C3B96004BB6D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58932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6692EB-0970-4974-9534-09047943645A}" type="datetimeFigureOut">
              <a:rPr lang="th-TH" smtClean="0"/>
              <a:pPr/>
              <a:t>28/08/60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85D6F2-30CE-4C12-94F8-82F722115B7B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10636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85D6F2-30CE-4C12-94F8-82F722115B7B}" type="slidenum">
              <a:rPr lang="th-TH" smtClean="0"/>
              <a:pPr/>
              <a:t>1</a:t>
            </a:fld>
            <a:endParaRPr lang="th-T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85D6F2-30CE-4C12-94F8-82F722115B7B}" type="slidenum">
              <a:rPr lang="th-TH" smtClean="0"/>
              <a:pPr/>
              <a:t>2</a:t>
            </a:fld>
            <a:endParaRPr lang="th-TH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ในปีงบประมาณ 2560 ตัวชี้วัดที่ 3.1</a:t>
            </a:r>
            <a:r>
              <a:rPr lang="th-TH" sz="18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ระดับความสำเร็จในการแก้ไขเรื่องร้องเรียนจากประชาชน/ผู้รับบริการ</a:t>
            </a:r>
            <a:endParaRPr lang="th-TH" sz="1800" b="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th-TH" sz="1800" b="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h-TH" sz="18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มี 3 ขั้นตอนเหมือนเดิม โดยแบ่งคะแนนออกเป็น ขั้นตอนที่ 1 การรับเรื่อง 2 คะแนน ขั้นตอนที่ 2 การดำเนินการแก้ไข 4 คะแนน และขั้นตอนที่ 3 การรายงานผล มี 2 คะแนน</a:t>
            </a:r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85D6F2-30CE-4C12-94F8-82F722115B7B}" type="slidenum">
              <a:rPr lang="th-TH" smtClean="0"/>
              <a:pPr/>
              <a:t>3</a:t>
            </a:fld>
            <a:endParaRPr lang="th-TH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ในปีงบประมาณ 2559 ตัวชี้วัดที่ 3.1</a:t>
            </a:r>
            <a:r>
              <a:rPr lang="th-TH" sz="18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ระดับความสำเร็จในการแก้ไขเรื่องร้องเรียนจากประชาชน/ผู้รับบริการ ได้รับคะแนนเพิ่มจาก</a:t>
            </a:r>
            <a:r>
              <a:rPr lang="en-US" sz="18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 6 Staff 5 </a:t>
            </a:r>
            <a:r>
              <a:rPr lang="en-US" sz="18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Line&amp;Staff</a:t>
            </a:r>
            <a:r>
              <a:rPr lang="en-US" sz="18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5</a:t>
            </a:r>
            <a:r>
              <a:rPr lang="th-TH" sz="18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คะแนน เป็น 8 คะแนน </a:t>
            </a:r>
          </a:p>
          <a:p>
            <a:endParaRPr lang="th-TH" sz="1800" b="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h-TH" sz="18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มี 3 ขั้นตอนเหมือนเดิม โดยแบ่งคะแนนออกเป็น ขั้นตอนที่ 1 การรับเรื่อง 2 คะแนน ขั้นตอนที่ 2 การดำเนินการแก้ไข 4 คะแนน และขั้นตอนที่ 3 การรายงานผล มี 2 คะแนน</a:t>
            </a:r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85D6F2-30CE-4C12-94F8-82F722115B7B}" type="slidenum">
              <a:rPr lang="th-TH" smtClean="0"/>
              <a:pPr/>
              <a:t>4</a:t>
            </a:fld>
            <a:endParaRPr lang="th-TH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การดำเนินการจะมีทั้งหมด</a:t>
            </a:r>
            <a:r>
              <a:rPr lang="th-TH" baseline="0" dirty="0" smtClean="0"/>
              <a:t> 3 ขั้นตอน </a:t>
            </a:r>
          </a:p>
          <a:p>
            <a:r>
              <a:rPr lang="th-TH" baseline="0" dirty="0" smtClean="0"/>
              <a:t>ในขั้นตอนที่ 1 </a:t>
            </a:r>
            <a:r>
              <a:rPr lang="th-TH" sz="18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การรับเรื่อง</a:t>
            </a:r>
            <a:r>
              <a:rPr lang="th-TH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th-TH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พิจารณาจากจำนวนเรื่องร้องเรียนที่หน่วยงานตอบรับภายใน 1 วันทำการ นับถัดจากวันที่ศูนย์รับแจ้งทุกข์ฯ แจ้งดำเนินการ เพื่อดำเนินการแก้ไข  </a:t>
            </a:r>
            <a:r>
              <a:rPr lang="th-TH" sz="18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และ</a:t>
            </a:r>
            <a:r>
              <a:rPr lang="th-TH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รายงานความก้าวหน้าผลการดำเนินการ/พิจารณาเข้าสู่ระบบฯ ภายใน  3 วันทำการนับถัดจากวันที่หน่วยงานมีการตอบรับผ่านระบบฯ (รายงานครั้งที่ 1) ไม่น้อยกว่าร้อยละ 95 ของจำนวนเรื่องร้องเรียนจากประชาชน/ผู้รับบริการที่ได้รับในปีงบประมาณ พ.ศ. 2559 </a:t>
            </a:r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85D6F2-30CE-4C12-94F8-82F722115B7B}" type="slidenum">
              <a:rPr lang="th-TH" smtClean="0"/>
              <a:pPr/>
              <a:t>6</a:t>
            </a:fld>
            <a:endParaRPr lang="th-TH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dirty="0" smtClean="0"/>
              <a:t>ขั้นตอนที่</a:t>
            </a:r>
            <a:r>
              <a:rPr lang="th-TH" baseline="0" dirty="0" smtClean="0"/>
              <a:t> 2 การดำเนินการแก้ไข </a:t>
            </a:r>
            <a:r>
              <a:rPr lang="en-US" baseline="0" dirty="0" smtClean="0"/>
              <a:t>:</a:t>
            </a:r>
            <a:r>
              <a:rPr lang="th-TH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พิจารณาจำนวนเรื่องร้องเรียนที่มีการดำเนินการแก้ไขและรายงานผลการดำเนินการโดยระบุรายละเอียดผลการดำเนินการที่สามารถตอบชี้แจงผู้ร้องได้ </a:t>
            </a:r>
            <a:r>
              <a:rPr lang="th-TH" sz="18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h-TH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แล</a:t>
            </a:r>
            <a:r>
              <a:rPr lang="th-TH" sz="18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ะ</a:t>
            </a:r>
            <a:r>
              <a:rPr lang="th-TH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มีการติดตามความคืบหน้าการดำเนินการทุกวันที่ 15 และวันที่ 30 ของเดือน (สำหรับเดือนกุมภาพันธ์กำหนดเป็นวันทำการสุดท้ายของเดือน)  จนกว่าการดำเนินการแล้วเสร็จ ไม่น้อยกว่าร้อยละ 95 หากไม่รายงานในช่วงเวลาที่กำหนดแม้แต่ครั้งเดียวจะถือว่าการดำเนินการในเรื่องร้องเรียนนั้น ๆ ไม่สมบูรณ์ในขั้นตอนนี้ (1 คะแนน)</a:t>
            </a:r>
            <a:r>
              <a:rPr lang="th-TH" sz="18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  <a:endParaRPr lang="th-TH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th-TH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h-TH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ทั้งนี้ ให้หน่วยงานจัดให้มีรูปภาพหรือหลักฐานอื่นๆ ประกอบการดำเนินการแก้ไขปัญหาให้กองกลางภายในวันที่ 10 ของเดือนถัดไปทาง อีเมล์ </a:t>
            </a:r>
            <a:r>
              <a: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bma.rongtook@gmail.com </a:t>
            </a:r>
            <a:endParaRPr lang="th-TH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th-TH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h-TH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โดยกองกลางจะดำเนินการสุ่มตรวจรูปภาพหรือหลักฐานอื่นๆ ประกอบการดำเนินการแก้ไขปัญหา จำนวน 30</a:t>
            </a:r>
            <a:r>
              <a: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 </a:t>
            </a:r>
            <a:r>
              <a:rPr lang="th-TH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ของจำนวนเรื่องร้องเรียนในระบบฯ ที่มี</a:t>
            </a:r>
            <a:r>
              <a:rPr lang="th-TH" sz="18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สถานะการ</a:t>
            </a:r>
            <a:r>
              <a:rPr lang="th-TH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ดำเนินการเสร็จสิ้นแล้วในแต่ละเดือน โดยผลการสุ่มตรวจจะต้องถูกต้อง สอดคล้องกับการรายงานผลในระบบเรื่องราวร้องทุกข์กรุงเทพมหานคร(</a:t>
            </a:r>
            <a:r>
              <a: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MIS</a:t>
            </a:r>
            <a:r>
              <a:rPr lang="th-TH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ไม่น้อยกว่า 80</a:t>
            </a:r>
            <a:r>
              <a: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</a:t>
            </a:r>
            <a:r>
              <a:rPr lang="th-TH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ของจำนวนเรื่องที่สุ่มตรวจ มิฉะนั้นจะต้องถูกหักคะแนนเดือนละ 0.2 แต่ไม่เกินคะแนนเต็มของขั้นตอนนี้ ตลอดปีงบประมาณ </a:t>
            </a:r>
            <a:br>
              <a:rPr lang="th-TH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th-TH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(3 คะแนน)</a:t>
            </a:r>
            <a:endParaRPr lang="en-US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85D6F2-30CE-4C12-94F8-82F722115B7B}" type="slidenum">
              <a:rPr lang="th-TH" smtClean="0"/>
              <a:pPr/>
              <a:t>7</a:t>
            </a:fld>
            <a:endParaRPr lang="th-TH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ขั้นตอนที่ 3 การรายงาน</a:t>
            </a:r>
            <a:r>
              <a:rPr lang="th-TH" smtClean="0"/>
              <a:t>ผล </a:t>
            </a:r>
            <a:r>
              <a:rPr lang="th-TH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พิจารณา</a:t>
            </a:r>
            <a:r>
              <a:rPr lang="th-TH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การจัดทำรายงานของหน่วยงานเพื่อสรุปการดำเนินการแก้ไขเรื่องร้องเรียนหรือข้อเสนอแนะ ให้หัวหน้าหน่วยงานทราบ ทุกเดือนและนำส่งให้กองกลาง สำนักปลัดกรุงเทพมหานคร ภายในวันที่ 10 ของเดือนถัดไปเท่านั้น  มิฉะนั้นจะถูกตัดคะแนน เดือนละ 0.1 คะแนน แต่ไม่เกินคะแนนเต็มของขั้นตอนนี้ ตลอดปีงบประมาณ </a:t>
            </a:r>
            <a:endParaRPr lang="en-US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h-TH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กรณีที่ระบบฯ ขัดข้องไม่สามารถปฏิบัติงานได้ตามปกติ ให้หน่วยงานพิมพ์หน้าจอ(</a:t>
            </a:r>
            <a:r>
              <a: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Print Screen</a:t>
            </a:r>
            <a:r>
              <a:rPr lang="th-TH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ที่แสดงความผิดปกติของระบบฯ แนบรายงานประจำเดือน</a:t>
            </a:r>
            <a:endParaRPr lang="en-US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85D6F2-30CE-4C12-94F8-82F722115B7B}" type="slidenum">
              <a:rPr lang="th-TH" smtClean="0"/>
              <a:pPr/>
              <a:t>10</a:t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ชื่อเรื่อง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cxnSp>
        <p:nvCxnSpPr>
          <p:cNvPr id="8" name="ตัวเชื่อมต่อตรง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ตัวเชื่อมต่อตรง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วงรี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ตัวยึดวันที่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1309F-79FC-40B6-8819-EEF8220B98C8}" type="datetimeFigureOut">
              <a:rPr lang="th-TH" smtClean="0"/>
              <a:pPr/>
              <a:t>28/08/60</a:t>
            </a:fld>
            <a:endParaRPr lang="th-TH"/>
          </a:p>
        </p:txBody>
      </p:sp>
      <p:sp>
        <p:nvSpPr>
          <p:cNvPr id="16" name="ตัวยึดหมายเลขภาพนิ่ง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2DCDD6-93A3-4AA2-ADF5-90B362CAA27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1309F-79FC-40B6-8819-EEF8220B98C8}" type="datetimeFigureOut">
              <a:rPr lang="th-TH" smtClean="0"/>
              <a:pPr/>
              <a:t>28/08/60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DCDD6-93A3-4AA2-ADF5-90B362CAA27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1309F-79FC-40B6-8819-EEF8220B98C8}" type="datetimeFigureOut">
              <a:rPr lang="th-TH" smtClean="0"/>
              <a:pPr/>
              <a:t>28/08/60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DCDD6-93A3-4AA2-ADF5-90B362CAA27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ตัวยึดเนื้อหา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5A1309F-79FC-40B6-8819-EEF8220B98C8}" type="datetimeFigureOut">
              <a:rPr lang="th-TH" smtClean="0"/>
              <a:pPr/>
              <a:t>28/08/60</a:t>
            </a:fld>
            <a:endParaRPr lang="th-TH"/>
          </a:p>
        </p:txBody>
      </p:sp>
      <p:sp>
        <p:nvSpPr>
          <p:cNvPr id="15" name="ตัวยึดหมายเลขภาพนิ่ง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32DCDD6-93A3-4AA2-ADF5-90B362CAA27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6" name="ตัวยึดท้ายกระดาษ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7" name="ชื่อเรื่อง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1309F-79FC-40B6-8819-EEF8220B98C8}" type="datetimeFigureOut">
              <a:rPr lang="th-TH" smtClean="0"/>
              <a:pPr/>
              <a:t>28/08/60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DCDD6-93A3-4AA2-ADF5-90B362CAA27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cxnSp>
        <p:nvCxnSpPr>
          <p:cNvPr id="7" name="ตัวเชื่อมต่อตรง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1309F-79FC-40B6-8819-EEF8220B98C8}" type="datetimeFigureOut">
              <a:rPr lang="th-TH" smtClean="0"/>
              <a:pPr/>
              <a:t>28/08/60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DCDD6-93A3-4AA2-ADF5-90B362CAA27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DCDD6-93A3-4AA2-ADF5-90B362CAA27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1309F-79FC-40B6-8819-EEF8220B98C8}" type="datetimeFigureOut">
              <a:rPr lang="th-TH" smtClean="0"/>
              <a:pPr/>
              <a:t>28/08/60</a:t>
            </a:fld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32" name="ตัวยึดเนื้อหา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34" name="ตัวยึดเนื้อหา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2" name="ตัวยึดข้อความ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cxnSp>
        <p:nvCxnSpPr>
          <p:cNvPr id="10" name="ตัวเชื่อมต่อตรง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ตัวเชื่อมต่อตรง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1309F-79FC-40B6-8819-EEF8220B98C8}" type="datetimeFigureOut">
              <a:rPr lang="th-TH" smtClean="0"/>
              <a:pPr/>
              <a:t>28/08/60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DCDD6-93A3-4AA2-ADF5-90B362CAA27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1309F-79FC-40B6-8819-EEF8220B98C8}" type="datetimeFigureOut">
              <a:rPr lang="th-TH" smtClean="0"/>
              <a:pPr/>
              <a:t>28/08/60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DCDD6-93A3-4AA2-ADF5-90B362CAA27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ตัวยึดเนื้อหา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31" name="ชื่อเรื่อง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8" name="ตัวยึดวันที่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5A1309F-79FC-40B6-8819-EEF8220B98C8}" type="datetimeFigureOut">
              <a:rPr lang="th-TH" smtClean="0"/>
              <a:pPr/>
              <a:t>28/08/60</a:t>
            </a:fld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32DCDD6-93A3-4AA2-ADF5-90B362CAA27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0" name="ตัวยึดท้ายกระดาษ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ตัวยึดวันที่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1309F-79FC-40B6-8819-EEF8220B98C8}" type="datetimeFigureOut">
              <a:rPr lang="th-TH" smtClean="0"/>
              <a:pPr/>
              <a:t>28/08/60</a:t>
            </a:fld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2DCDD6-93A3-4AA2-ADF5-90B362CAA27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0" name="ตัวยึดท้ายกระดาษ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ตัวยึดข้อความ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dirty="0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dirty="0" smtClean="0"/>
              <a:t>ระดับที่สอง</a:t>
            </a:r>
          </a:p>
          <a:p>
            <a:pPr lvl="2" eaLnBrk="1" latinLnBrk="0" hangingPunct="1"/>
            <a:r>
              <a:rPr kumimoji="0" lang="th-TH" dirty="0" smtClean="0"/>
              <a:t>ระดับที่สาม</a:t>
            </a:r>
          </a:p>
          <a:p>
            <a:pPr lvl="3" eaLnBrk="1" latinLnBrk="0" hangingPunct="1"/>
            <a:r>
              <a:rPr kumimoji="0" lang="th-TH" dirty="0" smtClean="0"/>
              <a:t>ระดับที่สี่</a:t>
            </a:r>
          </a:p>
          <a:p>
            <a:pPr lvl="4" eaLnBrk="1" latinLnBrk="0" hangingPunct="1"/>
            <a:r>
              <a:rPr kumimoji="0" lang="th-TH" dirty="0" smtClean="0"/>
              <a:t>ระดับที่ห้า</a:t>
            </a:r>
            <a:endParaRPr kumimoji="0" lang="en-US" dirty="0"/>
          </a:p>
        </p:txBody>
      </p:sp>
      <p:sp>
        <p:nvSpPr>
          <p:cNvPr id="24" name="ตัวยึดวันที่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5A1309F-79FC-40B6-8819-EEF8220B98C8}" type="datetimeFigureOut">
              <a:rPr lang="th-TH" smtClean="0"/>
              <a:pPr/>
              <a:t>28/08/60</a:t>
            </a:fld>
            <a:endParaRPr lang="th-TH"/>
          </a:p>
        </p:txBody>
      </p:sp>
      <p:sp>
        <p:nvSpPr>
          <p:cNvPr id="10" name="ตัวยึดท้ายกระดาษ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2" name="ตัวยึดหมายเลขภาพนิ่ง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32DCDD6-93A3-4AA2-ADF5-90B362CAA27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5" name="ตัวยึดชื่อเรื่อง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 descr="best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4414" y="571480"/>
            <a:ext cx="6643734" cy="377230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tx2">
                <a:lumMod val="20000"/>
                <a:lumOff val="80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428596" y="4643446"/>
            <a:ext cx="8715404" cy="2214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5469" tIns="52735" rIns="105469" bIns="52735"/>
          <a:lstStyle/>
          <a:p>
            <a:pPr algn="ctr" defTabSz="1054100" eaLnBrk="1" hangingPunct="1">
              <a:spcBef>
                <a:spcPts val="600"/>
              </a:spcBef>
            </a:pPr>
            <a:r>
              <a:rPr lang="th-TH" b="1" spc="150" dirty="0" smtClean="0">
                <a:solidFill>
                  <a:srgbClr val="7030A0"/>
                </a:solidFill>
                <a:latin typeface="supermarket" pitchFamily="2" charset="0"/>
                <a:ea typeface="Tahoma" pitchFamily="34" charset="0"/>
                <a:cs typeface="supermarket" pitchFamily="2" charset="0"/>
              </a:rPr>
              <a:t> ตัวชี้วัดที่ 3.1 </a:t>
            </a:r>
            <a:br>
              <a:rPr lang="th-TH" b="1" spc="150" dirty="0" smtClean="0">
                <a:solidFill>
                  <a:srgbClr val="7030A0"/>
                </a:solidFill>
                <a:latin typeface="supermarket" pitchFamily="2" charset="0"/>
                <a:ea typeface="Tahoma" pitchFamily="34" charset="0"/>
                <a:cs typeface="supermarket" pitchFamily="2" charset="0"/>
              </a:rPr>
            </a:br>
            <a:r>
              <a:rPr lang="th-TH" b="1" spc="150" dirty="0" smtClean="0">
                <a:solidFill>
                  <a:srgbClr val="7030A0"/>
                </a:solidFill>
                <a:latin typeface="supermarket" pitchFamily="2" charset="0"/>
                <a:ea typeface="Tahoma" pitchFamily="34" charset="0"/>
                <a:cs typeface="supermarket" pitchFamily="2" charset="0"/>
              </a:rPr>
              <a:t>ระดับความสำเร็จในการแก้ไขเรื่องที่ได้รับแจ้ง</a:t>
            </a:r>
            <a:br>
              <a:rPr lang="th-TH" b="1" spc="150" dirty="0" smtClean="0">
                <a:solidFill>
                  <a:srgbClr val="7030A0"/>
                </a:solidFill>
                <a:latin typeface="supermarket" pitchFamily="2" charset="0"/>
                <a:ea typeface="Tahoma" pitchFamily="34" charset="0"/>
                <a:cs typeface="supermarket" pitchFamily="2" charset="0"/>
              </a:rPr>
            </a:br>
            <a:r>
              <a:rPr lang="th-TH" b="1" spc="150" dirty="0" smtClean="0">
                <a:solidFill>
                  <a:srgbClr val="7030A0"/>
                </a:solidFill>
                <a:latin typeface="supermarket" pitchFamily="2" charset="0"/>
                <a:ea typeface="Tahoma" pitchFamily="34" charset="0"/>
                <a:cs typeface="supermarket" pitchFamily="2" charset="0"/>
              </a:rPr>
              <a:t>จากประชาชน/ผู้รับบริการ ประจำปีงบประมาณ 2561</a:t>
            </a:r>
            <a:br>
              <a:rPr lang="th-TH" b="1" spc="150" dirty="0" smtClean="0">
                <a:solidFill>
                  <a:srgbClr val="7030A0"/>
                </a:solidFill>
                <a:latin typeface="supermarket" pitchFamily="2" charset="0"/>
                <a:ea typeface="Tahoma" pitchFamily="34" charset="0"/>
                <a:cs typeface="supermarket" pitchFamily="2" charset="0"/>
              </a:rPr>
            </a:br>
            <a:r>
              <a:rPr lang="th-TH" b="1" spc="150" dirty="0" smtClean="0">
                <a:solidFill>
                  <a:srgbClr val="7030A0"/>
                </a:solidFill>
                <a:latin typeface="supermarket" pitchFamily="2" charset="0"/>
                <a:ea typeface="Tahoma" pitchFamily="34" charset="0"/>
                <a:cs typeface="supermarket" pitchFamily="2" charset="0"/>
              </a:rPr>
              <a:t>โดย กองกลาง สำนักปลัดกรุงเทพมหานคร</a:t>
            </a:r>
            <a:endParaRPr lang="th-TH" b="1" spc="150" dirty="0">
              <a:solidFill>
                <a:srgbClr val="7030A0"/>
              </a:solidFill>
              <a:latin typeface="supermarket" pitchFamily="2" charset="0"/>
              <a:ea typeface="Tahoma" pitchFamily="34" charset="0"/>
              <a:cs typeface="supermarket" pitchFamily="2" charset="0"/>
            </a:endParaRPr>
          </a:p>
        </p:txBody>
      </p:sp>
      <p:pic>
        <p:nvPicPr>
          <p:cNvPr id="6" name="Picture 2" descr="http://i687.photobucket.com/albums/vv237/4-one/4-1/HT2/rzm-97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29454" y="3714752"/>
            <a:ext cx="1857388" cy="1287789"/>
          </a:xfrm>
          <a:prstGeom prst="rect">
            <a:avLst/>
          </a:prstGeom>
          <a:noFill/>
        </p:spPr>
      </p:pic>
      <p:pic>
        <p:nvPicPr>
          <p:cNvPr id="7" name="Picture 4" descr="http://i687.photobucket.com/albums/vv237/4-one/4-1/HT2/rzm-97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86644" y="3000372"/>
            <a:ext cx="1571636" cy="10896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มุมมน 1"/>
          <p:cNvSpPr/>
          <p:nvPr/>
        </p:nvSpPr>
        <p:spPr>
          <a:xfrm>
            <a:off x="413062" y="357166"/>
            <a:ext cx="5730574" cy="5715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00034" y="357166"/>
            <a:ext cx="5587698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5469" tIns="52735" rIns="105469" bIns="52735"/>
          <a:lstStyle/>
          <a:p>
            <a:pPr defTabSz="1054100"/>
            <a:r>
              <a:rPr lang="th-TH" sz="3600" b="1" spc="120" dirty="0">
                <a:solidFill>
                  <a:srgbClr val="7030A0"/>
                </a:solidFill>
                <a:latin typeface="AngsanaUPC" pitchFamily="18" charset="-34"/>
                <a:ea typeface="Tahoma" pitchFamily="34" charset="0"/>
                <a:cs typeface="AngsanaUPC" pitchFamily="18" charset="-34"/>
              </a:rPr>
              <a:t>ขั้นตอนที่ 3</a:t>
            </a:r>
            <a:r>
              <a:rPr lang="en-US" sz="3600" b="1" spc="120" dirty="0">
                <a:solidFill>
                  <a:srgbClr val="7030A0"/>
                </a:solidFill>
                <a:latin typeface="AngsanaUPC" pitchFamily="18" charset="-34"/>
                <a:ea typeface="Tahoma" pitchFamily="34" charset="0"/>
                <a:cs typeface="AngsanaUPC" pitchFamily="18" charset="-34"/>
              </a:rPr>
              <a:t> : </a:t>
            </a:r>
            <a:r>
              <a:rPr lang="th-TH" sz="3600" b="1" spc="120" dirty="0" smtClean="0">
                <a:solidFill>
                  <a:srgbClr val="7030A0"/>
                </a:solidFill>
                <a:latin typeface="AngsanaUPC" pitchFamily="18" charset="-34"/>
                <a:ea typeface="Tahoma" pitchFamily="34" charset="0"/>
                <a:cs typeface="AngsanaUPC" pitchFamily="18" charset="-34"/>
              </a:rPr>
              <a:t>การ</a:t>
            </a:r>
            <a:r>
              <a:rPr lang="th-TH" sz="3600" b="1" spc="120" dirty="0">
                <a:solidFill>
                  <a:srgbClr val="7030A0"/>
                </a:solidFill>
                <a:latin typeface="AngsanaUPC" pitchFamily="18" charset="-34"/>
                <a:ea typeface="Tahoma" pitchFamily="34" charset="0"/>
                <a:cs typeface="AngsanaUPC" pitchFamily="18" charset="-34"/>
              </a:rPr>
              <a:t>รายงาน</a:t>
            </a:r>
            <a:r>
              <a:rPr lang="th-TH" sz="3600" b="1" spc="120" dirty="0" smtClean="0">
                <a:solidFill>
                  <a:srgbClr val="7030A0"/>
                </a:solidFill>
                <a:latin typeface="AngsanaUPC" pitchFamily="18" charset="-34"/>
                <a:ea typeface="Tahoma" pitchFamily="34" charset="0"/>
                <a:cs typeface="AngsanaUPC" pitchFamily="18" charset="-34"/>
              </a:rPr>
              <a:t>ผล 1 คะแนน</a:t>
            </a:r>
            <a:endParaRPr lang="th-TH" sz="3600" b="1" spc="120" dirty="0">
              <a:solidFill>
                <a:srgbClr val="7030A0"/>
              </a:solidFill>
              <a:latin typeface="AngsanaUPC" pitchFamily="18" charset="-34"/>
              <a:ea typeface="Tahoma" pitchFamily="34" charset="0"/>
              <a:cs typeface="AngsanaUPC" pitchFamily="18" charset="-34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28596" y="1500174"/>
            <a:ext cx="8286808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cene3d>
              <a:camera prst="orthographicFront"/>
              <a:lightRig rig="flat" dir="t">
                <a:rot lat="0" lon="0" rev="18900000"/>
              </a:lightRig>
            </a:scene3d>
            <a:sp3d prstMaterial="powder">
              <a:bevelT w="0" h="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defTabSz="1054100">
              <a:lnSpc>
                <a:spcPct val="150000"/>
              </a:lnSpc>
            </a:pPr>
            <a:r>
              <a:rPr lang="th-TH" sz="3600" b="1" spc="130" dirty="0">
                <a:ln/>
                <a:solidFill>
                  <a:srgbClr val="044840"/>
                </a:solidFill>
                <a:latin typeface="Angsana New" pitchFamily="18" charset="-34"/>
                <a:ea typeface="Tahoma" pitchFamily="34" charset="0"/>
                <a:cs typeface="Angsana New" pitchFamily="18" charset="-34"/>
              </a:rPr>
              <a:t>หน่วยงานจัดทำรายงานการสรุป</a:t>
            </a:r>
            <a:r>
              <a:rPr lang="th-TH" sz="3600" b="1" spc="130" dirty="0" smtClean="0">
                <a:ln/>
                <a:solidFill>
                  <a:srgbClr val="044840"/>
                </a:solidFill>
                <a:latin typeface="Angsana New" pitchFamily="18" charset="-34"/>
                <a:ea typeface="Tahoma" pitchFamily="34" charset="0"/>
                <a:cs typeface="Angsana New" pitchFamily="18" charset="-34"/>
              </a:rPr>
              <a:t>เรื่องที่ได้รับแจ้งทุกเดือน</a:t>
            </a:r>
            <a:br>
              <a:rPr lang="th-TH" sz="3600" b="1" spc="130" dirty="0" smtClean="0">
                <a:ln/>
                <a:solidFill>
                  <a:srgbClr val="044840"/>
                </a:solidFill>
                <a:latin typeface="Angsana New" pitchFamily="18" charset="-34"/>
                <a:ea typeface="Tahoma" pitchFamily="34" charset="0"/>
                <a:cs typeface="Angsana New" pitchFamily="18" charset="-34"/>
              </a:rPr>
            </a:br>
            <a:r>
              <a:rPr lang="th-TH" sz="3600" b="1" spc="130" dirty="0" smtClean="0">
                <a:ln/>
                <a:solidFill>
                  <a:srgbClr val="044840"/>
                </a:solidFill>
                <a:latin typeface="Angsana New" pitchFamily="18" charset="-34"/>
                <a:ea typeface="Tahoma" pitchFamily="34" charset="0"/>
                <a:cs typeface="Angsana New" pitchFamily="18" charset="-34"/>
              </a:rPr>
              <a:t>ให้หัวหน้า</a:t>
            </a:r>
            <a:r>
              <a:rPr lang="th-TH" sz="3600" b="1" spc="130" dirty="0">
                <a:ln/>
                <a:solidFill>
                  <a:srgbClr val="044840"/>
                </a:solidFill>
                <a:latin typeface="Angsana New" pitchFamily="18" charset="-34"/>
                <a:ea typeface="Tahoma" pitchFamily="34" charset="0"/>
                <a:cs typeface="Angsana New" pitchFamily="18" charset="-34"/>
              </a:rPr>
              <a:t>หน่วยงานทราบและส่งให้กองกลาง</a:t>
            </a:r>
            <a:r>
              <a:rPr lang="th-TH" sz="3600" b="1" spc="130" dirty="0" smtClean="0">
                <a:ln/>
                <a:solidFill>
                  <a:srgbClr val="044840"/>
                </a:solidFill>
                <a:latin typeface="Angsana New" pitchFamily="18" charset="-34"/>
                <a:ea typeface="Tahoma" pitchFamily="34" charset="0"/>
                <a:cs typeface="Angsana New" pitchFamily="18" charset="-34"/>
              </a:rPr>
              <a:t>พิจารณา</a:t>
            </a:r>
            <a:br>
              <a:rPr lang="th-TH" sz="3600" b="1" spc="130" dirty="0" smtClean="0">
                <a:ln/>
                <a:solidFill>
                  <a:srgbClr val="044840"/>
                </a:solidFill>
                <a:latin typeface="Angsana New" pitchFamily="18" charset="-34"/>
                <a:ea typeface="Tahoma" pitchFamily="34" charset="0"/>
                <a:cs typeface="Angsana New" pitchFamily="18" charset="-34"/>
              </a:rPr>
            </a:br>
            <a:r>
              <a:rPr lang="th-TH" sz="3600" b="1" spc="130" dirty="0" smtClean="0">
                <a:ln/>
                <a:solidFill>
                  <a:srgbClr val="044840"/>
                </a:solidFill>
                <a:latin typeface="Angsana New" pitchFamily="18" charset="-34"/>
                <a:ea typeface="Tahoma" pitchFamily="34" charset="0"/>
                <a:cs typeface="Angsana New" pitchFamily="18" charset="-34"/>
              </a:rPr>
              <a:t>ภายในวันที่ 10 </a:t>
            </a:r>
            <a:r>
              <a:rPr lang="th-TH" sz="3600" b="1" spc="130" dirty="0">
                <a:ln/>
                <a:solidFill>
                  <a:srgbClr val="044840"/>
                </a:solidFill>
                <a:latin typeface="Angsana New" pitchFamily="18" charset="-34"/>
                <a:ea typeface="Tahoma" pitchFamily="34" charset="0"/>
                <a:cs typeface="Angsana New" pitchFamily="18" charset="-34"/>
              </a:rPr>
              <a:t>ของเดือนถัดไป </a:t>
            </a:r>
            <a:endParaRPr lang="th-TH" sz="3600" b="1" spc="130" dirty="0" smtClean="0">
              <a:ln/>
              <a:solidFill>
                <a:srgbClr val="044840"/>
              </a:solidFill>
              <a:latin typeface="Angsana New" pitchFamily="18" charset="-34"/>
              <a:ea typeface="Tahoma" pitchFamily="34" charset="0"/>
              <a:cs typeface="Angsana New" pitchFamily="18" charset="-34"/>
            </a:endParaRPr>
          </a:p>
          <a:p>
            <a:pPr algn="ctr" defTabSz="1054100">
              <a:lnSpc>
                <a:spcPct val="150000"/>
              </a:lnSpc>
              <a:spcBef>
                <a:spcPts val="600"/>
              </a:spcBef>
            </a:pPr>
            <a:r>
              <a:rPr lang="th-TH" sz="3600" b="1" spc="150" dirty="0" smtClean="0">
                <a:ln/>
                <a:solidFill>
                  <a:srgbClr val="044840"/>
                </a:solidFill>
                <a:latin typeface="Angsana New" pitchFamily="18" charset="-34"/>
                <a:ea typeface="Tahoma" pitchFamily="34" charset="0"/>
                <a:cs typeface="Angsana New" pitchFamily="18" charset="-34"/>
              </a:rPr>
              <a:t>มิฉะนั้น</a:t>
            </a:r>
            <a:r>
              <a:rPr lang="th-TH" sz="3600" b="1" spc="150" dirty="0">
                <a:ln/>
                <a:solidFill>
                  <a:srgbClr val="044840"/>
                </a:solidFill>
                <a:latin typeface="Angsana New" pitchFamily="18" charset="-34"/>
                <a:ea typeface="Tahoma" pitchFamily="34" charset="0"/>
                <a:cs typeface="Angsana New" pitchFamily="18" charset="-34"/>
              </a:rPr>
              <a:t>จะ</a:t>
            </a:r>
            <a:r>
              <a:rPr lang="th-TH" sz="3600" b="1" spc="150" dirty="0" smtClean="0">
                <a:ln/>
                <a:solidFill>
                  <a:srgbClr val="044840"/>
                </a:solidFill>
                <a:latin typeface="Angsana New" pitchFamily="18" charset="-34"/>
                <a:ea typeface="Tahoma" pitchFamily="34" charset="0"/>
                <a:cs typeface="Angsana New" pitchFamily="18" charset="-34"/>
              </a:rPr>
              <a:t>ถูกหักคะแนน </a:t>
            </a:r>
            <a:r>
              <a:rPr lang="th-TH" sz="3600" b="1" spc="150" dirty="0">
                <a:solidFill>
                  <a:srgbClr val="044840"/>
                </a:solidFill>
                <a:latin typeface="Angsana New" pitchFamily="18" charset="-34"/>
                <a:ea typeface="Tahoma" pitchFamily="34" charset="0"/>
                <a:cs typeface="Angsana New" pitchFamily="18" charset="-34"/>
              </a:rPr>
              <a:t>เดือนละ </a:t>
            </a:r>
            <a:r>
              <a:rPr lang="th-TH" sz="3600" b="1" spc="150" dirty="0" smtClean="0">
                <a:solidFill>
                  <a:srgbClr val="044840"/>
                </a:solidFill>
                <a:latin typeface="Angsana New" pitchFamily="18" charset="-34"/>
                <a:ea typeface="Tahoma" pitchFamily="34" charset="0"/>
                <a:cs typeface="Angsana New" pitchFamily="18" charset="-34"/>
              </a:rPr>
              <a:t>0.1 </a:t>
            </a:r>
            <a:r>
              <a:rPr lang="th-TH" sz="3600" b="1" spc="150" dirty="0">
                <a:solidFill>
                  <a:srgbClr val="044840"/>
                </a:solidFill>
                <a:latin typeface="Angsana New" pitchFamily="18" charset="-34"/>
                <a:ea typeface="Tahoma" pitchFamily="34" charset="0"/>
                <a:cs typeface="Angsana New" pitchFamily="18" charset="-34"/>
              </a:rPr>
              <a:t>คะแนน</a:t>
            </a:r>
            <a:endParaRPr lang="en-US" sz="3600" b="1" spc="150" dirty="0">
              <a:solidFill>
                <a:srgbClr val="044840"/>
              </a:solidFill>
              <a:latin typeface="Angsana New" pitchFamily="18" charset="-34"/>
              <a:ea typeface="Tahoma" pitchFamily="34" charset="0"/>
              <a:cs typeface="Angsana New" pitchFamily="18" charset="-34"/>
            </a:endParaRP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1357290" y="4143380"/>
            <a:ext cx="6429420" cy="64294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2428860" y="3286124"/>
            <a:ext cx="4500594" cy="64294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722515"/>
            <a:ext cx="8639175" cy="6247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b="1" dirty="0">
              <a:solidFill>
                <a:srgbClr val="7030A0"/>
              </a:solidFill>
              <a:latin typeface="Angsana New" pitchFamily="18" charset="-34"/>
              <a:ea typeface="Tahoma" pitchFamily="34" charset="0"/>
              <a:cs typeface="Angsana New" pitchFamily="18" charset="-34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200" b="1" dirty="0">
                <a:solidFill>
                  <a:schemeClr val="accent5">
                    <a:lumMod val="75000"/>
                  </a:schemeClr>
                </a:solidFill>
                <a:latin typeface="Angsana New" pitchFamily="18" charset="-34"/>
                <a:ea typeface="Tahoma" pitchFamily="34" charset="0"/>
                <a:cs typeface="Angsana New" pitchFamily="18" charset="-34"/>
              </a:rPr>
              <a:t> </a:t>
            </a:r>
            <a:r>
              <a:rPr lang="th-TH" sz="3200" b="1" dirty="0" smtClean="0">
                <a:solidFill>
                  <a:schemeClr val="accent5">
                    <a:lumMod val="75000"/>
                  </a:schemeClr>
                </a:solidFill>
                <a:latin typeface="Angsana New" pitchFamily="18" charset="-34"/>
                <a:ea typeface="Tahoma" pitchFamily="34" charset="0"/>
                <a:cs typeface="Angsana New" pitchFamily="18" charset="-34"/>
              </a:rPr>
              <a:t> </a:t>
            </a:r>
            <a:r>
              <a:rPr lang="th-TH" sz="3200" b="1" dirty="0" smtClean="0">
                <a:latin typeface="Angsana New" pitchFamily="18" charset="-34"/>
                <a:ea typeface="Tahoma" pitchFamily="34" charset="0"/>
                <a:cs typeface="Angsana New" pitchFamily="18" charset="-34"/>
              </a:rPr>
              <a:t>1</a:t>
            </a:r>
            <a:r>
              <a:rPr lang="th-TH" sz="3200" b="1" dirty="0">
                <a:latin typeface="Angsana New" pitchFamily="18" charset="-34"/>
                <a:ea typeface="Tahoma" pitchFamily="34" charset="0"/>
                <a:cs typeface="Angsana New" pitchFamily="18" charset="-34"/>
              </a:rPr>
              <a:t>. บันทึกรายงานผล  ความก้าวหน้าการปฏิบัติราชการตามคำ</a:t>
            </a:r>
            <a:r>
              <a:rPr lang="th-TH" sz="3200" b="1" dirty="0" smtClean="0">
                <a:latin typeface="Angsana New" pitchFamily="18" charset="-34"/>
                <a:ea typeface="Tahoma" pitchFamily="34" charset="0"/>
                <a:cs typeface="Angsana New" pitchFamily="18" charset="-34"/>
              </a:rPr>
              <a:t>รับรอง    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200" b="1" dirty="0" smtClean="0">
                <a:latin typeface="Angsana New" pitchFamily="18" charset="-34"/>
                <a:ea typeface="Tahoma" pitchFamily="34" charset="0"/>
                <a:cs typeface="Angsana New" pitchFamily="18" charset="-34"/>
              </a:rPr>
              <a:t>      ประจำปี</a:t>
            </a:r>
            <a:r>
              <a:rPr lang="th-TH" sz="3200" b="1" dirty="0">
                <a:latin typeface="Angsana New" pitchFamily="18" charset="-34"/>
                <a:ea typeface="Tahoma" pitchFamily="34" charset="0"/>
                <a:cs typeface="Angsana New" pitchFamily="18" charset="-34"/>
              </a:rPr>
              <a:t>งบประมาณ พ.ศ. </a:t>
            </a:r>
            <a:r>
              <a:rPr lang="th-TH" sz="3200" b="1" dirty="0" smtClean="0">
                <a:latin typeface="Angsana New" pitchFamily="18" charset="-34"/>
                <a:ea typeface="Tahoma" pitchFamily="34" charset="0"/>
                <a:cs typeface="Angsana New" pitchFamily="18" charset="-34"/>
              </a:rPr>
              <a:t>2561</a:t>
            </a:r>
            <a:endParaRPr lang="th-TH" sz="3200" b="1" dirty="0">
              <a:latin typeface="Angsana New" pitchFamily="18" charset="-34"/>
              <a:ea typeface="Tahoma" pitchFamily="34" charset="0"/>
              <a:cs typeface="Angsana New" pitchFamily="18" charset="-34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200" b="1" dirty="0">
                <a:latin typeface="Angsana New" pitchFamily="18" charset="-34"/>
                <a:ea typeface="Tahoma" pitchFamily="34" charset="0"/>
                <a:cs typeface="Angsana New" pitchFamily="18" charset="-34"/>
              </a:rPr>
              <a:t> </a:t>
            </a:r>
            <a:r>
              <a:rPr lang="th-TH" sz="3200" b="1" dirty="0" smtClean="0">
                <a:latin typeface="Angsana New" pitchFamily="18" charset="-34"/>
                <a:ea typeface="Tahoma" pitchFamily="34" charset="0"/>
                <a:cs typeface="Angsana New" pitchFamily="18" charset="-34"/>
              </a:rPr>
              <a:t> 2. </a:t>
            </a:r>
            <a:r>
              <a:rPr lang="th-TH" sz="3200" b="1" dirty="0">
                <a:latin typeface="Angsana New" pitchFamily="18" charset="-34"/>
                <a:ea typeface="Tahoma" pitchFamily="34" charset="0"/>
                <a:cs typeface="Angsana New" pitchFamily="18" charset="-34"/>
              </a:rPr>
              <a:t>แบบรายงานรหัส </a:t>
            </a:r>
            <a:r>
              <a:rPr lang="en-US" sz="3200" b="1" dirty="0" smtClean="0">
                <a:latin typeface="Angsana New" pitchFamily="18" charset="-34"/>
                <a:ea typeface="Tahoma" pitchFamily="34" charset="0"/>
                <a:cs typeface="Angsana New" pitchFamily="18" charset="-34"/>
              </a:rPr>
              <a:t>CPL_R</a:t>
            </a:r>
            <a:r>
              <a:rPr lang="th-TH" sz="3200" b="1" dirty="0" smtClean="0">
                <a:latin typeface="Angsana New" pitchFamily="18" charset="-34"/>
                <a:ea typeface="Tahoma" pitchFamily="34" charset="0"/>
                <a:cs typeface="Angsana New" pitchFamily="18" charset="-34"/>
              </a:rPr>
              <a:t>003 </a:t>
            </a:r>
            <a:r>
              <a:rPr lang="th-TH" sz="3200" b="1" dirty="0">
                <a:latin typeface="Angsana New" pitchFamily="18" charset="-34"/>
                <a:ea typeface="Tahoma" pitchFamily="34" charset="0"/>
                <a:cs typeface="Angsana New" pitchFamily="18" charset="-34"/>
              </a:rPr>
              <a:t>รายงานผลการ</a:t>
            </a:r>
            <a:r>
              <a:rPr lang="th-TH" sz="3200" b="1" dirty="0" smtClean="0">
                <a:latin typeface="Angsana New" pitchFamily="18" charset="-34"/>
                <a:ea typeface="Tahoma" pitchFamily="34" charset="0"/>
                <a:cs typeface="Angsana New" pitchFamily="18" charset="-34"/>
              </a:rPr>
              <a:t>ปฏิบัติงานในระบบเรื่องราว</a:t>
            </a:r>
            <a:br>
              <a:rPr lang="th-TH" sz="3200" b="1" dirty="0" smtClean="0">
                <a:latin typeface="Angsana New" pitchFamily="18" charset="-34"/>
                <a:ea typeface="Tahoma" pitchFamily="34" charset="0"/>
                <a:cs typeface="Angsana New" pitchFamily="18" charset="-34"/>
              </a:rPr>
            </a:br>
            <a:r>
              <a:rPr lang="th-TH" sz="3200" b="1" dirty="0" smtClean="0">
                <a:latin typeface="Angsana New" pitchFamily="18" charset="-34"/>
                <a:ea typeface="Tahoma" pitchFamily="34" charset="0"/>
                <a:cs typeface="Angsana New" pitchFamily="18" charset="-34"/>
              </a:rPr>
              <a:t>      ร้อง</a:t>
            </a:r>
            <a:r>
              <a:rPr lang="th-TH" sz="3200" b="1" dirty="0">
                <a:latin typeface="Angsana New" pitchFamily="18" charset="-34"/>
                <a:ea typeface="Tahoma" pitchFamily="34" charset="0"/>
                <a:cs typeface="Angsana New" pitchFamily="18" charset="-34"/>
              </a:rPr>
              <a:t>ทุกข์ 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200" b="1" dirty="0">
                <a:latin typeface="Angsana New" pitchFamily="18" charset="-34"/>
                <a:ea typeface="Tahoma" pitchFamily="34" charset="0"/>
                <a:cs typeface="Angsana New" pitchFamily="18" charset="-34"/>
              </a:rPr>
              <a:t> </a:t>
            </a:r>
            <a:r>
              <a:rPr lang="th-TH" sz="3200" b="1" dirty="0" smtClean="0">
                <a:latin typeface="Angsana New" pitchFamily="18" charset="-34"/>
                <a:ea typeface="Tahoma" pitchFamily="34" charset="0"/>
                <a:cs typeface="Angsana New" pitchFamily="18" charset="-34"/>
              </a:rPr>
              <a:t> 3</a:t>
            </a:r>
            <a:r>
              <a:rPr lang="th-TH" sz="3200" b="1" dirty="0">
                <a:latin typeface="Angsana New" pitchFamily="18" charset="-34"/>
                <a:ea typeface="Tahoma" pitchFamily="34" charset="0"/>
                <a:cs typeface="Angsana New" pitchFamily="18" charset="-34"/>
              </a:rPr>
              <a:t>. แบบรายงานรหัส </a:t>
            </a:r>
            <a:r>
              <a:rPr lang="en-US" sz="3200" b="1" dirty="0" smtClean="0">
                <a:latin typeface="Angsana New" pitchFamily="18" charset="-34"/>
                <a:ea typeface="Tahoma" pitchFamily="34" charset="0"/>
                <a:cs typeface="Angsana New" pitchFamily="18" charset="-34"/>
              </a:rPr>
              <a:t>CPL_R</a:t>
            </a:r>
            <a:r>
              <a:rPr lang="th-TH" sz="3200" b="1" dirty="0" smtClean="0">
                <a:latin typeface="Angsana New" pitchFamily="18" charset="-34"/>
                <a:ea typeface="Tahoma" pitchFamily="34" charset="0"/>
                <a:cs typeface="Angsana New" pitchFamily="18" charset="-34"/>
              </a:rPr>
              <a:t>001 </a:t>
            </a:r>
            <a:r>
              <a:rPr lang="th-TH" sz="3200" b="1" dirty="0">
                <a:latin typeface="Angsana New" pitchFamily="18" charset="-34"/>
                <a:ea typeface="Tahoma" pitchFamily="34" charset="0"/>
                <a:cs typeface="Angsana New" pitchFamily="18" charset="-34"/>
              </a:rPr>
              <a:t>รายงานเรื่องคงค้าง</a:t>
            </a:r>
            <a:r>
              <a:rPr lang="th-TH" sz="3200" b="1" dirty="0" smtClean="0">
                <a:latin typeface="Angsana New" pitchFamily="18" charset="-34"/>
                <a:ea typeface="Tahoma" pitchFamily="34" charset="0"/>
                <a:cs typeface="Angsana New" pitchFamily="18" charset="-34"/>
              </a:rPr>
              <a:t>หน่วยงานดำเนินการ</a:t>
            </a:r>
            <a:endParaRPr lang="en-US" sz="3200" b="1" dirty="0">
              <a:latin typeface="Angsana New" pitchFamily="18" charset="-34"/>
              <a:ea typeface="Tahoma" pitchFamily="34" charset="0"/>
              <a:cs typeface="Angsana New" pitchFamily="18" charset="-34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200" b="1" dirty="0" smtClean="0">
                <a:latin typeface="Angsana New" pitchFamily="18" charset="-34"/>
                <a:ea typeface="Tahoma" pitchFamily="34" charset="0"/>
                <a:cs typeface="Angsana New" pitchFamily="18" charset="-34"/>
              </a:rPr>
              <a:t>  4</a:t>
            </a:r>
            <a:r>
              <a:rPr lang="th-TH" sz="3200" b="1" dirty="0">
                <a:latin typeface="Angsana New" pitchFamily="18" charset="-34"/>
                <a:ea typeface="Tahoma" pitchFamily="34" charset="0"/>
                <a:cs typeface="Angsana New" pitchFamily="18" charset="-34"/>
              </a:rPr>
              <a:t>. รูปภาพก่อน-หลัง หรือหลักฐานประกอบการดำเนินการ</a:t>
            </a:r>
            <a:r>
              <a:rPr lang="th-TH" sz="3200" b="1" dirty="0" smtClean="0">
                <a:latin typeface="Angsana New" pitchFamily="18" charset="-34"/>
                <a:ea typeface="Tahoma" pitchFamily="34" charset="0"/>
                <a:cs typeface="Angsana New" pitchFamily="18" charset="-34"/>
              </a:rPr>
              <a:t>แก้ไข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200" b="1" dirty="0">
                <a:latin typeface="Angsana New" pitchFamily="18" charset="-34"/>
                <a:ea typeface="Tahoma" pitchFamily="34" charset="0"/>
                <a:cs typeface="Angsana New" pitchFamily="18" charset="-34"/>
              </a:rPr>
              <a:t> </a:t>
            </a:r>
            <a:r>
              <a:rPr lang="th-TH" sz="3200" b="1" dirty="0" smtClean="0">
                <a:latin typeface="Angsana New" pitchFamily="18" charset="-34"/>
                <a:ea typeface="Tahoma" pitchFamily="34" charset="0"/>
                <a:cs typeface="Angsana New" pitchFamily="18" charset="-34"/>
              </a:rPr>
              <a:t>     เรื่องร้องเรียน</a:t>
            </a:r>
            <a:r>
              <a:rPr lang="th-TH" sz="3200" b="1" dirty="0">
                <a:latin typeface="Angsana New" pitchFamily="18" charset="-34"/>
                <a:ea typeface="Tahoma" pitchFamily="34" charset="0"/>
                <a:cs typeface="Angsana New" pitchFamily="18" charset="-34"/>
              </a:rPr>
              <a:t>ส่งทาง</a:t>
            </a:r>
            <a:r>
              <a:rPr lang="th-TH" sz="3200" b="1" dirty="0" smtClean="0">
                <a:latin typeface="Angsana New" pitchFamily="18" charset="-34"/>
                <a:ea typeface="Tahoma" pitchFamily="34" charset="0"/>
                <a:cs typeface="Angsana New" pitchFamily="18" charset="-34"/>
              </a:rPr>
              <a:t>อีเมล์</a:t>
            </a:r>
            <a:r>
              <a:rPr lang="en-US" sz="3200" b="1" dirty="0">
                <a:latin typeface="Angsana New" pitchFamily="18" charset="-34"/>
                <a:ea typeface="Tahoma" pitchFamily="34" charset="0"/>
                <a:cs typeface="Angsana New" pitchFamily="18" charset="-34"/>
              </a:rPr>
              <a:t> bma.rongtook@gmail.com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 sz="3200" b="1" dirty="0">
              <a:solidFill>
                <a:srgbClr val="7030A0"/>
              </a:solidFill>
              <a:latin typeface="Angsana New" pitchFamily="18" charset="-34"/>
              <a:ea typeface="Tahoma" pitchFamily="34" charset="0"/>
              <a:cs typeface="Angsana New" pitchFamily="18" charset="-34"/>
            </a:endParaRPr>
          </a:p>
        </p:txBody>
      </p:sp>
      <p:sp>
        <p:nvSpPr>
          <p:cNvPr id="3" name="สี่เหลี่ยมมุมมน 2"/>
          <p:cNvSpPr/>
          <p:nvPr/>
        </p:nvSpPr>
        <p:spPr>
          <a:xfrm>
            <a:off x="642910" y="428604"/>
            <a:ext cx="7000924" cy="5715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600" b="1" dirty="0" smtClean="0">
                <a:solidFill>
                  <a:srgbClr val="7030A0"/>
                </a:solidFill>
                <a:latin typeface="Angsana New" pitchFamily="18" charset="-34"/>
                <a:ea typeface="Tahoma" pitchFamily="34" charset="0"/>
                <a:cs typeface="Angsana New" pitchFamily="18" charset="-34"/>
              </a:rPr>
              <a:t>เอกสาร</a:t>
            </a:r>
            <a:r>
              <a:rPr lang="en-US" sz="3600" b="1" dirty="0" smtClean="0">
                <a:solidFill>
                  <a:srgbClr val="7030A0"/>
                </a:solidFill>
                <a:latin typeface="Angsana New" pitchFamily="18" charset="-34"/>
                <a:ea typeface="Tahoma" pitchFamily="34" charset="0"/>
                <a:cs typeface="Angsana New" pitchFamily="18" charset="-34"/>
              </a:rPr>
              <a:t>/</a:t>
            </a:r>
            <a:r>
              <a:rPr lang="th-TH" sz="3600" b="1" dirty="0" smtClean="0">
                <a:solidFill>
                  <a:srgbClr val="7030A0"/>
                </a:solidFill>
                <a:latin typeface="Angsana New" pitchFamily="18" charset="-34"/>
                <a:ea typeface="Tahoma" pitchFamily="34" charset="0"/>
                <a:cs typeface="Angsana New" pitchFamily="18" charset="-34"/>
              </a:rPr>
              <a:t>หลักฐานประกอบการพิจารณาประเมินผล</a:t>
            </a:r>
            <a:r>
              <a:rPr lang="en-US" sz="3600" b="1" dirty="0" smtClean="0">
                <a:solidFill>
                  <a:srgbClr val="7030A0"/>
                </a:solidFill>
                <a:latin typeface="Angsana New" pitchFamily="18" charset="-34"/>
                <a:ea typeface="Tahoma" pitchFamily="34" charset="0"/>
                <a:cs typeface="Angsana New" pitchFamily="18" charset="-34"/>
              </a:rPr>
              <a:t> :</a:t>
            </a:r>
            <a:r>
              <a:rPr lang="th-TH" sz="3600" b="1" dirty="0" smtClean="0">
                <a:solidFill>
                  <a:srgbClr val="7030A0"/>
                </a:solidFill>
                <a:latin typeface="Angsana New" pitchFamily="18" charset="-34"/>
                <a:ea typeface="Tahoma" pitchFamily="34" charset="0"/>
                <a:cs typeface="Angsana New" pitchFamily="18" charset="-34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s://rachasup345.files.wordpress.com/2014/09/wpid-krtnn-27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2357430"/>
            <a:ext cx="2048137" cy="372903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071670" y="2714620"/>
            <a:ext cx="4286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7200" dirty="0" smtClean="0">
                <a:latin typeface="supermarket" pitchFamily="2" charset="0"/>
                <a:cs typeface="supermarket" pitchFamily="2" charset="0"/>
              </a:rPr>
              <a:t>ขอบคุณครับ</a:t>
            </a:r>
            <a:endParaRPr lang="th-TH" sz="7200" dirty="0">
              <a:latin typeface="supermarket" pitchFamily="2" charset="0"/>
              <a:cs typeface="supermarke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857224" y="859269"/>
            <a:ext cx="357190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รายละเอียดที่ปรับปรุงใหม่</a:t>
            </a:r>
            <a:endParaRPr lang="th-TH" sz="36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728" y="1716525"/>
            <a:ext cx="7000924" cy="10772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1. ชื่อตัวชี้วัด 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ระดับความสำเร็จในการแก้ไขเรื่องที่ได้รับแจ้ง</a:t>
            </a:r>
            <a:br>
              <a:rPr lang="th-TH" sz="32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                 จากประชาชน/ผู้รับบริการ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28728" y="3073847"/>
            <a:ext cx="7000924" cy="10772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2. คะแนนเต็ม 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: 7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คะแนน โดยปรับลดคะแนนในขั้นตอนที่ 3</a:t>
            </a:r>
            <a:br>
              <a:rPr lang="th-TH" sz="32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                   ลงเหลือ 1 คะแนน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28728" y="4431169"/>
            <a:ext cx="7000924" cy="1569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3. สุ่มตรวจรูปภาพหรือหลักฐานอื่นเพิ่มขึ้นเป็น 50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%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โดยที่</a:t>
            </a:r>
            <a:br>
              <a:rPr lang="th-TH" sz="32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  ผลการสุ่มตรวจต้องถูกต้อง สอดคล้องกับการรายงาน</a:t>
            </a:r>
            <a:br>
              <a:rPr lang="th-TH" sz="32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  ไม่น้อยกว่า 80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%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/>
        </p:nvGraphicFramePr>
        <p:xfrm>
          <a:off x="1643042" y="1571612"/>
          <a:ext cx="6215106" cy="2928957"/>
        </p:xfrm>
        <a:graphic>
          <a:graphicData uri="http://schemas.openxmlformats.org/drawingml/2006/table">
            <a:tbl>
              <a:tblPr/>
              <a:tblGrid>
                <a:gridCol w="657903"/>
                <a:gridCol w="3771253"/>
                <a:gridCol w="1785950"/>
              </a:tblGrid>
              <a:tr h="74341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2800" b="1" kern="1400" spc="0" dirty="0">
                          <a:ln w="11430"/>
                          <a:solidFill>
                            <a:srgbClr val="0070C0"/>
                          </a:solidFill>
                          <a:effectLst>
                            <a:outerShdw blurRad="50800" dist="50800" dir="5400000" algn="tl">
                              <a:schemeClr val="bg1"/>
                            </a:outerShdw>
                          </a:effectLst>
                          <a:latin typeface="supermarket" pitchFamily="2" charset="0"/>
                          <a:ea typeface="Tahoma" pitchFamily="34" charset="0"/>
                          <a:cs typeface="supermarket" pitchFamily="2" charset="0"/>
                        </a:rPr>
                        <a:t>ขั้นตอน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kern="1400" spc="0" dirty="0" smtClean="0">
                          <a:ln w="11430"/>
                          <a:solidFill>
                            <a:srgbClr val="0070C0"/>
                          </a:solidFill>
                          <a:effectLst>
                            <a:outerShdw blurRad="50800" dist="50800" dir="5400000" algn="tl">
                              <a:schemeClr val="bg1"/>
                            </a:outerShdw>
                          </a:effectLst>
                          <a:latin typeface="supermarket" pitchFamily="2" charset="0"/>
                          <a:ea typeface="Tahoma" pitchFamily="34" charset="0"/>
                          <a:cs typeface="supermarket" pitchFamily="2" charset="0"/>
                        </a:rPr>
                        <a:t> </a:t>
                      </a:r>
                      <a:r>
                        <a:rPr lang="th-TH" sz="2800" b="1" kern="1400" spc="0" dirty="0">
                          <a:ln w="11430"/>
                          <a:solidFill>
                            <a:srgbClr val="0070C0"/>
                          </a:solidFill>
                          <a:effectLst>
                            <a:outerShdw blurRad="50800" dist="50800" dir="5400000" algn="tl">
                              <a:schemeClr val="bg1"/>
                            </a:outerShdw>
                          </a:effectLst>
                          <a:latin typeface="supermarket" pitchFamily="2" charset="0"/>
                          <a:ea typeface="Tahoma" pitchFamily="34" charset="0"/>
                          <a:cs typeface="supermarket" pitchFamily="2" charset="0"/>
                        </a:rPr>
                        <a:t>ปี </a:t>
                      </a:r>
                      <a:r>
                        <a:rPr lang="th-TH" sz="2800" b="1" kern="1400" spc="0" dirty="0" smtClean="0">
                          <a:ln w="11430"/>
                          <a:solidFill>
                            <a:srgbClr val="0070C0"/>
                          </a:solidFill>
                          <a:effectLst>
                            <a:outerShdw blurRad="50800" dist="50800" dir="5400000" algn="tl">
                              <a:schemeClr val="bg1"/>
                            </a:outerShdw>
                          </a:effectLst>
                          <a:latin typeface="supermarket" pitchFamily="2" charset="0"/>
                          <a:ea typeface="Tahoma" pitchFamily="34" charset="0"/>
                          <a:cs typeface="supermarket" pitchFamily="2" charset="0"/>
                        </a:rPr>
                        <a:t>61</a:t>
                      </a:r>
                      <a:endParaRPr lang="th-TH" sz="2800" b="1" kern="1400" spc="0" dirty="0">
                        <a:ln w="11430"/>
                        <a:solidFill>
                          <a:srgbClr val="0070C0"/>
                        </a:solidFill>
                        <a:effectLst>
                          <a:outerShdw blurRad="50800" dist="50800" dir="5400000" algn="tl">
                            <a:schemeClr val="bg1"/>
                          </a:outerShdw>
                        </a:effectLst>
                        <a:latin typeface="supermarket" pitchFamily="2" charset="0"/>
                        <a:ea typeface="Tahoma" pitchFamily="34" charset="0"/>
                        <a:cs typeface="supermarket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652375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th-TH" sz="2000" b="1" kern="1400" dirty="0">
                          <a:ln w="11430"/>
                          <a:solidFill>
                            <a:srgbClr val="0070C0"/>
                          </a:solidFill>
                          <a:effectLst>
                            <a:outerShdw blurRad="50800" dist="50800" dir="5400000" algn="tl">
                              <a:schemeClr val="bg1"/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kern="1400" spc="0" dirty="0">
                          <a:ln w="11430"/>
                          <a:solidFill>
                            <a:srgbClr val="0070C0"/>
                          </a:solidFill>
                          <a:effectLst>
                            <a:outerShdw blurRad="50800" dist="50800" dir="5400000" algn="tl">
                              <a:schemeClr val="bg1"/>
                            </a:outerShdw>
                          </a:effectLst>
                          <a:latin typeface="supermarket" pitchFamily="2" charset="0"/>
                          <a:ea typeface="Tahoma" pitchFamily="34" charset="0"/>
                          <a:cs typeface="supermarket" pitchFamily="2" charset="0"/>
                        </a:rPr>
                        <a:t>การรับเรื่อง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kern="1400" spc="0" dirty="0">
                          <a:ln w="11430"/>
                          <a:solidFill>
                            <a:srgbClr val="0070C0"/>
                          </a:solidFill>
                          <a:effectLst>
                            <a:outerShdw blurRad="50800" dist="50800" dir="5400000" algn="tl">
                              <a:schemeClr val="bg1"/>
                            </a:outerShdw>
                          </a:effectLst>
                          <a:latin typeface="supermarket" pitchFamily="2" charset="0"/>
                          <a:ea typeface="Tahoma" pitchFamily="34" charset="0"/>
                          <a:cs typeface="supermarket" pitchFamily="2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tx2">
                            <a:lumMod val="75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814851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th-TH" sz="2000" b="1" kern="1400" dirty="0">
                          <a:ln w="11430"/>
                          <a:solidFill>
                            <a:srgbClr val="0070C0"/>
                          </a:solidFill>
                          <a:effectLst>
                            <a:outerShdw blurRad="50800" dist="50800" dir="5400000" algn="tl">
                              <a:schemeClr val="bg1"/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kern="1400" spc="0" dirty="0">
                          <a:ln w="11430"/>
                          <a:solidFill>
                            <a:srgbClr val="0070C0"/>
                          </a:solidFill>
                          <a:effectLst>
                            <a:outerShdw blurRad="50800" dist="50800" dir="5400000" algn="tl">
                              <a:schemeClr val="bg1"/>
                            </a:outerShdw>
                          </a:effectLst>
                          <a:latin typeface="supermarket" pitchFamily="2" charset="0"/>
                          <a:ea typeface="Tahoma" pitchFamily="34" charset="0"/>
                          <a:cs typeface="supermarket" pitchFamily="2" charset="0"/>
                        </a:rPr>
                        <a:t>การดำเนินการแก้ไข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kern="1400" spc="0" dirty="0">
                          <a:ln w="11430"/>
                          <a:solidFill>
                            <a:srgbClr val="0070C0"/>
                          </a:solidFill>
                          <a:effectLst>
                            <a:outerShdw blurRad="50800" dist="50800" dir="5400000" algn="tl">
                              <a:schemeClr val="bg1"/>
                            </a:outerShdw>
                          </a:effectLst>
                          <a:latin typeface="supermarket" pitchFamily="2" charset="0"/>
                          <a:ea typeface="Tahoma" pitchFamily="34" charset="0"/>
                          <a:cs typeface="supermarket" pitchFamily="2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tx2">
                            <a:lumMod val="75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18318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th-TH" sz="2000" b="1" kern="1400" dirty="0">
                          <a:ln w="11430"/>
                          <a:solidFill>
                            <a:srgbClr val="0070C0"/>
                          </a:solidFill>
                          <a:effectLst>
                            <a:outerShdw blurRad="50800" dist="50800" dir="5400000" algn="tl">
                              <a:schemeClr val="bg1"/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kern="1400" spc="0" dirty="0">
                          <a:ln w="11430"/>
                          <a:solidFill>
                            <a:srgbClr val="0070C0"/>
                          </a:solidFill>
                          <a:effectLst>
                            <a:outerShdw blurRad="50800" dist="50800" dir="5400000" algn="tl">
                              <a:schemeClr val="bg1"/>
                            </a:outerShdw>
                          </a:effectLst>
                          <a:latin typeface="supermarket" pitchFamily="2" charset="0"/>
                          <a:ea typeface="Tahoma" pitchFamily="34" charset="0"/>
                          <a:cs typeface="supermarket" pitchFamily="2" charset="0"/>
                        </a:rPr>
                        <a:t>การรายงานผล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kern="1400" spc="0" dirty="0">
                          <a:ln w="11430"/>
                          <a:solidFill>
                            <a:srgbClr val="0070C0"/>
                          </a:solidFill>
                          <a:effectLst>
                            <a:outerShdw blurRad="50800" dist="50800" dir="5400000" algn="tl">
                              <a:schemeClr val="bg1"/>
                            </a:outerShdw>
                          </a:effectLst>
                          <a:latin typeface="supermarket" pitchFamily="2" charset="0"/>
                          <a:ea typeface="Tahoma" pitchFamily="34" charset="0"/>
                          <a:cs typeface="supermarket" pitchFamily="2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tx2">
                            <a:lumMod val="75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pic>
        <p:nvPicPr>
          <p:cNvPr id="5132" name="Picture 12" descr="http://my.visme.co/actions/userimage.php?u=u_243064&amp;p=1427709895&amp;i=u4551187664118891549fm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5286388"/>
            <a:ext cx="2895600" cy="120967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14348" y="571480"/>
            <a:ext cx="5643602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เกณฑ์การให้คะแนน </a:t>
            </a:r>
            <a:r>
              <a:rPr lang="en-US" sz="3600" b="1" dirty="0" smtClean="0">
                <a:latin typeface="Angsana New" pitchFamily="18" charset="-34"/>
                <a:cs typeface="Angsana New" pitchFamily="18" charset="-34"/>
              </a:rPr>
              <a:t>: </a:t>
            </a: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คะแนนเต็ม 7 คะแนน</a:t>
            </a:r>
            <a:endParaRPr lang="th-TH" sz="3600" b="1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ตาราง 5"/>
          <p:cNvGraphicFramePr>
            <a:graphicFrameLocks noGrp="1"/>
          </p:cNvGraphicFramePr>
          <p:nvPr/>
        </p:nvGraphicFramePr>
        <p:xfrm>
          <a:off x="714348" y="2143116"/>
          <a:ext cx="7572426" cy="1317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2071"/>
                <a:gridCol w="1262071"/>
                <a:gridCol w="1262071"/>
                <a:gridCol w="1262071"/>
                <a:gridCol w="1262071"/>
                <a:gridCol w="1262071"/>
              </a:tblGrid>
              <a:tr h="658810">
                <a:tc rowSpan="2"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ระดับคะแนน</a:t>
                      </a:r>
                      <a:endParaRPr lang="th-TH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th-TH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th-TH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th-TH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endParaRPr lang="th-TH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658810">
                <a:tc vMerge="1">
                  <a:txBody>
                    <a:bodyPr/>
                    <a:lstStyle/>
                    <a:p>
                      <a:endParaRPr lang="th-TH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≥ 6</a:t>
                      </a:r>
                      <a:endParaRPr lang="th-TH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6.25</a:t>
                      </a:r>
                      <a:endParaRPr lang="th-TH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6.5</a:t>
                      </a:r>
                      <a:endParaRPr lang="th-TH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6.75</a:t>
                      </a:r>
                      <a:endParaRPr lang="th-TH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</a:t>
                      </a:r>
                      <a:endParaRPr lang="th-TH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386" name="AutoShape 2" descr="ผลการค้นหารูปภาพสำหรับ กราฟ"/>
          <p:cNvSpPr>
            <a:spLocks noChangeAspect="1" noChangeArrowheads="1"/>
          </p:cNvSpPr>
          <p:nvPr/>
        </p:nvSpPr>
        <p:spPr bwMode="auto">
          <a:xfrm>
            <a:off x="500034" y="-2352675"/>
            <a:ext cx="8896350" cy="47053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pic>
        <p:nvPicPr>
          <p:cNvPr id="7" name="รูปภาพ 6" descr="ผลการค้นหารูปภาพสำหรับ กราฟ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285728"/>
            <a:ext cx="1643074" cy="114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734762" y="734770"/>
            <a:ext cx="4500594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ช่วงการปรับเกณฑ์การให้คะแนน</a:t>
            </a:r>
            <a:endParaRPr lang="th-TH" sz="3600" b="1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4762" y="734770"/>
            <a:ext cx="3837238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สูตรการคำนวณรายขั้นตอน</a:t>
            </a:r>
            <a:endParaRPr lang="th-TH" sz="3600" b="1" dirty="0"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3" name="Picture 2" descr="http://i687.photobucket.com/albums/vv237/4-one/4-1/HT2/rzm-156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214290"/>
            <a:ext cx="1071570" cy="1130507"/>
          </a:xfrm>
          <a:prstGeom prst="rect">
            <a:avLst/>
          </a:prstGeom>
          <a:noFill/>
        </p:spPr>
      </p:pic>
      <p:pic>
        <p:nvPicPr>
          <p:cNvPr id="4" name="Picture 2" descr="http://i687.photobucket.com/albums/vv237/4-one/4-1/HT2/rzm-156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785794"/>
            <a:ext cx="880278" cy="92869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857224" y="2000240"/>
            <a:ext cx="8001056" cy="2000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72000" rtlCol="0">
            <a:noAutofit/>
          </a:bodyPr>
          <a:lstStyle/>
          <a:p>
            <a:pPr algn="ctr">
              <a:spcBef>
                <a:spcPts val="600"/>
              </a:spcBef>
            </a:pPr>
            <a:r>
              <a:rPr lang="th-TH" sz="3600" b="1" kern="1400" dirty="0" smtClean="0">
                <a:latin typeface="Angsana New" pitchFamily="18" charset="-34"/>
                <a:ea typeface="Tahoma" pitchFamily="34" charset="0"/>
                <a:cs typeface="Angsana New" pitchFamily="18" charset="-34"/>
              </a:rPr>
              <a:t>ผลรวมของจำนวนเรื่องที่ถูกต้องในแต่ละขั้นตอน</a:t>
            </a:r>
            <a:r>
              <a:rPr lang="en-US" sz="3600" b="1" kern="1400" dirty="0" smtClean="0">
                <a:latin typeface="Angsana New" pitchFamily="18" charset="-34"/>
                <a:ea typeface="Tahoma" pitchFamily="34" charset="0"/>
                <a:cs typeface="Angsana New" pitchFamily="18" charset="-34"/>
              </a:rPr>
              <a:t> ×</a:t>
            </a:r>
            <a:r>
              <a:rPr lang="th-TH" sz="3600" b="1" kern="1400" dirty="0" smtClean="0">
                <a:latin typeface="Angsana New" pitchFamily="18" charset="-34"/>
                <a:ea typeface="Tahoma" pitchFamily="34" charset="0"/>
                <a:cs typeface="Angsana New" pitchFamily="18" charset="-34"/>
              </a:rPr>
              <a:t> </a:t>
            </a:r>
            <a:r>
              <a:rPr lang="en-US" sz="3600" b="1" kern="1400" dirty="0" smtClean="0">
                <a:latin typeface="Angsana New" pitchFamily="18" charset="-34"/>
                <a:ea typeface="Tahoma" pitchFamily="34" charset="0"/>
                <a:cs typeface="Angsana New" pitchFamily="18" charset="-34"/>
              </a:rPr>
              <a:t>100</a:t>
            </a:r>
            <a:r>
              <a:rPr lang="th-TH" sz="3600" b="1" kern="1400" dirty="0" smtClean="0">
                <a:latin typeface="supermarket" pitchFamily="2" charset="0"/>
                <a:ea typeface="Tahoma" pitchFamily="34" charset="0"/>
                <a:cs typeface="supermarket" pitchFamily="2" charset="0"/>
              </a:rPr>
              <a:t> </a:t>
            </a:r>
          </a:p>
          <a:p>
            <a:pPr algn="ctr">
              <a:spcBef>
                <a:spcPts val="1200"/>
              </a:spcBef>
            </a:pPr>
            <a:r>
              <a:rPr lang="th-TH" sz="3600" b="1" kern="1400" dirty="0" smtClean="0">
                <a:latin typeface="Angsana New" pitchFamily="18" charset="-34"/>
                <a:ea typeface="Tahoma" pitchFamily="34" charset="0"/>
                <a:cs typeface="Angsana New" pitchFamily="18" charset="-34"/>
              </a:rPr>
              <a:t>จำนวนเรื่องที่ได้รับ</a:t>
            </a:r>
            <a:r>
              <a:rPr lang="th-TH" sz="3600" b="1" kern="1400" smtClean="0">
                <a:latin typeface="Angsana New" pitchFamily="18" charset="-34"/>
                <a:ea typeface="Tahoma" pitchFamily="34" charset="0"/>
                <a:cs typeface="Angsana New" pitchFamily="18" charset="-34"/>
              </a:rPr>
              <a:t>แจ้ง</a:t>
            </a:r>
            <a:r>
              <a:rPr lang="th-TH" sz="3600" b="1" kern="1400" smtClean="0">
                <a:latin typeface="Angsana New" pitchFamily="18" charset="-34"/>
                <a:ea typeface="Tahoma" pitchFamily="34" charset="0"/>
                <a:cs typeface="Angsana New" pitchFamily="18" charset="-34"/>
              </a:rPr>
              <a:t>ที่ปรากฏใน</a:t>
            </a:r>
            <a:r>
              <a:rPr lang="th-TH" sz="3600" b="1" kern="1400" dirty="0" smtClean="0">
                <a:latin typeface="Angsana New" pitchFamily="18" charset="-34"/>
                <a:ea typeface="Tahoma" pitchFamily="34" charset="0"/>
                <a:cs typeface="Angsana New" pitchFamily="18" charset="-34"/>
              </a:rPr>
              <a:t>รายงาน</a:t>
            </a:r>
            <a:br>
              <a:rPr lang="th-TH" sz="3600" b="1" kern="1400" dirty="0" smtClean="0">
                <a:latin typeface="Angsana New" pitchFamily="18" charset="-34"/>
                <a:ea typeface="Tahoma" pitchFamily="34" charset="0"/>
                <a:cs typeface="Angsana New" pitchFamily="18" charset="-34"/>
              </a:rPr>
            </a:br>
            <a:r>
              <a:rPr lang="th-TH" sz="3600" b="1" kern="1400" dirty="0" smtClean="0">
                <a:latin typeface="Angsana New" pitchFamily="18" charset="-34"/>
                <a:ea typeface="Tahoma" pitchFamily="34" charset="0"/>
                <a:cs typeface="Angsana New" pitchFamily="18" charset="-34"/>
              </a:rPr>
              <a:t>ของหน่วยงานตลอดปีงบประมาณ 2561</a:t>
            </a:r>
          </a:p>
          <a:p>
            <a:endParaRPr lang="th-TH" sz="3600" b="1" kern="1400" dirty="0" smtClean="0">
              <a:latin typeface="Angsana New" pitchFamily="18" charset="-34"/>
              <a:ea typeface="Tahoma" pitchFamily="34" charset="0"/>
              <a:cs typeface="Angsana New" pitchFamily="18" charset="-34"/>
            </a:endParaRPr>
          </a:p>
        </p:txBody>
      </p:sp>
      <p:cxnSp>
        <p:nvCxnSpPr>
          <p:cNvPr id="8" name="ตัวเชื่อมต่อตรง 7"/>
          <p:cNvCxnSpPr/>
          <p:nvPr/>
        </p:nvCxnSpPr>
        <p:spPr>
          <a:xfrm>
            <a:off x="1357290" y="2659511"/>
            <a:ext cx="7143800" cy="1588"/>
          </a:xfrm>
          <a:prstGeom prst="line">
            <a:avLst/>
          </a:prstGeom>
          <a:ln w="2540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57224" y="4286256"/>
            <a:ext cx="8001056" cy="2000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72000" rtlCol="0">
            <a:noAutofit/>
          </a:bodyPr>
          <a:lstStyle/>
          <a:p>
            <a:r>
              <a:rPr lang="th-TH" sz="3600" b="1" kern="1400" dirty="0" smtClean="0">
                <a:latin typeface="Angsana New" pitchFamily="18" charset="-34"/>
                <a:ea typeface="Tahoma" pitchFamily="34" charset="0"/>
                <a:cs typeface="Angsana New" pitchFamily="18" charset="-34"/>
              </a:rPr>
              <a:t>    ไม่น้อยกว่า </a:t>
            </a:r>
            <a:r>
              <a:rPr lang="en-US" sz="3600" b="1" kern="1400" dirty="0" smtClean="0">
                <a:latin typeface="Angsana New" pitchFamily="18" charset="-34"/>
                <a:ea typeface="Tahoma" pitchFamily="34" charset="0"/>
                <a:cs typeface="Angsana New" pitchFamily="18" charset="-34"/>
              </a:rPr>
              <a:t>95%</a:t>
            </a:r>
            <a:r>
              <a:rPr lang="th-TH" sz="3600" b="1" kern="1400" dirty="0" smtClean="0">
                <a:solidFill>
                  <a:schemeClr val="tx1"/>
                </a:solidFill>
                <a:latin typeface="Angsana New" pitchFamily="18" charset="-34"/>
                <a:ea typeface="Tahoma" pitchFamily="34" charset="0"/>
                <a:cs typeface="Angsana New" pitchFamily="18" charset="-34"/>
              </a:rPr>
              <a:t> </a:t>
            </a:r>
            <a:r>
              <a:rPr lang="en-US" sz="3600" b="1" kern="1400" dirty="0" smtClean="0">
                <a:solidFill>
                  <a:schemeClr val="bg2">
                    <a:lumMod val="90000"/>
                  </a:schemeClr>
                </a:solidFill>
                <a:latin typeface="Angsana New" pitchFamily="18" charset="-34"/>
                <a:ea typeface="Tahoma" pitchFamily="34" charset="0"/>
                <a:cs typeface="Angsana New" pitchFamily="18" charset="-34"/>
              </a:rPr>
              <a:t>=</a:t>
            </a:r>
            <a:r>
              <a:rPr lang="en-US" sz="3600" b="1" kern="1400" dirty="0" smtClean="0">
                <a:solidFill>
                  <a:schemeClr val="tx1"/>
                </a:solidFill>
                <a:latin typeface="Angsana New" pitchFamily="18" charset="-34"/>
                <a:ea typeface="Tahoma" pitchFamily="34" charset="0"/>
                <a:cs typeface="Angsana New" pitchFamily="18" charset="-34"/>
              </a:rPr>
              <a:t> </a:t>
            </a:r>
            <a:r>
              <a:rPr lang="th-TH" sz="3600" b="1" kern="1400" dirty="0" smtClean="0">
                <a:latin typeface="Angsana New" pitchFamily="18" charset="-34"/>
                <a:ea typeface="Tahoma" pitchFamily="34" charset="0"/>
                <a:cs typeface="Angsana New" pitchFamily="18" charset="-34"/>
              </a:rPr>
              <a:t>คะแนนเต็มในขั้นตอน 1 และ 2 </a:t>
            </a:r>
          </a:p>
          <a:p>
            <a:r>
              <a:rPr lang="th-TH" sz="3600" b="1" kern="1400" dirty="0" smtClean="0">
                <a:latin typeface="Angsana New" pitchFamily="18" charset="-34"/>
                <a:ea typeface="Tahoma" pitchFamily="34" charset="0"/>
                <a:cs typeface="Angsana New" pitchFamily="18" charset="-34"/>
              </a:rPr>
              <a:t>    น้อยกว่า </a:t>
            </a:r>
            <a:r>
              <a:rPr lang="en-US" sz="3600" b="1" kern="1400" dirty="0" smtClean="0">
                <a:latin typeface="Angsana New" pitchFamily="18" charset="-34"/>
                <a:ea typeface="Tahoma" pitchFamily="34" charset="0"/>
                <a:cs typeface="Angsana New" pitchFamily="18" charset="-34"/>
              </a:rPr>
              <a:t>95 %</a:t>
            </a:r>
            <a:r>
              <a:rPr lang="th-TH" sz="3600" b="1" kern="1400" dirty="0" smtClean="0">
                <a:latin typeface="Angsana New" pitchFamily="18" charset="-34"/>
                <a:ea typeface="Tahoma" pitchFamily="34" charset="0"/>
                <a:cs typeface="Angsana New" pitchFamily="18" charset="-34"/>
              </a:rPr>
              <a:t> </a:t>
            </a:r>
            <a:r>
              <a:rPr lang="en-US" sz="3600" b="1" kern="1400" dirty="0" smtClean="0">
                <a:latin typeface="Angsana New" pitchFamily="18" charset="-34"/>
                <a:ea typeface="Tahoma" pitchFamily="34" charset="0"/>
                <a:cs typeface="Angsana New" pitchFamily="18" charset="-34"/>
              </a:rPr>
              <a:t>   </a:t>
            </a:r>
            <a:r>
              <a:rPr lang="en-US" sz="3600" b="1" kern="1400" dirty="0" smtClean="0">
                <a:solidFill>
                  <a:schemeClr val="bg2">
                    <a:lumMod val="90000"/>
                  </a:schemeClr>
                </a:solidFill>
                <a:latin typeface="Angsana New" pitchFamily="18" charset="-34"/>
                <a:ea typeface="Tahoma" pitchFamily="34" charset="0"/>
                <a:cs typeface="Angsana New" pitchFamily="18" charset="-34"/>
              </a:rPr>
              <a:t>=</a:t>
            </a:r>
            <a:r>
              <a:rPr lang="th-TH" sz="3600" b="1" kern="1400" dirty="0" smtClean="0">
                <a:solidFill>
                  <a:schemeClr val="tx1"/>
                </a:solidFill>
                <a:latin typeface="Angsana New" pitchFamily="18" charset="-34"/>
                <a:ea typeface="Tahoma" pitchFamily="34" charset="0"/>
                <a:cs typeface="Angsana New" pitchFamily="18" charset="-34"/>
              </a:rPr>
              <a:t> </a:t>
            </a:r>
            <a:r>
              <a:rPr lang="th-TH" sz="3600" b="1" kern="1400" dirty="0" smtClean="0">
                <a:latin typeface="Angsana New" pitchFamily="18" charset="-34"/>
                <a:ea typeface="Tahoma" pitchFamily="34" charset="0"/>
                <a:cs typeface="Angsana New" pitchFamily="18" charset="-34"/>
              </a:rPr>
              <a:t>ค่าที่ได้ </a:t>
            </a:r>
            <a:r>
              <a:rPr lang="en-US" sz="3600" b="1" kern="1400" dirty="0" smtClean="0">
                <a:latin typeface="Angsana New" pitchFamily="18" charset="-34"/>
                <a:ea typeface="Tahoma" pitchFamily="34" charset="0"/>
                <a:cs typeface="Angsana New" pitchFamily="18" charset="-34"/>
              </a:rPr>
              <a:t>×</a:t>
            </a:r>
            <a:r>
              <a:rPr lang="th-TH" sz="3600" b="1" kern="1400" dirty="0" smtClean="0">
                <a:latin typeface="Angsana New" pitchFamily="18" charset="-34"/>
                <a:ea typeface="Tahoma" pitchFamily="34" charset="0"/>
                <a:cs typeface="Angsana New" pitchFamily="18" charset="-34"/>
              </a:rPr>
              <a:t>คะแนนเต็มในขั้นตอนนั้น</a:t>
            </a:r>
          </a:p>
          <a:p>
            <a:r>
              <a:rPr lang="th-TH" sz="3600" b="1" kern="1400" dirty="0" smtClean="0">
                <a:latin typeface="Angsana New" pitchFamily="18" charset="-34"/>
                <a:ea typeface="Tahoma" pitchFamily="34" charset="0"/>
                <a:cs typeface="Angsana New" pitchFamily="18" charset="-34"/>
              </a:rPr>
              <a:t>				          95</a:t>
            </a:r>
          </a:p>
        </p:txBody>
      </p:sp>
      <p:cxnSp>
        <p:nvCxnSpPr>
          <p:cNvPr id="11" name="ตัวเชื่อมต่อตรง 10"/>
          <p:cNvCxnSpPr/>
          <p:nvPr/>
        </p:nvCxnSpPr>
        <p:spPr>
          <a:xfrm>
            <a:off x="3577990" y="5429264"/>
            <a:ext cx="4423034" cy="1821"/>
          </a:xfrm>
          <a:prstGeom prst="line">
            <a:avLst/>
          </a:prstGeom>
          <a:ln w="254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2" descr="http://i687.photobucket.com/albums/vv237/4-one/4-1/HT2/rzm-156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1071546"/>
            <a:ext cx="642942" cy="678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1071538" y="2204000"/>
            <a:ext cx="7715304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flat" dir="t">
              <a:rot lat="0" lon="0" rev="18900000"/>
            </a:lightRig>
          </a:scene3d>
          <a:sp3d>
            <a:contourClr>
              <a:schemeClr val="bg1"/>
            </a:contourClr>
          </a:sp3d>
        </p:spPr>
        <p:txBody>
          <a:bodyPr wrap="square">
            <a:spAutoFit/>
            <a:sp3d prstMaterial="powder">
              <a:bevelT w="0" h="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จำนวน</a:t>
            </a: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เรื่องที่ได้รับแจ้งที่หน่วย</a:t>
            </a:r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งานตอบรับภายใน 1 วันทำการ </a:t>
            </a: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นับ</a:t>
            </a:r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ถัดจากวันที่ศูนย์รับแจ้งทุกข์แจ้ง</a:t>
            </a: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เรื่อง</a:t>
            </a:r>
          </a:p>
          <a:p>
            <a:pPr algn="ctr">
              <a:spcBef>
                <a:spcPts val="1200"/>
              </a:spcBef>
            </a:pPr>
            <a:r>
              <a:rPr lang="th-TH" sz="3600" u="sng" dirty="0" smtClean="0">
                <a:latin typeface="Angsana New" pitchFamily="18" charset="-34"/>
                <a:ea typeface="Tahoma" pitchFamily="34" charset="0"/>
                <a:cs typeface="Angsana New" pitchFamily="18" charset="-34"/>
              </a:rPr>
              <a:t>และ</a:t>
            </a:r>
            <a:r>
              <a:rPr lang="th-TH" sz="3600" dirty="0" smtClean="0">
                <a:latin typeface="Angsana New" pitchFamily="18" charset="-34"/>
                <a:ea typeface="Tahoma" pitchFamily="34" charset="0"/>
                <a:cs typeface="Angsana New" pitchFamily="18" charset="-34"/>
              </a:rPr>
              <a:t> </a:t>
            </a:r>
            <a:endParaRPr lang="th-TH" sz="3600" b="1" dirty="0" smtClean="0">
              <a:ln/>
              <a:latin typeface="Angsana New" pitchFamily="18" charset="-34"/>
              <a:ea typeface="Tahoma" pitchFamily="34" charset="0"/>
              <a:cs typeface="Angsana New" pitchFamily="18" charset="-34"/>
            </a:endParaRPr>
          </a:p>
          <a:p>
            <a:pPr algn="ctr">
              <a:spcBef>
                <a:spcPts val="1200"/>
              </a:spcBef>
            </a:pP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รายงาน</a:t>
            </a:r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ความก้าวหน้าครั้งที่ 1 ภายใน 3 วันทำการ </a:t>
            </a: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/>
            </a:r>
            <a:br>
              <a:rPr lang="th-TH" sz="3600" b="1" dirty="0" smtClean="0">
                <a:latin typeface="Angsana New" pitchFamily="18" charset="-34"/>
                <a:cs typeface="Angsana New" pitchFamily="18" charset="-34"/>
              </a:rPr>
            </a:b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นับ</a:t>
            </a:r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ถัดจากวันที่หน่วยงานตอบรับดำเนินการ</a:t>
            </a:r>
          </a:p>
        </p:txBody>
      </p:sp>
      <p:sp>
        <p:nvSpPr>
          <p:cNvPr id="6" name="สี่เหลี่ยมมุมมน 5"/>
          <p:cNvSpPr/>
          <p:nvPr/>
        </p:nvSpPr>
        <p:spPr>
          <a:xfrm>
            <a:off x="857224" y="1357298"/>
            <a:ext cx="5072098" cy="50006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defTabSz="1054100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th-TH" sz="3600" b="1" spc="120" dirty="0">
                <a:solidFill>
                  <a:srgbClr val="9900CC"/>
                </a:solidFill>
                <a:latin typeface="Angsana New" pitchFamily="18" charset="-34"/>
                <a:ea typeface="Tahoma" pitchFamily="34" charset="0"/>
                <a:cs typeface="Angsana New" pitchFamily="18" charset="-34"/>
              </a:rPr>
              <a:t>ขั้นตอนที่</a:t>
            </a:r>
            <a:r>
              <a:rPr lang="en-US" sz="3600" b="1" spc="120" dirty="0">
                <a:solidFill>
                  <a:srgbClr val="9900CC"/>
                </a:solidFill>
                <a:latin typeface="Angsana New" pitchFamily="18" charset="-34"/>
                <a:ea typeface="Tahoma" pitchFamily="34" charset="0"/>
                <a:cs typeface="Angsana New" pitchFamily="18" charset="-34"/>
              </a:rPr>
              <a:t> </a:t>
            </a:r>
            <a:r>
              <a:rPr lang="en-US" sz="3600" b="1" spc="120" dirty="0" smtClean="0">
                <a:solidFill>
                  <a:srgbClr val="9900CC"/>
                </a:solidFill>
                <a:latin typeface="Angsana New" pitchFamily="18" charset="-34"/>
                <a:ea typeface="Tahoma" pitchFamily="34" charset="0"/>
                <a:cs typeface="Angsana New" pitchFamily="18" charset="-34"/>
              </a:rPr>
              <a:t>1 :</a:t>
            </a:r>
            <a:r>
              <a:rPr lang="th-TH" sz="3600" b="1" spc="120" dirty="0" smtClean="0">
                <a:solidFill>
                  <a:srgbClr val="9900CC"/>
                </a:solidFill>
                <a:latin typeface="Angsana New" pitchFamily="18" charset="-34"/>
                <a:ea typeface="Tahoma" pitchFamily="34" charset="0"/>
                <a:cs typeface="Angsana New" pitchFamily="18" charset="-34"/>
              </a:rPr>
              <a:t> </a:t>
            </a:r>
            <a:r>
              <a:rPr lang="th-TH" sz="3600" b="1" spc="120" dirty="0">
                <a:solidFill>
                  <a:srgbClr val="9900CC"/>
                </a:solidFill>
                <a:latin typeface="Angsana New" pitchFamily="18" charset="-34"/>
                <a:ea typeface="Tahoma" pitchFamily="34" charset="0"/>
                <a:cs typeface="Angsana New" pitchFamily="18" charset="-34"/>
              </a:rPr>
              <a:t>การรับ</a:t>
            </a:r>
            <a:r>
              <a:rPr lang="th-TH" sz="3600" b="1" spc="120" dirty="0" smtClean="0">
                <a:solidFill>
                  <a:srgbClr val="9900CC"/>
                </a:solidFill>
                <a:latin typeface="Angsana New" pitchFamily="18" charset="-34"/>
                <a:ea typeface="Tahoma" pitchFamily="34" charset="0"/>
                <a:cs typeface="Angsana New" pitchFamily="18" charset="-34"/>
              </a:rPr>
              <a:t>เรื่อง</a:t>
            </a:r>
            <a:r>
              <a:rPr lang="en-US" sz="3600" b="1" spc="120" dirty="0" smtClean="0">
                <a:solidFill>
                  <a:srgbClr val="9900CC"/>
                </a:solidFill>
                <a:latin typeface="Angsana New" pitchFamily="18" charset="-34"/>
                <a:ea typeface="Tahoma" pitchFamily="34" charset="0"/>
                <a:cs typeface="Angsana New" pitchFamily="18" charset="-34"/>
              </a:rPr>
              <a:t> 2 </a:t>
            </a:r>
            <a:r>
              <a:rPr lang="th-TH" sz="3600" b="1" spc="120" dirty="0" smtClean="0">
                <a:solidFill>
                  <a:srgbClr val="9900CC"/>
                </a:solidFill>
                <a:latin typeface="Angsana New" pitchFamily="18" charset="-34"/>
                <a:ea typeface="Tahoma" pitchFamily="34" charset="0"/>
                <a:cs typeface="Angsana New" pitchFamily="18" charset="-34"/>
              </a:rPr>
              <a:t>คะแนน</a:t>
            </a:r>
            <a:r>
              <a:rPr lang="en-US" sz="3600" b="1" spc="120" dirty="0" smtClean="0">
                <a:solidFill>
                  <a:srgbClr val="9900CC"/>
                </a:solidFill>
                <a:latin typeface="Angsana New" pitchFamily="18" charset="-34"/>
                <a:ea typeface="Tahoma" pitchFamily="34" charset="0"/>
                <a:cs typeface="Angsana New" pitchFamily="18" charset="-34"/>
              </a:rPr>
              <a:t> </a:t>
            </a:r>
            <a:endParaRPr lang="th-TH" sz="3600" b="1" spc="120" dirty="0">
              <a:solidFill>
                <a:srgbClr val="9900CC"/>
              </a:solidFill>
              <a:latin typeface="Angsana New" pitchFamily="18" charset="-34"/>
              <a:ea typeface="Tahoma" pitchFamily="34" charset="0"/>
              <a:cs typeface="Angsana New" pitchFamily="18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75535" y="425215"/>
            <a:ext cx="2714644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ขั้นตอนการปฏิบัติ</a:t>
            </a:r>
            <a:endParaRPr lang="th-TH" sz="3600" b="1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มุมมน 1"/>
          <p:cNvSpPr/>
          <p:nvPr/>
        </p:nvSpPr>
        <p:spPr>
          <a:xfrm>
            <a:off x="590098" y="357166"/>
            <a:ext cx="6553669" cy="78581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642910" y="428604"/>
            <a:ext cx="6664864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5469" tIns="52735" rIns="105469" bIns="52735"/>
          <a:lstStyle/>
          <a:p>
            <a:pPr defTabSz="1054100"/>
            <a:r>
              <a:rPr lang="th-TH" sz="3600" b="1" spc="120" dirty="0">
                <a:solidFill>
                  <a:srgbClr val="9900CC"/>
                </a:solidFill>
                <a:latin typeface="Angsana New" pitchFamily="18" charset="-34"/>
                <a:ea typeface="Tahoma" pitchFamily="34" charset="0"/>
                <a:cs typeface="Angsana New" pitchFamily="18" charset="-34"/>
              </a:rPr>
              <a:t>ขั้นตอนที่ 2</a:t>
            </a:r>
            <a:r>
              <a:rPr lang="en-US" sz="3600" b="1" spc="120" dirty="0">
                <a:solidFill>
                  <a:srgbClr val="9900CC"/>
                </a:solidFill>
                <a:latin typeface="Angsana New" pitchFamily="18" charset="-34"/>
                <a:ea typeface="Tahoma" pitchFamily="34" charset="0"/>
                <a:cs typeface="Angsana New" pitchFamily="18" charset="-34"/>
              </a:rPr>
              <a:t> : </a:t>
            </a:r>
            <a:r>
              <a:rPr lang="th-TH" sz="3600" b="1" spc="120" dirty="0" smtClean="0">
                <a:solidFill>
                  <a:srgbClr val="9900CC"/>
                </a:solidFill>
                <a:latin typeface="Angsana New" pitchFamily="18" charset="-34"/>
                <a:ea typeface="Tahoma" pitchFamily="34" charset="0"/>
                <a:cs typeface="Angsana New" pitchFamily="18" charset="-34"/>
              </a:rPr>
              <a:t>การ</a:t>
            </a:r>
            <a:r>
              <a:rPr lang="th-TH" sz="3600" b="1" spc="120" dirty="0">
                <a:solidFill>
                  <a:srgbClr val="9900CC"/>
                </a:solidFill>
                <a:latin typeface="Angsana New" pitchFamily="18" charset="-34"/>
                <a:ea typeface="Tahoma" pitchFamily="34" charset="0"/>
                <a:cs typeface="Angsana New" pitchFamily="18" charset="-34"/>
              </a:rPr>
              <a:t>ดำเนินการ</a:t>
            </a:r>
            <a:r>
              <a:rPr lang="th-TH" sz="3600" b="1" spc="120" dirty="0" smtClean="0">
                <a:solidFill>
                  <a:srgbClr val="9900CC"/>
                </a:solidFill>
                <a:latin typeface="Angsana New" pitchFamily="18" charset="-34"/>
                <a:ea typeface="Tahoma" pitchFamily="34" charset="0"/>
                <a:cs typeface="Angsana New" pitchFamily="18" charset="-34"/>
              </a:rPr>
              <a:t>แก้ไข 1 คะแนน</a:t>
            </a:r>
            <a:endParaRPr lang="th-TH" sz="3600" b="1" spc="120" dirty="0">
              <a:solidFill>
                <a:srgbClr val="9900CC"/>
              </a:solidFill>
              <a:latin typeface="Angsana New" pitchFamily="18" charset="-34"/>
              <a:ea typeface="Tahoma" pitchFamily="34" charset="0"/>
              <a:cs typeface="Angsana New" pitchFamily="18" charset="-34"/>
            </a:endParaRPr>
          </a:p>
          <a:p>
            <a:pPr defTabSz="1054100"/>
            <a:endParaRPr lang="th-TH" sz="3600" b="1" dirty="0">
              <a:solidFill>
                <a:srgbClr val="9900CC"/>
              </a:solidFill>
              <a:latin typeface="Angsana New" pitchFamily="18" charset="-34"/>
              <a:ea typeface="Tahoma" pitchFamily="34" charset="0"/>
              <a:cs typeface="Angsana New" pitchFamily="18" charset="-34"/>
            </a:endParaRPr>
          </a:p>
          <a:p>
            <a:pPr defTabSz="1054100"/>
            <a:endParaRPr lang="th-TH" sz="3600" b="1" dirty="0">
              <a:solidFill>
                <a:srgbClr val="9900CC"/>
              </a:solidFill>
              <a:latin typeface="Angsana New" pitchFamily="18" charset="-34"/>
              <a:ea typeface="Tahoma" pitchFamily="34" charset="0"/>
              <a:cs typeface="Angsana New" pitchFamily="18" charset="-34"/>
            </a:endParaRPr>
          </a:p>
          <a:p>
            <a:pPr defTabSz="1054100"/>
            <a:endParaRPr lang="th-TH" sz="3600" b="1" dirty="0">
              <a:solidFill>
                <a:srgbClr val="9900CC"/>
              </a:solidFill>
              <a:latin typeface="Angsana New" pitchFamily="18" charset="-34"/>
              <a:ea typeface="Tahoma" pitchFamily="34" charset="0"/>
              <a:cs typeface="Angsana New" pitchFamily="18" charset="-34"/>
            </a:endParaRPr>
          </a:p>
          <a:p>
            <a:pPr defTabSz="1054100"/>
            <a:endParaRPr lang="th-TH" sz="3600" b="1" dirty="0" smtClean="0">
              <a:solidFill>
                <a:srgbClr val="9900CC"/>
              </a:solidFill>
              <a:latin typeface="Angsana New" pitchFamily="18" charset="-34"/>
              <a:ea typeface="Tahoma" pitchFamily="34" charset="0"/>
              <a:cs typeface="Angsana New" pitchFamily="18" charset="-34"/>
            </a:endParaRPr>
          </a:p>
          <a:p>
            <a:pPr defTabSz="1054100"/>
            <a:endParaRPr lang="th-TH" sz="3600" b="1" dirty="0">
              <a:solidFill>
                <a:srgbClr val="9900CC"/>
              </a:solidFill>
              <a:latin typeface="Angsana New" pitchFamily="18" charset="-34"/>
              <a:ea typeface="Tahoma" pitchFamily="34" charset="0"/>
              <a:cs typeface="Angsana New" pitchFamily="18" charset="-34"/>
            </a:endParaRPr>
          </a:p>
          <a:p>
            <a:pPr defTabSz="1054100"/>
            <a:endParaRPr lang="th-TH" sz="3600" b="1" dirty="0" smtClean="0">
              <a:solidFill>
                <a:srgbClr val="9900CC"/>
              </a:solidFill>
              <a:latin typeface="Angsana New" pitchFamily="18" charset="-34"/>
              <a:ea typeface="Tahoma" pitchFamily="34" charset="0"/>
              <a:cs typeface="Angsana New" pitchFamily="18" charset="-34"/>
            </a:endParaRPr>
          </a:p>
          <a:p>
            <a:pPr defTabSz="1054100"/>
            <a:endParaRPr lang="th-TH" sz="3600" b="1" dirty="0" smtClean="0">
              <a:solidFill>
                <a:srgbClr val="9900CC"/>
              </a:solidFill>
              <a:latin typeface="Angsana New" pitchFamily="18" charset="-34"/>
              <a:ea typeface="Tahoma" pitchFamily="34" charset="0"/>
              <a:cs typeface="Angsana New" pitchFamily="18" charset="-34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14282" y="1500174"/>
            <a:ext cx="8929718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cene3d>
              <a:camera prst="orthographicFront"/>
              <a:lightRig rig="threePt" dir="t"/>
            </a:scene3d>
            <a:sp3d>
              <a:contourClr>
                <a:schemeClr val="bg1">
                  <a:lumMod val="85000"/>
                </a:schemeClr>
              </a:contourClr>
            </a:sp3d>
          </a:bodyPr>
          <a:lstStyle/>
          <a:p>
            <a:pPr algn="ctr" defTabSz="1054100" fontAlgn="auto">
              <a:spcAft>
                <a:spcPts val="0"/>
              </a:spcAft>
              <a:defRPr/>
            </a:pPr>
            <a:r>
              <a:rPr lang="th-TH" sz="3600" b="1" kern="0" spc="130" dirty="0" smtClean="0">
                <a:solidFill>
                  <a:schemeClr val="bg1"/>
                </a:solidFill>
                <a:latin typeface="Angsana New" pitchFamily="18" charset="-34"/>
                <a:ea typeface="Tahoma" pitchFamily="34" charset="0"/>
                <a:cs typeface="Angsana New" pitchFamily="18" charset="-34"/>
              </a:rPr>
              <a:t> </a:t>
            </a:r>
            <a:r>
              <a:rPr lang="th-TH" sz="3600" b="1" kern="0" spc="130" dirty="0" smtClean="0">
                <a:latin typeface="Angsana New" pitchFamily="18" charset="-34"/>
                <a:ea typeface="Tahoma" pitchFamily="34" charset="0"/>
                <a:cs typeface="Angsana New" pitchFamily="18" charset="-34"/>
              </a:rPr>
              <a:t>จำนวนเรื่องที่ได้รับแจ้งที่หน่วย</a:t>
            </a:r>
            <a:r>
              <a:rPr lang="th-TH" sz="3600" b="1" kern="0" spc="130" dirty="0">
                <a:latin typeface="Angsana New" pitchFamily="18" charset="-34"/>
                <a:ea typeface="Tahoma" pitchFamily="34" charset="0"/>
                <a:cs typeface="Angsana New" pitchFamily="18" charset="-34"/>
              </a:rPr>
              <a:t>งานมีการดำเนินการ</a:t>
            </a:r>
            <a:r>
              <a:rPr lang="th-TH" sz="3600" b="1" kern="0" spc="130" dirty="0" smtClean="0">
                <a:latin typeface="Angsana New" pitchFamily="18" charset="-34"/>
                <a:ea typeface="Tahoma" pitchFamily="34" charset="0"/>
                <a:cs typeface="Angsana New" pitchFamily="18" charset="-34"/>
              </a:rPr>
              <a:t>แก้ไข</a:t>
            </a:r>
          </a:p>
          <a:p>
            <a:pPr algn="ctr" defTabSz="1054100" fontAlgn="auto">
              <a:spcAft>
                <a:spcPts val="0"/>
              </a:spcAft>
              <a:defRPr/>
            </a:pPr>
            <a:r>
              <a:rPr lang="th-TH" sz="3600" b="1" kern="0" spc="130" dirty="0" smtClean="0">
                <a:latin typeface="Angsana New" pitchFamily="18" charset="-34"/>
                <a:ea typeface="Tahoma" pitchFamily="34" charset="0"/>
                <a:cs typeface="Angsana New" pitchFamily="18" charset="-34"/>
              </a:rPr>
              <a:t>และ  </a:t>
            </a:r>
          </a:p>
          <a:p>
            <a:pPr algn="ctr" defTabSz="1054100" fontAlgn="auto">
              <a:spcAft>
                <a:spcPts val="0"/>
              </a:spcAft>
              <a:defRPr/>
            </a:pPr>
            <a:r>
              <a:rPr lang="th-TH" sz="3600" b="1" kern="0" spc="130" dirty="0" smtClean="0">
                <a:latin typeface="Angsana New" pitchFamily="18" charset="-34"/>
                <a:ea typeface="Tahoma" pitchFamily="34" charset="0"/>
                <a:cs typeface="Angsana New" pitchFamily="18" charset="-34"/>
              </a:rPr>
              <a:t>     รายงาน</a:t>
            </a:r>
            <a:r>
              <a:rPr lang="th-TH" sz="3600" b="1" kern="0" spc="130" dirty="0">
                <a:latin typeface="Angsana New" pitchFamily="18" charset="-34"/>
                <a:ea typeface="Tahoma" pitchFamily="34" charset="0"/>
                <a:cs typeface="Angsana New" pitchFamily="18" charset="-34"/>
              </a:rPr>
              <a:t>ผลการดำเนินการโดยระบุรายละเอียดผลการ</a:t>
            </a:r>
            <a:r>
              <a:rPr lang="th-TH" sz="3600" b="1" kern="0" spc="130" dirty="0" smtClean="0">
                <a:latin typeface="Angsana New" pitchFamily="18" charset="-34"/>
                <a:ea typeface="Tahoma" pitchFamily="34" charset="0"/>
                <a:cs typeface="Angsana New" pitchFamily="18" charset="-34"/>
              </a:rPr>
              <a:t>ดำเนินการที่</a:t>
            </a:r>
            <a:r>
              <a:rPr lang="th-TH" sz="3600" b="1" kern="0" spc="130" dirty="0">
                <a:latin typeface="Angsana New" pitchFamily="18" charset="-34"/>
                <a:ea typeface="Tahoma" pitchFamily="34" charset="0"/>
                <a:cs typeface="Angsana New" pitchFamily="18" charset="-34"/>
              </a:rPr>
              <a:t>สามารถตอบชี้แจง</a:t>
            </a:r>
            <a:r>
              <a:rPr lang="th-TH" sz="3600" b="1" kern="0" spc="130" dirty="0" smtClean="0">
                <a:latin typeface="Angsana New" pitchFamily="18" charset="-34"/>
                <a:ea typeface="Tahoma" pitchFamily="34" charset="0"/>
                <a:cs typeface="Angsana New" pitchFamily="18" charset="-34"/>
              </a:rPr>
              <a:t>ผู้แจ้งได้</a:t>
            </a:r>
          </a:p>
          <a:p>
            <a:pPr algn="ctr" defTabSz="1054100" fontAlgn="auto">
              <a:spcBef>
                <a:spcPts val="1200"/>
              </a:spcBef>
              <a:spcAft>
                <a:spcPts val="0"/>
              </a:spcAft>
              <a:defRPr/>
            </a:pPr>
            <a:r>
              <a:rPr lang="th-TH" sz="3600" b="1" kern="0" spc="130" dirty="0" smtClean="0">
                <a:latin typeface="Angsana New" pitchFamily="18" charset="-34"/>
                <a:ea typeface="Tahoma" pitchFamily="34" charset="0"/>
                <a:cs typeface="Angsana New" pitchFamily="18" charset="-34"/>
              </a:rPr>
              <a:t>และ</a:t>
            </a:r>
          </a:p>
          <a:p>
            <a:pPr algn="ctr" defTabSz="1054100" fontAlgn="auto">
              <a:spcBef>
                <a:spcPts val="1200"/>
              </a:spcBef>
              <a:spcAft>
                <a:spcPts val="0"/>
              </a:spcAft>
              <a:defRPr/>
            </a:pPr>
            <a:r>
              <a:rPr lang="th-TH" sz="3600" b="1" kern="0" spc="130" dirty="0" smtClean="0">
                <a:latin typeface="Angsana New" pitchFamily="18" charset="-34"/>
                <a:ea typeface="Tahoma" pitchFamily="34" charset="0"/>
                <a:cs typeface="Angsana New" pitchFamily="18" charset="-34"/>
              </a:rPr>
              <a:t>มี</a:t>
            </a:r>
            <a:r>
              <a:rPr lang="th-TH" sz="3600" b="1" kern="0" spc="130" dirty="0">
                <a:latin typeface="Angsana New" pitchFamily="18" charset="-34"/>
                <a:ea typeface="Tahoma" pitchFamily="34" charset="0"/>
                <a:cs typeface="Angsana New" pitchFamily="18" charset="-34"/>
              </a:rPr>
              <a:t>การติดตามความ</a:t>
            </a:r>
            <a:r>
              <a:rPr lang="th-TH" sz="3600" b="1" kern="0" spc="130" dirty="0" smtClean="0">
                <a:latin typeface="Angsana New" pitchFamily="18" charset="-34"/>
                <a:ea typeface="Tahoma" pitchFamily="34" charset="0"/>
                <a:cs typeface="Angsana New" pitchFamily="18" charset="-34"/>
              </a:rPr>
              <a:t>คืบหน้าโดยตลอด</a:t>
            </a:r>
          </a:p>
          <a:p>
            <a:pPr algn="ctr" defTabSz="1054100" fontAlgn="auto">
              <a:spcAft>
                <a:spcPts val="0"/>
              </a:spcAft>
              <a:defRPr/>
            </a:pPr>
            <a:r>
              <a:rPr lang="th-TH" sz="3600" b="1" kern="0" spc="130" dirty="0" smtClean="0">
                <a:latin typeface="Angsana New" pitchFamily="18" charset="-34"/>
                <a:ea typeface="Tahoma" pitchFamily="34" charset="0"/>
                <a:cs typeface="Angsana New" pitchFamily="18" charset="-34"/>
              </a:rPr>
              <a:t>   ทุก</a:t>
            </a:r>
            <a:r>
              <a:rPr lang="th-TH" sz="3600" b="1" kern="0" spc="130" dirty="0">
                <a:latin typeface="Angsana New" pitchFamily="18" charset="-34"/>
                <a:ea typeface="Tahoma" pitchFamily="34" charset="0"/>
                <a:cs typeface="Angsana New" pitchFamily="18" charset="-34"/>
              </a:rPr>
              <a:t>วันที่ </a:t>
            </a:r>
            <a:r>
              <a:rPr lang="th-TH" sz="3600" b="1" kern="0" spc="130" dirty="0" smtClean="0">
                <a:latin typeface="Angsana New" pitchFamily="18" charset="-34"/>
                <a:ea typeface="Tahoma" pitchFamily="34" charset="0"/>
                <a:cs typeface="Angsana New" pitchFamily="18" charset="-34"/>
              </a:rPr>
              <a:t>15 และ ทุก</a:t>
            </a:r>
            <a:r>
              <a:rPr lang="th-TH" sz="3600" b="1" kern="0" spc="130" dirty="0">
                <a:latin typeface="Angsana New" pitchFamily="18" charset="-34"/>
                <a:ea typeface="Tahoma" pitchFamily="34" charset="0"/>
                <a:cs typeface="Angsana New" pitchFamily="18" charset="-34"/>
              </a:rPr>
              <a:t>วันที่ 30 (เดือน ก.พ.</a:t>
            </a:r>
            <a:r>
              <a:rPr lang="en-US" sz="3600" b="1" kern="0" spc="130" dirty="0">
                <a:latin typeface="Angsana New" pitchFamily="18" charset="-34"/>
                <a:ea typeface="Tahoma" pitchFamily="34" charset="0"/>
                <a:cs typeface="Angsana New" pitchFamily="18" charset="-34"/>
              </a:rPr>
              <a:t>=</a:t>
            </a:r>
            <a:r>
              <a:rPr lang="th-TH" sz="3600" b="1" kern="0" spc="130" dirty="0">
                <a:latin typeface="Angsana New" pitchFamily="18" charset="-34"/>
                <a:ea typeface="Tahoma" pitchFamily="34" charset="0"/>
                <a:cs typeface="Angsana New" pitchFamily="18" charset="-34"/>
              </a:rPr>
              <a:t> วันสุดท้ายของเดือน)</a:t>
            </a:r>
          </a:p>
          <a:p>
            <a:pPr defTabSz="1054100" fontAlgn="auto">
              <a:spcAft>
                <a:spcPts val="0"/>
              </a:spcAft>
              <a:defRPr/>
            </a:pPr>
            <a:endParaRPr lang="th-TH" sz="3600" b="1" kern="0" dirty="0">
              <a:latin typeface="Angsana New" pitchFamily="18" charset="-34"/>
              <a:ea typeface="Tahoma" pitchFamily="34" charset="0"/>
              <a:cs typeface="Angsana New" pitchFamily="18" charset="-34"/>
            </a:endParaRPr>
          </a:p>
          <a:p>
            <a:pPr defTabSz="1054100" fontAlgn="auto">
              <a:spcAft>
                <a:spcPts val="0"/>
              </a:spcAft>
              <a:defRPr/>
            </a:pPr>
            <a:endParaRPr lang="th-TH" sz="3600" b="1" kern="0" dirty="0">
              <a:solidFill>
                <a:srgbClr val="FFCC00"/>
              </a:solidFill>
              <a:latin typeface="Angsana New" pitchFamily="18" charset="-34"/>
              <a:ea typeface="Tahoma" pitchFamily="34" charset="0"/>
              <a:cs typeface="Angsana New" pitchFamily="18" charset="-34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 sz="3600" b="1" dirty="0"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Angsana New" pitchFamily="18" charset="-34"/>
              <a:cs typeface="Angsana New" pitchFamily="18" charset="-34"/>
            </a:endParaRPr>
          </a:p>
          <a:p>
            <a:pPr defTabSz="1054100" fontAlgn="auto">
              <a:spcAft>
                <a:spcPts val="0"/>
              </a:spcAft>
              <a:defRPr/>
            </a:pPr>
            <a:endParaRPr lang="en-US" sz="3600" b="1" dirty="0"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Angsana New" pitchFamily="18" charset="-34"/>
              <a:cs typeface="Angsana New" pitchFamily="18" charset="-34"/>
            </a:endParaRPr>
          </a:p>
          <a:p>
            <a:pPr defTabSz="1054100" fontAlgn="auto">
              <a:spcAft>
                <a:spcPts val="0"/>
              </a:spcAft>
              <a:defRPr/>
            </a:pPr>
            <a:r>
              <a:rPr lang="th-TH" sz="3600" b="1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Angsana New" pitchFamily="18" charset="-34"/>
                <a:cs typeface="Angsana New" pitchFamily="18" charset="-34"/>
              </a:rPr>
              <a:t> </a:t>
            </a:r>
            <a:endParaRPr lang="th-TH" sz="3600" b="1" dirty="0"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3500439"/>
            <a:ext cx="8572560" cy="39889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054100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th-TH" sz="2000" b="1" kern="0" dirty="0" smtClean="0">
                <a:solidFill>
                  <a:srgbClr val="FFCC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</a:t>
            </a:r>
            <a:r>
              <a:rPr lang="th-TH" sz="2000" b="1" kern="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</a:t>
            </a:r>
            <a:endParaRPr lang="th-TH" sz="2000" b="1" kern="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มุมมน 5"/>
          <p:cNvSpPr/>
          <p:nvPr/>
        </p:nvSpPr>
        <p:spPr>
          <a:xfrm>
            <a:off x="375784" y="428604"/>
            <a:ext cx="6553669" cy="78581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428596" y="500042"/>
            <a:ext cx="6664864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5469" tIns="52735" rIns="105469" bIns="52735"/>
          <a:lstStyle/>
          <a:p>
            <a:pPr defTabSz="1054100"/>
            <a:r>
              <a:rPr lang="th-TH" sz="3600" b="1" spc="120" dirty="0">
                <a:solidFill>
                  <a:srgbClr val="9900CC"/>
                </a:solidFill>
                <a:latin typeface="Angsana New" pitchFamily="18" charset="-34"/>
                <a:ea typeface="Tahoma" pitchFamily="34" charset="0"/>
                <a:cs typeface="Angsana New" pitchFamily="18" charset="-34"/>
              </a:rPr>
              <a:t>ขั้นตอนที่ 2</a:t>
            </a:r>
            <a:r>
              <a:rPr lang="en-US" sz="3600" b="1" spc="120" dirty="0">
                <a:solidFill>
                  <a:srgbClr val="9900CC"/>
                </a:solidFill>
                <a:latin typeface="Angsana New" pitchFamily="18" charset="-34"/>
                <a:ea typeface="Tahoma" pitchFamily="34" charset="0"/>
                <a:cs typeface="Angsana New" pitchFamily="18" charset="-34"/>
              </a:rPr>
              <a:t> : </a:t>
            </a:r>
            <a:r>
              <a:rPr lang="th-TH" sz="3600" b="1" spc="120" dirty="0" smtClean="0">
                <a:solidFill>
                  <a:srgbClr val="9900CC"/>
                </a:solidFill>
                <a:latin typeface="Angsana New" pitchFamily="18" charset="-34"/>
                <a:ea typeface="Tahoma" pitchFamily="34" charset="0"/>
                <a:cs typeface="Angsana New" pitchFamily="18" charset="-34"/>
              </a:rPr>
              <a:t>การ</a:t>
            </a:r>
            <a:r>
              <a:rPr lang="th-TH" sz="3600" b="1" spc="120" dirty="0">
                <a:solidFill>
                  <a:srgbClr val="9900CC"/>
                </a:solidFill>
                <a:latin typeface="Angsana New" pitchFamily="18" charset="-34"/>
                <a:ea typeface="Tahoma" pitchFamily="34" charset="0"/>
                <a:cs typeface="Angsana New" pitchFamily="18" charset="-34"/>
              </a:rPr>
              <a:t>ดำเนินการ</a:t>
            </a:r>
            <a:r>
              <a:rPr lang="th-TH" sz="3600" b="1" spc="120" dirty="0" smtClean="0">
                <a:solidFill>
                  <a:srgbClr val="9900CC"/>
                </a:solidFill>
                <a:latin typeface="Angsana New" pitchFamily="18" charset="-34"/>
                <a:ea typeface="Tahoma" pitchFamily="34" charset="0"/>
                <a:cs typeface="Angsana New" pitchFamily="18" charset="-34"/>
              </a:rPr>
              <a:t>แก้ไข(ต่อ) 3 คะแนน</a:t>
            </a:r>
            <a:endParaRPr lang="th-TH" sz="3600" b="1" spc="120" dirty="0">
              <a:solidFill>
                <a:srgbClr val="9900CC"/>
              </a:solidFill>
              <a:latin typeface="Angsana New" pitchFamily="18" charset="-34"/>
              <a:ea typeface="Tahoma" pitchFamily="34" charset="0"/>
              <a:cs typeface="Angsana New" pitchFamily="18" charset="-34"/>
            </a:endParaRPr>
          </a:p>
          <a:p>
            <a:pPr defTabSz="1054100"/>
            <a:endParaRPr lang="th-TH" sz="3600" b="1" dirty="0">
              <a:solidFill>
                <a:srgbClr val="9900CC"/>
              </a:solidFill>
              <a:latin typeface="Angsana New" pitchFamily="18" charset="-34"/>
              <a:ea typeface="Tahoma" pitchFamily="34" charset="0"/>
              <a:cs typeface="Angsana New" pitchFamily="18" charset="-34"/>
            </a:endParaRPr>
          </a:p>
          <a:p>
            <a:pPr defTabSz="1054100"/>
            <a:endParaRPr lang="th-TH" sz="3600" b="1" dirty="0">
              <a:solidFill>
                <a:srgbClr val="9900CC"/>
              </a:solidFill>
              <a:latin typeface="Angsana New" pitchFamily="18" charset="-34"/>
              <a:ea typeface="Tahoma" pitchFamily="34" charset="0"/>
              <a:cs typeface="Angsana New" pitchFamily="18" charset="-34"/>
            </a:endParaRPr>
          </a:p>
          <a:p>
            <a:pPr defTabSz="1054100"/>
            <a:endParaRPr lang="th-TH" sz="3600" b="1" dirty="0">
              <a:solidFill>
                <a:srgbClr val="9900CC"/>
              </a:solidFill>
              <a:latin typeface="Angsana New" pitchFamily="18" charset="-34"/>
              <a:ea typeface="Tahoma" pitchFamily="34" charset="0"/>
              <a:cs typeface="Angsana New" pitchFamily="18" charset="-34"/>
            </a:endParaRPr>
          </a:p>
          <a:p>
            <a:pPr defTabSz="1054100"/>
            <a:endParaRPr lang="th-TH" sz="3600" b="1" dirty="0" smtClean="0">
              <a:solidFill>
                <a:srgbClr val="9900CC"/>
              </a:solidFill>
              <a:latin typeface="Angsana New" pitchFamily="18" charset="-34"/>
              <a:ea typeface="Tahoma" pitchFamily="34" charset="0"/>
              <a:cs typeface="Angsana New" pitchFamily="18" charset="-34"/>
            </a:endParaRPr>
          </a:p>
          <a:p>
            <a:pPr defTabSz="1054100"/>
            <a:endParaRPr lang="th-TH" sz="3600" b="1" dirty="0">
              <a:solidFill>
                <a:srgbClr val="9900CC"/>
              </a:solidFill>
              <a:latin typeface="Angsana New" pitchFamily="18" charset="-34"/>
              <a:ea typeface="Tahoma" pitchFamily="34" charset="0"/>
              <a:cs typeface="Angsana New" pitchFamily="18" charset="-34"/>
            </a:endParaRPr>
          </a:p>
          <a:p>
            <a:pPr defTabSz="1054100"/>
            <a:endParaRPr lang="th-TH" sz="3600" b="1" dirty="0" smtClean="0">
              <a:solidFill>
                <a:srgbClr val="9900CC"/>
              </a:solidFill>
              <a:latin typeface="Angsana New" pitchFamily="18" charset="-34"/>
              <a:ea typeface="Tahoma" pitchFamily="34" charset="0"/>
              <a:cs typeface="Angsana New" pitchFamily="18" charset="-34"/>
            </a:endParaRPr>
          </a:p>
          <a:p>
            <a:pPr defTabSz="1054100"/>
            <a:endParaRPr lang="th-TH" sz="3600" b="1" dirty="0" smtClean="0">
              <a:solidFill>
                <a:srgbClr val="9900CC"/>
              </a:solidFill>
              <a:latin typeface="Angsana New" pitchFamily="18" charset="-34"/>
              <a:ea typeface="Tahoma" pitchFamily="34" charset="0"/>
              <a:cs typeface="Angsana New" pitchFamily="18" charset="-34"/>
            </a:endParaRPr>
          </a:p>
        </p:txBody>
      </p:sp>
      <p:pic>
        <p:nvPicPr>
          <p:cNvPr id="1026" name="Picture 2" descr="D:\ปัญหาเรื่องร้องเรียน\เฟสบุ๊ค\ปี60\พญาไท\10-4.jpg"/>
          <p:cNvPicPr>
            <a:picLocks noChangeAspect="1" noChangeArrowheads="1"/>
          </p:cNvPicPr>
          <p:nvPr/>
        </p:nvPicPr>
        <p:blipFill>
          <a:blip r:embed="rId2"/>
          <a:srcRect l="4328" b="2564"/>
          <a:stretch>
            <a:fillRect/>
          </a:stretch>
        </p:blipFill>
        <p:spPr bwMode="auto">
          <a:xfrm>
            <a:off x="1785918" y="1428736"/>
            <a:ext cx="5895143" cy="3378473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071538" y="5214950"/>
            <a:ext cx="7715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054100" fontAlgn="auto">
              <a:spcAft>
                <a:spcPts val="0"/>
              </a:spcAft>
              <a:defRPr/>
            </a:pPr>
            <a:r>
              <a:rPr lang="th-TH" sz="3600" b="1" kern="0" dirty="0" smtClean="0">
                <a:solidFill>
                  <a:schemeClr val="bg1"/>
                </a:solidFill>
                <a:latin typeface="Angsana New" pitchFamily="18" charset="-34"/>
                <a:ea typeface="Tahoma" pitchFamily="34" charset="0"/>
                <a:cs typeface="Angsana New" pitchFamily="18" charset="-34"/>
              </a:rPr>
              <a:t> </a:t>
            </a:r>
            <a:r>
              <a:rPr lang="th-TH" sz="3600" b="1" kern="0" spc="150" dirty="0" smtClean="0">
                <a:latin typeface="Angsana New" pitchFamily="18" charset="-34"/>
                <a:ea typeface="Tahoma" pitchFamily="34" charset="0"/>
                <a:cs typeface="Angsana New" pitchFamily="18" charset="-34"/>
              </a:rPr>
              <a:t>รูปภาพหรือหลักฐานอื่นๆ ประกอบการดำเนินการ</a:t>
            </a:r>
            <a:endParaRPr lang="en-US" sz="3600" b="1" kern="0" spc="150" dirty="0" smtClean="0">
              <a:latin typeface="Angsana New" pitchFamily="18" charset="-34"/>
              <a:ea typeface="Tahoma" pitchFamily="34" charset="0"/>
              <a:cs typeface="Angsana New" pitchFamily="18" charset="-34"/>
            </a:endParaRPr>
          </a:p>
          <a:p>
            <a:pPr algn="ctr" defTabSz="1054100" fontAlgn="auto">
              <a:spcAft>
                <a:spcPts val="0"/>
              </a:spcAft>
              <a:defRPr/>
            </a:pPr>
            <a:r>
              <a:rPr lang="en-US" sz="3600" b="1" kern="0" spc="150" dirty="0" smtClean="0">
                <a:solidFill>
                  <a:schemeClr val="accent5">
                    <a:lumMod val="75000"/>
                  </a:schemeClr>
                </a:solidFill>
                <a:latin typeface="Angsana New" pitchFamily="18" charset="-34"/>
                <a:ea typeface="Tahoma" pitchFamily="34" charset="0"/>
                <a:cs typeface="Angsana New" pitchFamily="18" charset="-34"/>
              </a:rPr>
              <a:t>E-mail: bma.rongtook@gmail.com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6308" y="1500174"/>
            <a:ext cx="8929718" cy="349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600" b="1" kern="0" spc="150" dirty="0" smtClean="0">
                <a:latin typeface="Angsana New" pitchFamily="18" charset="-34"/>
                <a:ea typeface="Tahoma" pitchFamily="34" charset="0"/>
                <a:cs typeface="Angsana New" pitchFamily="18" charset="-34"/>
              </a:rPr>
              <a:t>กองกลางสุ่มตรวจความถูกต้อง จำนวน </a:t>
            </a:r>
            <a:r>
              <a:rPr lang="en-US" sz="3600" b="1" kern="0" spc="150" dirty="0" smtClean="0">
                <a:latin typeface="Angsana New" pitchFamily="18" charset="-34"/>
                <a:ea typeface="Tahoma" pitchFamily="34" charset="0"/>
                <a:cs typeface="Angsana New" pitchFamily="18" charset="-34"/>
              </a:rPr>
              <a:t>50% </a:t>
            </a:r>
            <a:r>
              <a:rPr lang="th-TH" sz="3600" b="1" kern="0" spc="150" dirty="0" smtClean="0">
                <a:latin typeface="Angsana New" pitchFamily="18" charset="-34"/>
                <a:ea typeface="Tahoma" pitchFamily="34" charset="0"/>
                <a:cs typeface="Angsana New" pitchFamily="18" charset="-34"/>
              </a:rPr>
              <a:t>ของจำนวนเรื่อง</a:t>
            </a:r>
            <a:br>
              <a:rPr lang="th-TH" sz="3600" b="1" kern="0" spc="150" dirty="0" smtClean="0">
                <a:latin typeface="Angsana New" pitchFamily="18" charset="-34"/>
                <a:ea typeface="Tahoma" pitchFamily="34" charset="0"/>
                <a:cs typeface="Angsana New" pitchFamily="18" charset="-34"/>
              </a:rPr>
            </a:br>
            <a:r>
              <a:rPr lang="th-TH" sz="3600" b="1" kern="0" spc="150" dirty="0" smtClean="0">
                <a:latin typeface="Angsana New" pitchFamily="18" charset="-34"/>
                <a:ea typeface="Tahoma" pitchFamily="34" charset="0"/>
                <a:cs typeface="Angsana New" pitchFamily="18" charset="-34"/>
              </a:rPr>
              <a:t>ที่ได้รับแจ้งในระบบฯ ที่มีสถานการณ์ดำเนินการเสร็จสิ้นแล้ว</a:t>
            </a:r>
            <a:br>
              <a:rPr lang="th-TH" sz="3600" b="1" kern="0" spc="150" dirty="0" smtClean="0">
                <a:latin typeface="Angsana New" pitchFamily="18" charset="-34"/>
                <a:ea typeface="Tahoma" pitchFamily="34" charset="0"/>
                <a:cs typeface="Angsana New" pitchFamily="18" charset="-34"/>
              </a:rPr>
            </a:br>
            <a:r>
              <a:rPr lang="th-TH" sz="3600" b="1" kern="0" spc="150" dirty="0" smtClean="0">
                <a:latin typeface="Angsana New" pitchFamily="18" charset="-34"/>
                <a:ea typeface="Tahoma" pitchFamily="34" charset="0"/>
                <a:cs typeface="Angsana New" pitchFamily="18" charset="-34"/>
              </a:rPr>
              <a:t>ในแต่ละเดือนไม่น้อยกว่า </a:t>
            </a:r>
            <a:r>
              <a:rPr lang="en-US" sz="3600" b="1" kern="0" spc="150" dirty="0" smtClean="0">
                <a:latin typeface="Angsana New" pitchFamily="18" charset="-34"/>
                <a:ea typeface="Tahoma" pitchFamily="34" charset="0"/>
                <a:cs typeface="Angsana New" pitchFamily="18" charset="-34"/>
              </a:rPr>
              <a:t>80%</a:t>
            </a:r>
            <a:r>
              <a:rPr lang="th-TH" sz="3600" b="1" kern="0" spc="150" dirty="0" smtClean="0">
                <a:latin typeface="Angsana New" pitchFamily="18" charset="-34"/>
                <a:ea typeface="Tahoma" pitchFamily="34" charset="0"/>
                <a:cs typeface="Angsana New" pitchFamily="18" charset="-34"/>
              </a:rPr>
              <a:t>ของจำนวนเรื่องที่สุ่มตรวจ</a:t>
            </a:r>
          </a:p>
          <a:p>
            <a:pPr algn="ctr" fontAlgn="auto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th-TH" sz="3600" b="1" kern="0" spc="150" dirty="0" smtClean="0">
                <a:latin typeface="Angsana New" pitchFamily="18" charset="-34"/>
                <a:ea typeface="Tahoma" pitchFamily="34" charset="0"/>
                <a:cs typeface="Angsana New" pitchFamily="18" charset="-34"/>
              </a:rPr>
              <a:t>มิฉะนั้นจะต้องถูกหักคะแนนเดือนละ 0.2 ตลอดปีงบประมาณ </a:t>
            </a:r>
            <a:endParaRPr lang="th-TH" sz="3600" b="1" kern="0" spc="150" dirty="0">
              <a:latin typeface="Angsana New" pitchFamily="18" charset="-34"/>
              <a:ea typeface="Tahoma" pitchFamily="34" charset="0"/>
              <a:cs typeface="Angsana New" pitchFamily="18" charset="-34"/>
            </a:endParaRPr>
          </a:p>
        </p:txBody>
      </p:sp>
      <p:sp>
        <p:nvSpPr>
          <p:cNvPr id="4" name="สี่เหลี่ยมมุมมน 3"/>
          <p:cNvSpPr/>
          <p:nvPr/>
        </p:nvSpPr>
        <p:spPr>
          <a:xfrm>
            <a:off x="375784" y="428604"/>
            <a:ext cx="6553669" cy="78581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428596" y="500042"/>
            <a:ext cx="6664864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5469" tIns="52735" rIns="105469" bIns="52735"/>
          <a:lstStyle/>
          <a:p>
            <a:pPr defTabSz="1054100"/>
            <a:r>
              <a:rPr lang="th-TH" sz="3600" b="1" spc="120" dirty="0">
                <a:solidFill>
                  <a:srgbClr val="9900CC"/>
                </a:solidFill>
                <a:latin typeface="Angsana New" pitchFamily="18" charset="-34"/>
                <a:ea typeface="Tahoma" pitchFamily="34" charset="0"/>
                <a:cs typeface="Angsana New" pitchFamily="18" charset="-34"/>
              </a:rPr>
              <a:t>ขั้นตอนที่ 2</a:t>
            </a:r>
            <a:r>
              <a:rPr lang="en-US" sz="3600" b="1" spc="120" dirty="0">
                <a:solidFill>
                  <a:srgbClr val="9900CC"/>
                </a:solidFill>
                <a:latin typeface="Angsana New" pitchFamily="18" charset="-34"/>
                <a:ea typeface="Tahoma" pitchFamily="34" charset="0"/>
                <a:cs typeface="Angsana New" pitchFamily="18" charset="-34"/>
              </a:rPr>
              <a:t> : </a:t>
            </a:r>
            <a:r>
              <a:rPr lang="th-TH" sz="3600" b="1" spc="120" dirty="0" smtClean="0">
                <a:solidFill>
                  <a:srgbClr val="9900CC"/>
                </a:solidFill>
                <a:latin typeface="Angsana New" pitchFamily="18" charset="-34"/>
                <a:ea typeface="Tahoma" pitchFamily="34" charset="0"/>
                <a:cs typeface="Angsana New" pitchFamily="18" charset="-34"/>
              </a:rPr>
              <a:t>การ</a:t>
            </a:r>
            <a:r>
              <a:rPr lang="th-TH" sz="3600" b="1" spc="120" dirty="0">
                <a:solidFill>
                  <a:srgbClr val="9900CC"/>
                </a:solidFill>
                <a:latin typeface="Angsana New" pitchFamily="18" charset="-34"/>
                <a:ea typeface="Tahoma" pitchFamily="34" charset="0"/>
                <a:cs typeface="Angsana New" pitchFamily="18" charset="-34"/>
              </a:rPr>
              <a:t>ดำเนินการ</a:t>
            </a:r>
            <a:r>
              <a:rPr lang="th-TH" sz="3600" b="1" spc="120" dirty="0" smtClean="0">
                <a:solidFill>
                  <a:srgbClr val="9900CC"/>
                </a:solidFill>
                <a:latin typeface="Angsana New" pitchFamily="18" charset="-34"/>
                <a:ea typeface="Tahoma" pitchFamily="34" charset="0"/>
                <a:cs typeface="Angsana New" pitchFamily="18" charset="-34"/>
              </a:rPr>
              <a:t>แก้ไข(ต่อ) 3 คะแนน</a:t>
            </a:r>
            <a:endParaRPr lang="th-TH" sz="3600" b="1" spc="120" dirty="0">
              <a:solidFill>
                <a:srgbClr val="9900CC"/>
              </a:solidFill>
              <a:latin typeface="Angsana New" pitchFamily="18" charset="-34"/>
              <a:ea typeface="Tahoma" pitchFamily="34" charset="0"/>
              <a:cs typeface="Angsana New" pitchFamily="18" charset="-34"/>
            </a:endParaRPr>
          </a:p>
          <a:p>
            <a:pPr defTabSz="1054100"/>
            <a:endParaRPr lang="th-TH" sz="3600" b="1" dirty="0">
              <a:solidFill>
                <a:srgbClr val="9900CC"/>
              </a:solidFill>
              <a:latin typeface="Angsana New" pitchFamily="18" charset="-34"/>
              <a:ea typeface="Tahoma" pitchFamily="34" charset="0"/>
              <a:cs typeface="Angsana New" pitchFamily="18" charset="-34"/>
            </a:endParaRPr>
          </a:p>
          <a:p>
            <a:pPr defTabSz="1054100"/>
            <a:endParaRPr lang="th-TH" sz="3600" b="1" dirty="0">
              <a:solidFill>
                <a:srgbClr val="9900CC"/>
              </a:solidFill>
              <a:latin typeface="Angsana New" pitchFamily="18" charset="-34"/>
              <a:ea typeface="Tahoma" pitchFamily="34" charset="0"/>
              <a:cs typeface="Angsana New" pitchFamily="18" charset="-34"/>
            </a:endParaRPr>
          </a:p>
          <a:p>
            <a:pPr defTabSz="1054100"/>
            <a:endParaRPr lang="th-TH" sz="3600" b="1" dirty="0">
              <a:solidFill>
                <a:srgbClr val="9900CC"/>
              </a:solidFill>
              <a:latin typeface="Angsana New" pitchFamily="18" charset="-34"/>
              <a:ea typeface="Tahoma" pitchFamily="34" charset="0"/>
              <a:cs typeface="Angsana New" pitchFamily="18" charset="-34"/>
            </a:endParaRPr>
          </a:p>
          <a:p>
            <a:pPr defTabSz="1054100"/>
            <a:endParaRPr lang="th-TH" sz="3600" b="1" dirty="0" smtClean="0">
              <a:solidFill>
                <a:srgbClr val="9900CC"/>
              </a:solidFill>
              <a:latin typeface="Angsana New" pitchFamily="18" charset="-34"/>
              <a:ea typeface="Tahoma" pitchFamily="34" charset="0"/>
              <a:cs typeface="Angsana New" pitchFamily="18" charset="-34"/>
            </a:endParaRPr>
          </a:p>
          <a:p>
            <a:pPr defTabSz="1054100"/>
            <a:endParaRPr lang="th-TH" sz="3600" b="1" dirty="0">
              <a:solidFill>
                <a:srgbClr val="9900CC"/>
              </a:solidFill>
              <a:latin typeface="Angsana New" pitchFamily="18" charset="-34"/>
              <a:ea typeface="Tahoma" pitchFamily="34" charset="0"/>
              <a:cs typeface="Angsana New" pitchFamily="18" charset="-34"/>
            </a:endParaRPr>
          </a:p>
          <a:p>
            <a:pPr defTabSz="1054100"/>
            <a:endParaRPr lang="th-TH" sz="3600" b="1" dirty="0" smtClean="0">
              <a:solidFill>
                <a:srgbClr val="9900CC"/>
              </a:solidFill>
              <a:latin typeface="Angsana New" pitchFamily="18" charset="-34"/>
              <a:ea typeface="Tahoma" pitchFamily="34" charset="0"/>
              <a:cs typeface="Angsana New" pitchFamily="18" charset="-34"/>
            </a:endParaRPr>
          </a:p>
          <a:p>
            <a:pPr defTabSz="1054100"/>
            <a:endParaRPr lang="th-TH" sz="3600" b="1" dirty="0" smtClean="0">
              <a:solidFill>
                <a:srgbClr val="9900CC"/>
              </a:solidFill>
              <a:latin typeface="Angsana New" pitchFamily="18" charset="-34"/>
              <a:ea typeface="Tahoma" pitchFamily="34" charset="0"/>
              <a:cs typeface="Angsana New" pitchFamily="18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285720" y="4214818"/>
            <a:ext cx="8572560" cy="7143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กระดาษ">
  <a:themeElements>
    <a:clrScheme name="กระดาษ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กระดาษ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เฉลียง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1010</TotalTime>
  <Words>786</Words>
  <Application>Microsoft Office PowerPoint</Application>
  <PresentationFormat>นำเสนอทางหน้าจอ (4:3)</PresentationFormat>
  <Paragraphs>108</Paragraphs>
  <Slides>12</Slides>
  <Notes>7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12</vt:i4>
      </vt:variant>
    </vt:vector>
  </HeadingPairs>
  <TitlesOfParts>
    <vt:vector size="13" baseType="lpstr">
      <vt:lpstr>กระดาษ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User</dc:creator>
  <cp:lastModifiedBy>Lenovo</cp:lastModifiedBy>
  <cp:revision>121</cp:revision>
  <dcterms:created xsi:type="dcterms:W3CDTF">2015-08-13T06:57:15Z</dcterms:created>
  <dcterms:modified xsi:type="dcterms:W3CDTF">2017-08-28T08:16:16Z</dcterms:modified>
</cp:coreProperties>
</file>