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88163" cy="100187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86" d="100"/>
          <a:sy n="86" d="100"/>
        </p:scale>
        <p:origin x="11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DC62-F9C1-4CC9-9548-9014686FBA52}" type="datetimeFigureOut">
              <a:rPr lang="th-TH" smtClean="0"/>
              <a:t>09/08/62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960D6-D448-4F71-B3BE-48B10DD1961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DC62-F9C1-4CC9-9548-9014686FBA52}" type="datetimeFigureOut">
              <a:rPr lang="th-TH" smtClean="0"/>
              <a:t>09/08/62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960D6-D448-4F71-B3BE-48B10DD1961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DC62-F9C1-4CC9-9548-9014686FBA52}" type="datetimeFigureOut">
              <a:rPr lang="th-TH" smtClean="0"/>
              <a:t>09/08/62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960D6-D448-4F71-B3BE-48B10DD1961C}" type="slidenum">
              <a:rPr lang="th-TH" smtClean="0"/>
              <a:t>‹#›</a:t>
            </a:fld>
            <a:endParaRPr lang="th-TH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DC62-F9C1-4CC9-9548-9014686FBA52}" type="datetimeFigureOut">
              <a:rPr lang="th-TH" smtClean="0"/>
              <a:t>09/08/62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960D6-D448-4F71-B3BE-48B10DD1961C}" type="slidenum">
              <a:rPr lang="th-TH" smtClean="0"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DC62-F9C1-4CC9-9548-9014686FBA52}" type="datetimeFigureOut">
              <a:rPr lang="th-TH" smtClean="0"/>
              <a:t>09/08/62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960D6-D448-4F71-B3BE-48B10DD1961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DC62-F9C1-4CC9-9548-9014686FBA52}" type="datetimeFigureOut">
              <a:rPr lang="th-TH" smtClean="0"/>
              <a:t>09/08/62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960D6-D448-4F71-B3BE-48B10DD1961C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DC62-F9C1-4CC9-9548-9014686FBA52}" type="datetimeFigureOut">
              <a:rPr lang="th-TH" smtClean="0"/>
              <a:t>09/08/62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960D6-D448-4F71-B3BE-48B10DD1961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DC62-F9C1-4CC9-9548-9014686FBA52}" type="datetimeFigureOut">
              <a:rPr lang="th-TH" smtClean="0"/>
              <a:t>09/08/62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960D6-D448-4F71-B3BE-48B10DD1961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DC62-F9C1-4CC9-9548-9014686FBA52}" type="datetimeFigureOut">
              <a:rPr lang="th-TH" smtClean="0"/>
              <a:t>09/08/62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960D6-D448-4F71-B3BE-48B10DD1961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DC62-F9C1-4CC9-9548-9014686FBA52}" type="datetimeFigureOut">
              <a:rPr lang="th-TH" smtClean="0"/>
              <a:t>09/08/62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960D6-D448-4F71-B3BE-48B10DD1961C}" type="slidenum">
              <a:rPr lang="th-TH" smtClean="0"/>
              <a:t>‹#›</a:t>
            </a:fld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DC62-F9C1-4CC9-9548-9014686FBA52}" type="datetimeFigureOut">
              <a:rPr lang="th-TH" smtClean="0"/>
              <a:t>09/08/62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960D6-D448-4F71-B3BE-48B10DD1961C}" type="slidenum">
              <a:rPr lang="th-TH" smtClean="0"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5AADC62-F9C1-4CC9-9548-9014686FBA52}" type="datetimeFigureOut">
              <a:rPr lang="th-TH" smtClean="0"/>
              <a:t>09/08/62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26960D6-D448-4F71-B3BE-48B10DD1961C}" type="slidenum">
              <a:rPr lang="th-TH" smtClean="0"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500" dirty="0">
                <a:latin typeface="AngsanaUPC" panose="02020603050405020304" pitchFamily="18" charset="-34"/>
                <a:cs typeface="AngsanaUPC" panose="02020603050405020304" pitchFamily="18" charset="-34"/>
              </a:rPr>
              <a:t>มิติที่ 3 		         </a:t>
            </a:r>
            <a:r>
              <a:rPr lang="en-US" sz="3500" dirty="0">
                <a:latin typeface="AngsanaUPC" panose="02020603050405020304" pitchFamily="18" charset="-34"/>
                <a:cs typeface="AngsanaUPC" panose="02020603050405020304" pitchFamily="18" charset="-34"/>
              </a:rPr>
              <a:t>:  </a:t>
            </a:r>
            <a:r>
              <a:rPr lang="th-TH" sz="3500" dirty="0">
                <a:latin typeface="AngsanaUPC" panose="02020603050405020304" pitchFamily="18" charset="-34"/>
                <a:cs typeface="AngsanaUPC" panose="02020603050405020304" pitchFamily="18" charset="-34"/>
              </a:rPr>
              <a:t>มิติด้านคุณภาพการปฏิบัติราชการ</a:t>
            </a:r>
          </a:p>
          <a:p>
            <a:pPr marL="0" indent="0">
              <a:buNone/>
            </a:pPr>
            <a:r>
              <a:rPr lang="th-TH" sz="3500" dirty="0">
                <a:latin typeface="AngsanaUPC" panose="02020603050405020304" pitchFamily="18" charset="-34"/>
                <a:cs typeface="AngsanaUPC" panose="02020603050405020304" pitchFamily="18" charset="-34"/>
              </a:rPr>
              <a:t>ประเด็นการประเมิน </a:t>
            </a:r>
            <a:r>
              <a:rPr lang="en-US" sz="3500" dirty="0">
                <a:latin typeface="AngsanaUPC" panose="02020603050405020304" pitchFamily="18" charset="-34"/>
                <a:cs typeface="AngsanaUPC" panose="02020603050405020304" pitchFamily="18" charset="-34"/>
              </a:rPr>
              <a:t>: </a:t>
            </a:r>
            <a:r>
              <a:rPr lang="th-TH" sz="3500" dirty="0">
                <a:latin typeface="AngsanaUPC" panose="02020603050405020304" pitchFamily="18" charset="-34"/>
                <a:cs typeface="AngsanaUPC" panose="02020603050405020304" pitchFamily="18" charset="-34"/>
              </a:rPr>
              <a:t> คุณภาพการให้บริการ</a:t>
            </a:r>
          </a:p>
          <a:p>
            <a:pPr marL="0" indent="0">
              <a:buNone/>
            </a:pPr>
            <a:r>
              <a:rPr lang="th-TH" sz="3500" dirty="0">
                <a:latin typeface="AngsanaUPC" panose="02020603050405020304" pitchFamily="18" charset="-34"/>
                <a:cs typeface="AngsanaUPC" panose="02020603050405020304" pitchFamily="18" charset="-34"/>
              </a:rPr>
              <a:t>ตัวชี้วัด 3.3</a:t>
            </a:r>
            <a:r>
              <a:rPr lang="en-US" sz="3500" dirty="0">
                <a:latin typeface="AngsanaUPC" panose="02020603050405020304" pitchFamily="18" charset="-34"/>
                <a:cs typeface="AngsanaUPC" panose="02020603050405020304" pitchFamily="18" charset="-34"/>
              </a:rPr>
              <a:t>  </a:t>
            </a:r>
            <a:r>
              <a:rPr lang="th-TH" sz="3500" dirty="0">
                <a:latin typeface="AngsanaUPC" panose="02020603050405020304" pitchFamily="18" charset="-34"/>
                <a:cs typeface="AngsanaUPC" panose="02020603050405020304" pitchFamily="18" charset="-34"/>
              </a:rPr>
              <a:t>	         </a:t>
            </a:r>
            <a:r>
              <a:rPr lang="en-US" sz="3500" dirty="0">
                <a:latin typeface="AngsanaUPC" panose="02020603050405020304" pitchFamily="18" charset="-34"/>
                <a:cs typeface="AngsanaUPC" panose="02020603050405020304" pitchFamily="18" charset="-34"/>
              </a:rPr>
              <a:t>:  </a:t>
            </a:r>
            <a:r>
              <a:rPr lang="th-TH" sz="3500" dirty="0">
                <a:latin typeface="AngsanaUPC" panose="02020603050405020304" pitchFamily="18" charset="-34"/>
                <a:cs typeface="AngsanaUPC" panose="02020603050405020304" pitchFamily="18" charset="-34"/>
              </a:rPr>
              <a:t>ระดับความพึงพอใจของผู้รับบริการ</a:t>
            </a:r>
          </a:p>
          <a:p>
            <a:pPr marL="0" indent="0">
              <a:buNone/>
            </a:pPr>
            <a:r>
              <a:rPr lang="th-TH" sz="3500" dirty="0">
                <a:latin typeface="AngsanaUPC" panose="02020603050405020304" pitchFamily="18" charset="-34"/>
                <a:cs typeface="AngsanaUPC" panose="02020603050405020304" pitchFamily="18" charset="-34"/>
              </a:rPr>
              <a:t>น้ำหนัก </a:t>
            </a:r>
            <a:r>
              <a:rPr lang="en-US" sz="3500" dirty="0">
                <a:latin typeface="AngsanaUPC" panose="02020603050405020304" pitchFamily="18" charset="-34"/>
                <a:cs typeface="AngsanaUPC" panose="02020603050405020304" pitchFamily="18" charset="-34"/>
              </a:rPr>
              <a:t>                    : </a:t>
            </a:r>
            <a:r>
              <a:rPr lang="th-TH" sz="3500" dirty="0">
                <a:latin typeface="AngsanaUPC" panose="02020603050405020304" pitchFamily="18" charset="-34"/>
                <a:cs typeface="AngsanaUPC" panose="02020603050405020304" pitchFamily="18" charset="-34"/>
              </a:rPr>
              <a:t>	ร้อยละ 6</a:t>
            </a:r>
          </a:p>
        </p:txBody>
      </p:sp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/>
          <a:lstStyle/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แนวทางการประเมินผลการปฏิบัติราชการ</a:t>
            </a:r>
            <a:b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ประจำปีงบประมาณ พ.ศ. 2563</a:t>
            </a:r>
          </a:p>
        </p:txBody>
      </p:sp>
    </p:spTree>
    <p:extLst>
      <p:ext uri="{BB962C8B-B14F-4D97-AF65-F5344CB8AC3E}">
        <p14:creationId xmlns:p14="http://schemas.microsoft.com/office/powerpoint/2010/main" val="1591999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000" dirty="0">
                <a:latin typeface="AngsanaUPC" panose="02020603050405020304" pitchFamily="18" charset="-34"/>
                <a:cs typeface="AngsanaUPC" panose="02020603050405020304" pitchFamily="18" charset="-34"/>
              </a:rPr>
              <a:t>	เพื่อให้เป็นไปตามพระราชบัญญัติระเบียบบริหารราชการแผ่นดิน (ฉบับที่ 5) พ.ศ. 2545 ซึ่งกำหนดไว้โดยสรุปว่า การบริหารราชการต้องเป็นไปเพื่อประโยชน์สุขของประชาชนและตอบสนอง ความต้องการของประชาชน ซึ่งการปรับปรุงคุณภาพการให้บริการเป็นแนวทางหนึ่งที่ทำให้การบริหารราชการเป็นไปอย่างมีประสิทธิภาพและสามารถตอบสนองความต้องการของประชาชน ประกอบกับ การบริหารราชการมีเป้าหมายสุดท้ายคือทำให้ประชาชนเกิดความพึงพอใจ</a:t>
            </a:r>
          </a:p>
        </p:txBody>
      </p:sp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252728"/>
          </a:xfrm>
        </p:spPr>
        <p:txBody>
          <a:bodyPr/>
          <a:lstStyle/>
          <a:p>
            <a:pPr algn="l"/>
            <a:r>
              <a:rPr lang="th-TH" u="sng" dirty="0">
                <a:latin typeface="AngsanaUPC" panose="02020603050405020304" pitchFamily="18" charset="-34"/>
                <a:cs typeface="AngsanaUPC" panose="02020603050405020304" pitchFamily="18" charset="-34"/>
              </a:rPr>
              <a:t>เหตุผล</a:t>
            </a:r>
          </a:p>
        </p:txBody>
      </p:sp>
    </p:spTree>
    <p:extLst>
      <p:ext uri="{BB962C8B-B14F-4D97-AF65-F5344CB8AC3E}">
        <p14:creationId xmlns:p14="http://schemas.microsoft.com/office/powerpoint/2010/main" val="1892963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500" dirty="0">
                <a:latin typeface="AngsanaUPC" panose="02020603050405020304" pitchFamily="18" charset="-34"/>
                <a:cs typeface="AngsanaUPC" panose="02020603050405020304" pitchFamily="18" charset="-34"/>
              </a:rPr>
              <a:t>	การสำรวจความพึงพอใจของผู้รับบริการที่มีต่อการบริการของหน่วยงานกรุงเทพมหานคร หมายถึง การสำรวจความพึงพอใจของประชาชนผู้มารับบริการโดยตรง หรือบุคลากรจากหน่วยงาน/ส่วนราชการ ทั้งภายในและภายนอกกรุงเทพมหานคร ที่หน่วยงานนั้น ๆ ให้บริการ</a:t>
            </a:r>
          </a:p>
        </p:txBody>
      </p:sp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252728"/>
          </a:xfrm>
        </p:spPr>
        <p:txBody>
          <a:bodyPr/>
          <a:lstStyle/>
          <a:p>
            <a:pPr algn="l"/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คำอธิบาย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:</a:t>
            </a:r>
            <a:endParaRPr lang="th-T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12441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1.  ความพึงพอใจด้านกระบวนการ ขั้นตอนการให้บริการ</a:t>
            </a:r>
          </a:p>
          <a:p>
            <a:pPr marL="0" indent="0">
              <a:buNone/>
            </a:pP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2.  ความพึงพอใจด้านเจ้าหน้าที่ผู้ให้บริการ</a:t>
            </a:r>
          </a:p>
          <a:p>
            <a:pPr marL="0" indent="0">
              <a:buNone/>
            </a:pP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3.  ความพึงพอใจด้านการบริการผ่านทางระบบอิเล็กทรอนิกส์</a:t>
            </a:r>
          </a:p>
          <a:p>
            <a:pPr marL="0" indent="0">
              <a:buNone/>
            </a:pP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4.  ความพึงพอใจด้านสิ่งอำนวยความสะดวก</a:t>
            </a:r>
          </a:p>
          <a:p>
            <a:pPr marL="0" indent="0">
              <a:buNone/>
            </a:pP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5.  ความพึงพอใจในการปฏิบัติงานด้านการแก้ไขปัญหาต่าง ๆ ของหน่วยงาน</a:t>
            </a:r>
          </a:p>
          <a:p>
            <a:pPr marL="0" indent="0">
              <a:buNone/>
            </a:pP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6.  ความพึงใจต่อกิจกรรมการเสริมสร้างและพัฒนาของหน่วยงาน</a:t>
            </a:r>
          </a:p>
        </p:txBody>
      </p:sp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/>
          <a:lstStyle/>
          <a:p>
            <a:pPr algn="l"/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ประเด็นการสำรวจ  ครอบคลุม 6 ด้าน ได้แก่</a:t>
            </a:r>
          </a:p>
        </p:txBody>
      </p:sp>
    </p:spTree>
    <p:extLst>
      <p:ext uri="{BB962C8B-B14F-4D97-AF65-F5344CB8AC3E}">
        <p14:creationId xmlns:p14="http://schemas.microsoft.com/office/powerpoint/2010/main" val="3430189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ัวแทนเนื้อหา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392010"/>
              </p:ext>
            </p:extLst>
          </p:nvPr>
        </p:nvGraphicFramePr>
        <p:xfrm>
          <a:off x="723553" y="2636912"/>
          <a:ext cx="7408862" cy="1728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08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28192">
                <a:tc>
                  <a:txBody>
                    <a:bodyPr/>
                    <a:lstStyle/>
                    <a:p>
                      <a:pPr algn="ctr"/>
                      <a:r>
                        <a:rPr lang="th-TH" sz="3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ผลสำรวจความพึงพอใจ</a:t>
                      </a:r>
                      <a:r>
                        <a:rPr lang="th-TH" sz="30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ฯ ครั้งที่ 1 + ผลสำรวจความพึงพอใจฯ ครั้งที่ 2</a:t>
                      </a:r>
                    </a:p>
                    <a:p>
                      <a:pPr algn="ctr"/>
                      <a:endParaRPr lang="th-TH" sz="3000" dirty="0">
                        <a:solidFill>
                          <a:schemeClr val="bg2">
                            <a:lumMod val="25000"/>
                          </a:schemeClr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 algn="ctr"/>
                      <a:r>
                        <a:rPr lang="th-TH" sz="3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จำนวนครั้งของการสำรวจความพึงพอใจฯ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252728"/>
          </a:xfrm>
        </p:spPr>
        <p:txBody>
          <a:bodyPr/>
          <a:lstStyle/>
          <a:p>
            <a:pPr algn="l"/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สูตรคำนวณ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:</a:t>
            </a:r>
            <a:endParaRPr lang="th-T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cxnSp>
        <p:nvCxnSpPr>
          <p:cNvPr id="7" name="ตัวเชื่อมต่อตรง 6"/>
          <p:cNvCxnSpPr/>
          <p:nvPr/>
        </p:nvCxnSpPr>
        <p:spPr>
          <a:xfrm>
            <a:off x="1043608" y="3429000"/>
            <a:ext cx="67687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126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ช่วงการปรับเกณฑ์การให้คะแนน +/ -1 ระดับ ต่อ 1 คะแนน</a:t>
            </a:r>
          </a:p>
          <a:p>
            <a:pPr marL="0" indent="0">
              <a:buNone/>
            </a:pPr>
            <a:endParaRPr lang="th-TH" sz="28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endParaRPr lang="th-TH" sz="28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*กรณีมีผลการดำเนินงานต่ำกว่า 1 คะแนน จะมีค่าระดับคะแนน เท่ากับ 1</a:t>
            </a:r>
          </a:p>
          <a:p>
            <a:pPr marL="0" indent="0">
              <a:buNone/>
            </a:pP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     คะแนนที่ได้เป็นไปตามค่าเฉลี่ยผลสำรวจความพึงพอใจของผู้รับบริการทั้ง 2 ครั้ง คือ การนำผลคะแนนสำรวจความพึงพอใจครั้งที่ 1 รวมกับผลคะแนนสำรวจความพึงพอใจครั้งที่ 2 หารด้วยจำนวนครั้งในการสำรวจ (หาร </a:t>
            </a:r>
            <a:r>
              <a:rPr lang="en-US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2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) และใช้ทศนิยม 3 ตำแหน่ง</a:t>
            </a:r>
          </a:p>
        </p:txBody>
      </p:sp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เกณฑ์การให้คะแนน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:</a:t>
            </a:r>
            <a:endParaRPr lang="th-T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502847"/>
              </p:ext>
            </p:extLst>
          </p:nvPr>
        </p:nvGraphicFramePr>
        <p:xfrm>
          <a:off x="1259632" y="2708920"/>
          <a:ext cx="6096000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5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ระดับคะแนน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</a:t>
                      </a:r>
                      <a:endParaRPr lang="th-TH" sz="2500" dirty="0">
                        <a:solidFill>
                          <a:schemeClr val="tx2">
                            <a:lumMod val="75000"/>
                          </a:schemeClr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</a:t>
                      </a:r>
                      <a:endParaRPr lang="th-TH" sz="2500" dirty="0">
                        <a:solidFill>
                          <a:schemeClr val="tx2">
                            <a:lumMod val="75000"/>
                          </a:schemeClr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</a:t>
                      </a:r>
                      <a:endParaRPr lang="th-TH" sz="2500" dirty="0">
                        <a:solidFill>
                          <a:schemeClr val="tx2">
                            <a:lumMod val="75000"/>
                          </a:schemeClr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</a:t>
                      </a:r>
                      <a:endParaRPr lang="th-TH" sz="2500" dirty="0">
                        <a:solidFill>
                          <a:schemeClr val="tx2">
                            <a:lumMod val="75000"/>
                          </a:schemeClr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5</a:t>
                      </a:r>
                      <a:endParaRPr lang="th-TH" sz="2500" dirty="0">
                        <a:solidFill>
                          <a:schemeClr val="tx2">
                            <a:lumMod val="75000"/>
                          </a:schemeClr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5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ระดับความพึงพอใจ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</a:t>
                      </a:r>
                      <a:endParaRPr lang="th-TH" sz="2500" dirty="0">
                        <a:solidFill>
                          <a:schemeClr val="tx2">
                            <a:lumMod val="75000"/>
                          </a:schemeClr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</a:t>
                      </a:r>
                      <a:endParaRPr lang="th-TH" sz="2500" dirty="0">
                        <a:solidFill>
                          <a:schemeClr val="tx2">
                            <a:lumMod val="75000"/>
                          </a:schemeClr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</a:t>
                      </a:r>
                      <a:endParaRPr lang="th-TH" sz="2500" dirty="0">
                        <a:solidFill>
                          <a:schemeClr val="tx2">
                            <a:lumMod val="75000"/>
                          </a:schemeClr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</a:t>
                      </a:r>
                      <a:endParaRPr lang="th-TH" sz="2500" dirty="0">
                        <a:solidFill>
                          <a:schemeClr val="tx2">
                            <a:lumMod val="75000"/>
                          </a:schemeClr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5</a:t>
                      </a:r>
                      <a:endParaRPr lang="th-TH" sz="2500" dirty="0">
                        <a:solidFill>
                          <a:schemeClr val="tx2">
                            <a:lumMod val="75000"/>
                          </a:schemeClr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349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872067" y="2132856"/>
            <a:ext cx="7660373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h-TH" sz="3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sz="3000" dirty="0">
                <a:latin typeface="AngsanaUPC" panose="02020603050405020304" pitchFamily="18" charset="-34"/>
                <a:cs typeface="AngsanaUPC" panose="02020603050405020304" pitchFamily="18" charset="-34"/>
              </a:rPr>
              <a:t>กองงานผู้ตรวจราชการร่วมมือกับสถาบันการศึกษาของรัฐหรือเอกชน</a:t>
            </a:r>
          </a:p>
        </p:txBody>
      </p:sp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52728"/>
          </a:xfrm>
        </p:spPr>
        <p:txBody>
          <a:bodyPr/>
          <a:lstStyle/>
          <a:p>
            <a:pPr algn="l"/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การดำเนินการ</a:t>
            </a:r>
          </a:p>
        </p:txBody>
      </p:sp>
    </p:spTree>
    <p:extLst>
      <p:ext uri="{BB962C8B-B14F-4D97-AF65-F5344CB8AC3E}">
        <p14:creationId xmlns:p14="http://schemas.microsoft.com/office/powerpoint/2010/main" val="1245448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872067" y="2564904"/>
            <a:ext cx="7408333" cy="3561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500" dirty="0">
                <a:latin typeface="AngsanaUPC" panose="02020603050405020304" pitchFamily="18" charset="-34"/>
                <a:cs typeface="AngsanaUPC" panose="02020603050405020304" pitchFamily="18" charset="-34"/>
              </a:rPr>
              <a:t>คณะผู้ตรวจราชการกรุงเทพมหานคร และ </a:t>
            </a:r>
          </a:p>
          <a:p>
            <a:pPr marL="0" indent="0">
              <a:buNone/>
            </a:pPr>
            <a:r>
              <a:rPr lang="th-TH" sz="3500" dirty="0">
                <a:latin typeface="AngsanaUPC" panose="02020603050405020304" pitchFamily="18" charset="-34"/>
                <a:cs typeface="AngsanaUPC" panose="02020603050405020304" pitchFamily="18" charset="-34"/>
              </a:rPr>
              <a:t>กองงานผู้ตรวจราชการ สำนักปลัดกรุงเทพมหานคร</a:t>
            </a:r>
          </a:p>
        </p:txBody>
      </p:sp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/>
          <a:lstStyle/>
          <a:p>
            <a:pPr algn="l"/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หน่วยงานผู้รับผิดชอบในการประเมิน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: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67863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ูปคลื่น">
  <a:themeElements>
    <a:clrScheme name="รูปคลื่น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รูปคลื่น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112</TotalTime>
  <Words>259</Words>
  <Application>Microsoft Office PowerPoint</Application>
  <PresentationFormat>นำเสนอทางหน้าจอ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8</vt:i4>
      </vt:variant>
    </vt:vector>
  </HeadingPairs>
  <TitlesOfParts>
    <vt:vector size="12" baseType="lpstr">
      <vt:lpstr>AngsanaUPC</vt:lpstr>
      <vt:lpstr>Candara</vt:lpstr>
      <vt:lpstr>Symbol</vt:lpstr>
      <vt:lpstr>รูปคลื่น</vt:lpstr>
      <vt:lpstr>แนวทางการประเมินผลการปฏิบัติราชการ ประจำปีงบประมาณ พ.ศ. 2563</vt:lpstr>
      <vt:lpstr>เหตุผล</vt:lpstr>
      <vt:lpstr>คำอธิบาย :</vt:lpstr>
      <vt:lpstr>ประเด็นการสำรวจ  ครอบคลุม 6 ด้าน ได้แก่</vt:lpstr>
      <vt:lpstr>สูตรคำนวณ :</vt:lpstr>
      <vt:lpstr>เกณฑ์การให้คะแนน :</vt:lpstr>
      <vt:lpstr>การดำเนินการ</vt:lpstr>
      <vt:lpstr>หน่วยงานผู้รับผิดชอบในการประเมิน :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แนวทางการประเมินผลการปฏิบัติราชการ</dc:title>
  <dc:creator>user</dc:creator>
  <cp:lastModifiedBy>Veriton X</cp:lastModifiedBy>
  <cp:revision>12</cp:revision>
  <cp:lastPrinted>2019-07-11T07:45:49Z</cp:lastPrinted>
  <dcterms:created xsi:type="dcterms:W3CDTF">2019-07-10T06:44:27Z</dcterms:created>
  <dcterms:modified xsi:type="dcterms:W3CDTF">2019-08-09T07:45:51Z</dcterms:modified>
</cp:coreProperties>
</file>