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3"/>
  </p:handoutMasterIdLst>
  <p:sldIdLst>
    <p:sldId id="256" r:id="rId2"/>
    <p:sldId id="257" r:id="rId3"/>
    <p:sldId id="258" r:id="rId4"/>
    <p:sldId id="367" r:id="rId5"/>
    <p:sldId id="345" r:id="rId6"/>
    <p:sldId id="350" r:id="rId7"/>
    <p:sldId id="351" r:id="rId8"/>
    <p:sldId id="352" r:id="rId9"/>
    <p:sldId id="353" r:id="rId10"/>
    <p:sldId id="354" r:id="rId11"/>
    <p:sldId id="355" r:id="rId12"/>
    <p:sldId id="368" r:id="rId13"/>
    <p:sldId id="356" r:id="rId14"/>
    <p:sldId id="357" r:id="rId15"/>
    <p:sldId id="358" r:id="rId16"/>
    <p:sldId id="359" r:id="rId17"/>
    <p:sldId id="360" r:id="rId18"/>
    <p:sldId id="361" r:id="rId19"/>
    <p:sldId id="362" r:id="rId20"/>
    <p:sldId id="364" r:id="rId21"/>
    <p:sldId id="365" r:id="rId22"/>
  </p:sldIdLst>
  <p:sldSz cx="9144000" cy="6858000" type="screen4x3"/>
  <p:notesSz cx="6669088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0571"/>
    <a:srgbClr val="1076D2"/>
    <a:srgbClr val="FFCC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822" autoAdjust="0"/>
  </p:normalViewPr>
  <p:slideViewPr>
    <p:cSldViewPr>
      <p:cViewPr>
        <p:scale>
          <a:sx n="73" d="100"/>
          <a:sy n="73" d="100"/>
        </p:scale>
        <p:origin x="-348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C4B62C-0B2B-4F6B-ABB7-00825632955C}" type="datetimeFigureOut">
              <a:rPr lang="th-TH" smtClean="0"/>
              <a:pPr/>
              <a:t>31/08/61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80250-3F6C-4A62-B87D-516CE9212F1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6078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0A7A-F2E9-4545-96B0-C26C1CAB6D9D}" type="datetimeFigureOut">
              <a:rPr lang="th-TH" smtClean="0"/>
              <a:pPr/>
              <a:t>31/08/61</a:t>
            </a:fld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0071-70AC-4E71-AA78-374FEF9F6D0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0A7A-F2E9-4545-96B0-C26C1CAB6D9D}" type="datetimeFigureOut">
              <a:rPr lang="th-TH" smtClean="0"/>
              <a:pPr/>
              <a:t>31/08/61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0071-70AC-4E71-AA78-374FEF9F6D0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0A7A-F2E9-4545-96B0-C26C1CAB6D9D}" type="datetimeFigureOut">
              <a:rPr lang="th-TH" smtClean="0"/>
              <a:pPr/>
              <a:t>31/08/61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0071-70AC-4E71-AA78-374FEF9F6D0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0A7A-F2E9-4545-96B0-C26C1CAB6D9D}" type="datetimeFigureOut">
              <a:rPr lang="th-TH" smtClean="0"/>
              <a:pPr/>
              <a:t>31/08/61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0071-70AC-4E71-AA78-374FEF9F6D0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0A7A-F2E9-4545-96B0-C26C1CAB6D9D}" type="datetimeFigureOut">
              <a:rPr lang="th-TH" smtClean="0"/>
              <a:pPr/>
              <a:t>31/08/61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0071-70AC-4E71-AA78-374FEF9F6D0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0A7A-F2E9-4545-96B0-C26C1CAB6D9D}" type="datetimeFigureOut">
              <a:rPr lang="th-TH" smtClean="0"/>
              <a:pPr/>
              <a:t>31/08/61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0071-70AC-4E71-AA78-374FEF9F6D0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0A7A-F2E9-4545-96B0-C26C1CAB6D9D}" type="datetimeFigureOut">
              <a:rPr lang="th-TH" smtClean="0"/>
              <a:pPr/>
              <a:t>31/08/61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0071-70AC-4E71-AA78-374FEF9F6D0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0A7A-F2E9-4545-96B0-C26C1CAB6D9D}" type="datetimeFigureOut">
              <a:rPr lang="th-TH" smtClean="0"/>
              <a:pPr/>
              <a:t>31/08/61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0071-70AC-4E71-AA78-374FEF9F6D0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0A7A-F2E9-4545-96B0-C26C1CAB6D9D}" type="datetimeFigureOut">
              <a:rPr lang="th-TH" smtClean="0"/>
              <a:pPr/>
              <a:t>31/08/61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0071-70AC-4E71-AA78-374FEF9F6D0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0A7A-F2E9-4545-96B0-C26C1CAB6D9D}" type="datetimeFigureOut">
              <a:rPr lang="th-TH" smtClean="0"/>
              <a:pPr/>
              <a:t>31/08/61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0071-70AC-4E71-AA78-374FEF9F6D0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ดและมนมุมสี่เหลี่ยมหนึ่งมุม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ามเหลี่ยมมุมฉาก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0A7A-F2E9-4545-96B0-C26C1CAB6D9D}" type="datetimeFigureOut">
              <a:rPr lang="th-TH" smtClean="0"/>
              <a:pPr/>
              <a:t>31/08/61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3E0071-70AC-4E71-AA78-374FEF9F6D0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10" name="รูปแบบอิสระ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รูปแบบอิสระ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ตัวยึดชื่อเรื่อง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ยึดข้อความ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/>
              <a:t>ระดับที่สอง</a:t>
            </a:r>
          </a:p>
          <a:p>
            <a:pPr lvl="2" eaLnBrk="1" latinLnBrk="0" hangingPunct="1"/>
            <a:r>
              <a:rPr kumimoji="0" lang="th-TH"/>
              <a:t>ระดับที่สาม</a:t>
            </a:r>
          </a:p>
          <a:p>
            <a:pPr lvl="3" eaLnBrk="1" latinLnBrk="0" hangingPunct="1"/>
            <a:r>
              <a:rPr kumimoji="0" lang="th-TH"/>
              <a:t>ระดับที่สี่</a:t>
            </a:r>
          </a:p>
          <a:p>
            <a:pPr lvl="4" eaLnBrk="1" latinLnBrk="0" hangingPunct="1"/>
            <a:r>
              <a:rPr kumimoji="0" lang="th-TH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700A7A-F2E9-4545-96B0-C26C1CAB6D9D}" type="datetimeFigureOut">
              <a:rPr lang="th-TH" smtClean="0"/>
              <a:pPr/>
              <a:t>31/08/61</a:t>
            </a:fld>
            <a:endParaRPr lang="th-TH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3E0071-70AC-4E71-AA78-374FEF9F6D02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2" name="กลุ่ม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รูปแบบอิสระ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รูปแบบอิสระ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285720" y="908720"/>
            <a:ext cx="8572528" cy="5570756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th-TH" sz="8000" b="1" dirty="0">
                <a:solidFill>
                  <a:srgbClr val="1C05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ตัวชี้วัดที่ : 4.1 </a:t>
            </a:r>
          </a:p>
          <a:p>
            <a:pPr algn="ctr"/>
            <a:r>
              <a:rPr lang="th-TH" sz="4800" b="1" dirty="0">
                <a:solidFill>
                  <a:srgbClr val="1076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ร้อยละความสำเร็จของการดำเนินการ            ตามมาตรการเสริมสร้างธรรมา</a:t>
            </a:r>
            <a:r>
              <a:rPr lang="th-TH" sz="4800" b="1" dirty="0" err="1">
                <a:solidFill>
                  <a:srgbClr val="1076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ภิ</a:t>
            </a:r>
            <a:r>
              <a:rPr lang="th-TH" sz="4800" b="1" dirty="0">
                <a:solidFill>
                  <a:srgbClr val="1076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บาลเพื่อพัฒนาภาพลักษณ์และประสิทธิภาพในการปฏิบัติงาน   ของหน่วยงาน</a:t>
            </a:r>
          </a:p>
          <a:p>
            <a:pPr algn="ctr"/>
            <a:r>
              <a:rPr lang="th-TH" sz="4400" b="1" dirty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(น้ำหนัก </a:t>
            </a:r>
            <a:r>
              <a:rPr lang="en-US" sz="4400" b="1" dirty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: </a:t>
            </a:r>
            <a:r>
              <a:rPr lang="th-TH" sz="4400" b="1" dirty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ร้อยละ </a:t>
            </a:r>
            <a:r>
              <a:rPr lang="th-TH" sz="44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7) </a:t>
            </a:r>
            <a:r>
              <a:rPr lang="th-TH" sz="5500" b="1" dirty="0">
                <a:solidFill>
                  <a:schemeClr val="accent1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5500" b="1" dirty="0">
                <a:solidFill>
                  <a:schemeClr val="accent1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</a:br>
            <a:endParaRPr lang="th-TH" sz="4000" b="1" dirty="0">
              <a:solidFill>
                <a:schemeClr val="accent1">
                  <a:lumMod val="50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00034" y="928670"/>
            <a:ext cx="8215370" cy="50783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sz="44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40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หน่วยงาน/ ส่วนราชการฯ จะต้องจัดทำแผนบริหารความเสี่ยงด้านการทุจริต เพื่อป้องกันเหตุการณ์ความเสี่ยงในหัวข้อนั้น ๆ ที่หน่วยงานเลือก ตามรูปแบบและแนวทางที่สำนักงาน </a:t>
            </a:r>
            <a:r>
              <a:rPr lang="th-TH" sz="4000" b="1" dirty="0" err="1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ก.ก</a:t>
            </a:r>
            <a:r>
              <a:rPr lang="th-TH" sz="40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. กำหนด โดยสำนักงาน </a:t>
            </a:r>
            <a:r>
              <a:rPr lang="th-TH" sz="4000" b="1" dirty="0" err="1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ก.ก</a:t>
            </a:r>
            <a:r>
              <a:rPr lang="th-TH" sz="40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. จะนำเสนอคณะกรรมการพิจารณาแผนการบริหารความเสี่ยงด้านการทุจริตของหน่วยงานเพื่อพิจารณาความเหมาะสมของแผนการบริหารความเสี่ยงด้านการทุจริตที่หน่วยงานจัดทำ ก่อนที่จะเริ่มดำเนินการบริหารความเสี่ยง</a:t>
            </a:r>
            <a:endParaRPr lang="en-US" sz="4000" b="1" dirty="0">
              <a:solidFill>
                <a:schemeClr val="bg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00034" y="1191518"/>
            <a:ext cx="8248430" cy="569386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sz="4000" b="1" spc="-100" dirty="0">
                <a:solidFill>
                  <a:schemeClr val="bg1">
                    <a:lumMod val="9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3600" b="1" dirty="0">
                <a:solidFill>
                  <a:schemeClr val="bg1"/>
                </a:solidFill>
              </a:rPr>
              <a:t>พิจารณาจากร้อยละความสำเร็จของการดำเนินการตามมาตรการเสริมสร้างธรรมา</a:t>
            </a:r>
            <a:r>
              <a:rPr lang="th-TH" sz="3600" b="1" dirty="0" err="1">
                <a:solidFill>
                  <a:schemeClr val="bg1"/>
                </a:solidFill>
              </a:rPr>
              <a:t>ภิ</a:t>
            </a:r>
            <a:r>
              <a:rPr lang="th-TH" sz="3600" b="1" dirty="0">
                <a:solidFill>
                  <a:schemeClr val="bg1"/>
                </a:solidFill>
              </a:rPr>
              <a:t>บาลเพื่อพัฒนาภาพลักษณ์และประสิทธิภาพในการปฏิบัติงานของหน่วยงาน ซึ่งแบ่งเป็น  3  ส่วน ดังนี้</a:t>
            </a:r>
          </a:p>
          <a:p>
            <a:pPr algn="thaiDist"/>
            <a:r>
              <a:rPr lang="th-TH" sz="3600" b="1" dirty="0">
                <a:solidFill>
                  <a:schemeClr val="bg1"/>
                </a:solidFill>
              </a:rPr>
              <a:t>	</a:t>
            </a:r>
            <a:r>
              <a:rPr lang="th-TH" sz="3600" b="1" dirty="0">
                <a:solidFill>
                  <a:srgbClr val="FF0000"/>
                </a:solidFill>
              </a:rPr>
              <a:t>ส่วนที่ 1 </a:t>
            </a:r>
            <a:r>
              <a:rPr lang="th-TH" sz="3600" b="1" dirty="0">
                <a:solidFill>
                  <a:schemeClr val="bg1"/>
                </a:solidFill>
              </a:rPr>
              <a:t>หน่วยงานสามารถค้นหา ระบุ วิเคราะห์หรือประเมิน จัดลำดับ ระบุกิจกรรม และจัดทำแผนบริหารจัดการความเสี่ยงด้านการทุจริตได้อย่างครบถ้วนและสมบูรณ์ (ตามแบบฟอร์มที่กำหนด) และสามารถดำเนินการตามแผนบริหารความเสี่ยงด้านการทุจริตที่กำหนดไว้ได้อย่างเป็นรูปธรรมและบรรลุผลสำเร็จ </a:t>
            </a:r>
            <a:r>
              <a:rPr lang="th-TH" sz="3600" b="1" dirty="0">
                <a:solidFill>
                  <a:srgbClr val="0070C0"/>
                </a:solidFill>
              </a:rPr>
              <a:t>(ร้อยละ 60)</a:t>
            </a:r>
            <a:endParaRPr lang="th-TH" sz="4000" b="1" spc="-100" dirty="0">
              <a:solidFill>
                <a:srgbClr val="0070C0"/>
              </a:solidFill>
              <a:latin typeface="TH SarabunIT๙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88640"/>
            <a:ext cx="4214842" cy="93871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th-TH" sz="5500" b="1" dirty="0">
                <a:solidFill>
                  <a:srgbClr val="1076D2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5500" b="1" u="sng" dirty="0">
                <a:solidFill>
                  <a:srgbClr val="1076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เกณฑ์การให้คะแนน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00034" y="1268760"/>
            <a:ext cx="8248430" cy="5509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thai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cs typeface="TH SarabunIT๙" panose="020B0500040200020003" pitchFamily="34" charset="-34"/>
              </a:rPr>
              <a:t>โดยแบ่งการให้คะแนนเป็น </a:t>
            </a:r>
          </a:p>
          <a:p>
            <a:pPr marL="0" marR="0" lvl="0" indent="0" algn="thai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cs typeface="TH SarabunIT๙" panose="020B0500040200020003" pitchFamily="34" charset="-34"/>
              </a:rPr>
              <a:t>(1) หน่วยงานมีการจัดทำแผนบริหารจัดการความเสี่ยงด้านการทุจริตที่ครบถ้วนตามแบบฟอร์มที่กำหนด และผ่านการพิจารณาจากผู้ตรวจประเมิน (ร้อยละ 40) และ </a:t>
            </a:r>
          </a:p>
          <a:p>
            <a:pPr marL="0" marR="0" lvl="0" indent="0" algn="thai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cs typeface="TH SarabunIT๙" panose="020B0500040200020003" pitchFamily="34" charset="-34"/>
              </a:rPr>
              <a:t>(2) หน่วยงานสามารถดำเนินการตามกิจกรรม/โครงการจัดการความเสี่ยงที่ระบุไว้ในแผนฯ ได้ตามที่กำหนด (ร้อยละ 20) </a:t>
            </a:r>
            <a:endParaRPr kumimoji="0" lang="th-TH" sz="4400" b="1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285728"/>
            <a:ext cx="4214842" cy="93871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500" b="1" i="0" u="none" strike="noStrike" kern="1200" cap="none" spc="0" normalizeH="0" baseline="0" noProof="0" dirty="0">
                <a:ln>
                  <a:noFill/>
                </a:ln>
                <a:solidFill>
                  <a:srgbClr val="1076D2"/>
                </a:solidFill>
                <a:effectLst/>
                <a:uLnTx/>
                <a:uFillTx/>
                <a:latin typeface="TH SarabunIT๙" pitchFamily="34" charset="-34"/>
                <a:ea typeface="+mn-ea"/>
                <a:cs typeface="TH SarabunIT๙" pitchFamily="34" charset="-34"/>
              </a:rPr>
              <a:t> </a:t>
            </a:r>
            <a:r>
              <a:rPr kumimoji="0" lang="th-TH" sz="5500" b="1" i="0" u="sng" strike="noStrike" kern="1200" cap="none" spc="0" normalizeH="0" baseline="0" noProof="0" dirty="0">
                <a:ln>
                  <a:noFill/>
                </a:ln>
                <a:solidFill>
                  <a:srgbClr val="1076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IT๙" pitchFamily="34" charset="-34"/>
                <a:ea typeface="+mn-ea"/>
                <a:cs typeface="TH SarabunIT๙" pitchFamily="34" charset="-34"/>
              </a:rPr>
              <a:t>เกณฑ์การให้คะแนน</a:t>
            </a:r>
          </a:p>
        </p:txBody>
      </p:sp>
    </p:spTree>
    <p:extLst>
      <p:ext uri="{BB962C8B-B14F-4D97-AF65-F5344CB8AC3E}">
        <p14:creationId xmlns:p14="http://schemas.microsoft.com/office/powerpoint/2010/main" val="2408969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79502" y="1428736"/>
            <a:ext cx="8521654" cy="501675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ส่วนที่ 2 </a:t>
            </a:r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การประเมินผลสำเร็จของการบริหารความเสี่ยงด้านการทุจริต ตามแผนการบริหารความเสี่ยง โดยประเมินจากตัวชี้วัดผลสำเร็จของการบริหารจัดการความเสี่ยงด้านการทุจริตที่หน่วยงานกำหนดและผ่านการพิจารณาจากคณะกรรมการพิจารณาแผนการบริหารความเสี่ยงด้านการทุจริตของหน่วยงานหรือคณะทำงานที่คณะกรรมการฯ มอบหมายเรียบร้อยแล้ว  </a:t>
            </a:r>
            <a:r>
              <a:rPr lang="th-TH" sz="4000" b="1" dirty="0">
                <a:solidFill>
                  <a:schemeClr val="bg1"/>
                </a:solidFill>
              </a:rPr>
              <a:t> </a:t>
            </a:r>
            <a:r>
              <a:rPr lang="th-TH" sz="4000" b="1" dirty="0">
                <a:solidFill>
                  <a:srgbClr val="1076D2"/>
                </a:solidFill>
              </a:rPr>
              <a:t>(ร้อยละ 40)</a:t>
            </a:r>
            <a:endParaRPr lang="th-TH" sz="4000" b="1" spc="-100" dirty="0">
              <a:solidFill>
                <a:schemeClr val="bg1"/>
              </a:solidFill>
              <a:latin typeface="TH SarabunIT๙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285728"/>
            <a:ext cx="4214842" cy="93871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th-TH" sz="5500" b="1" dirty="0">
                <a:solidFill>
                  <a:srgbClr val="1076D2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5500" b="1" u="sng" dirty="0">
                <a:solidFill>
                  <a:srgbClr val="1076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เกณฑ์การให้คะแนน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642918"/>
            <a:ext cx="4714908" cy="93871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th-TH" sz="5500" b="1" dirty="0">
                <a:solidFill>
                  <a:srgbClr val="1076D2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5500" b="1" u="sng" dirty="0">
                <a:solidFill>
                  <a:srgbClr val="1076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วิธีการคำนวณส่วนที่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34" y="3643314"/>
            <a:ext cx="7858180" cy="255454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th-TH" sz="4000" b="1" u="sng" dirty="0">
              <a:solidFill>
                <a:schemeClr val="bg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4000" b="1" u="sng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ผลการดำเนินการตามตัวชี้วัด    </a:t>
            </a:r>
            <a:r>
              <a:rPr lang="en-US" sz="40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x 100</a:t>
            </a:r>
          </a:p>
          <a:p>
            <a:r>
              <a:rPr lang="en-US" sz="40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</a:t>
            </a:r>
            <a:r>
              <a:rPr lang="th-TH" sz="40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เป้าหมายของตัวชี้วัด</a:t>
            </a:r>
          </a:p>
          <a:p>
            <a:endParaRPr lang="en-US" sz="4000" b="1" dirty="0">
              <a:solidFill>
                <a:schemeClr val="bg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2060848"/>
            <a:ext cx="7858180" cy="132343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วิธีการคำนวณ (ส่วนที่ 2) :</a:t>
            </a:r>
          </a:p>
          <a:p>
            <a:r>
              <a:rPr lang="th-TH" sz="40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1. การคำนวณร้อยละความสำเร็จของแต่ละตัวชี้วัด	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500042"/>
            <a:ext cx="4714908" cy="93871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th-TH" sz="5500" b="1" dirty="0">
                <a:solidFill>
                  <a:srgbClr val="1076D2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5500" b="1" u="sng" dirty="0">
                <a:solidFill>
                  <a:srgbClr val="1076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วิธีการคำนวณส่วนที่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34" y="3857628"/>
            <a:ext cx="8286808" cy="249299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th-TH" sz="4000" b="1" u="sng" dirty="0">
              <a:solidFill>
                <a:schemeClr val="bg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3600" b="1" u="sng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ผลตัวชี้วัดที่1 + ผลตัวชี้วัดที่2 + ผลตัวชี้วัดที่ </a:t>
            </a:r>
            <a:r>
              <a:rPr lang="en-US" sz="3600" b="1" u="sng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n</a:t>
            </a:r>
            <a:r>
              <a:rPr lang="th-TH" sz="36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</a:t>
            </a:r>
            <a:r>
              <a:rPr lang="en-US" sz="36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X   </a:t>
            </a:r>
            <a:r>
              <a:rPr lang="en-US" sz="3600" b="1" u="sng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40</a:t>
            </a:r>
          </a:p>
          <a:p>
            <a:r>
              <a:rPr lang="th-TH" sz="36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จำนวนตัวชี้วัดผลสำเร็จฯทั้งหมด		   </a:t>
            </a:r>
            <a:r>
              <a:rPr lang="th-TH" sz="40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100</a:t>
            </a:r>
          </a:p>
          <a:p>
            <a:endParaRPr lang="en-US" sz="4000" b="1" dirty="0">
              <a:solidFill>
                <a:schemeClr val="bg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1785926"/>
            <a:ext cx="8215370" cy="120032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2. การคำนวณผลรวมความสำเร็จของตัวชี้วัดการบริหารจัดการความเสี่ยงด้านการทุจริต (ส่วนที่ 2)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28596" y="1268760"/>
            <a:ext cx="8572560" cy="547842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sz="35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500" b="1" dirty="0">
                <a:solidFill>
                  <a:srgbClr val="C0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ส่วนที่ 3 </a:t>
            </a:r>
            <a:r>
              <a:rPr lang="th-TH" sz="35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ส่วนที่ 3 การประเมินผลลัพธ์/ผลสัมฤทธิ์ของการบริหารความเสี่ยงด้านการทุจริตของหน่วยงาน ซึ่งมีผลต่อภาพลักษณ์และประสิทธิภาพในการปฏิบัติงานของหน่วยงาน โดยหากมีการพบข้อมูลทั้งจากหน่วยงานภายในและหน่วยงานภายนอกว่าหน่วยงาน</a:t>
            </a:r>
            <a:r>
              <a:rPr lang="th-TH" sz="3500" b="1" dirty="0" err="1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นั้นๆ</a:t>
            </a:r>
            <a:r>
              <a:rPr lang="th-TH" sz="35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มีเรื่องร้องเรียนหรือกรณีที่เกี่ยวข้องกับทุจริต* ตามหัวข้อทุจริตที่หน่วยงานได้จัดทำและดำเนินการตามแผนบริหารจัดการความเสี่ยงด้านการทุจริตไว้แล้ว หน่วยงาน นั้น ๆ จะถูกหักคะแนน</a:t>
            </a:r>
            <a:r>
              <a:rPr lang="th-TH" sz="3500" b="1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ร้อยละ 10 </a:t>
            </a:r>
            <a:r>
              <a:rPr lang="th-TH" sz="35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จากร้อยละความสำเร็จของการดำเนินการตามมาตรการเสริมสร้าง   ธรรมา</a:t>
            </a:r>
            <a:r>
              <a:rPr lang="th-TH" sz="3500" b="1" dirty="0" err="1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ภิ</a:t>
            </a:r>
            <a:r>
              <a:rPr lang="th-TH" sz="35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บาลเพื่อพัฒนาภาพลักษณ์และประสิทธิภาพในการปฏิบัติงานของหน่วยงาน (คะแนนรวมของตัวชี้วัดที่ 4.1)</a:t>
            </a:r>
            <a:endParaRPr lang="th-TH" sz="3500" b="1" spc="-100" dirty="0">
              <a:solidFill>
                <a:schemeClr val="bg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285728"/>
            <a:ext cx="4286280" cy="93871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th-TH" sz="5500" b="1" dirty="0">
                <a:solidFill>
                  <a:srgbClr val="1076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5500" b="1" u="sng" dirty="0">
                <a:solidFill>
                  <a:srgbClr val="1076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เกณฑ์การให้คะแนน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28596" y="1571612"/>
            <a:ext cx="8572560" cy="501675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sz="40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4000" b="1" dirty="0">
                <a:solidFill>
                  <a:srgbClr val="1076D2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เรื่องร้องเรียนทุจริต  </a:t>
            </a:r>
          </a:p>
          <a:p>
            <a:pPr algn="thaiDist"/>
            <a:r>
              <a:rPr lang="th-TH" sz="40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เรื่องร้องเรียนทุจริต หมายถึง เรื่องที่มีการร้องเรียนกล่าวหาว่าเจ้าหน้าที่ของหน่วยงานกระทำความผิดทางวินัย กรณีปฏิบัติหรือละเว้นการปฏิบัติหน้าที่ราชการโดยม</a:t>
            </a:r>
            <a:r>
              <a:rPr lang="th-TH" sz="4000" b="1" dirty="0" err="1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ิช</a:t>
            </a:r>
            <a:r>
              <a:rPr lang="th-TH" sz="40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อบ หรือปฏิบัติ หรือละเว้นการปฏิบัติหน้าที่ราชการโดยทุจริต และหน่วยงาน หรือหน่วยงานที่มีหน้าที่ตรวจสอบได้สืบสวน หรือพิจารณาในเบื้องต้น พบว่ามีมูลตามที่มีการร้องเรียนกล่าวหาดังกล่าว</a:t>
            </a:r>
            <a:endParaRPr lang="th-TH" sz="4000" b="1" spc="-100" dirty="0">
              <a:solidFill>
                <a:schemeClr val="bg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285728"/>
            <a:ext cx="4286280" cy="93871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th-TH" sz="5500" b="1" dirty="0">
                <a:solidFill>
                  <a:srgbClr val="1076D2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5500" b="1" u="sng" dirty="0">
                <a:solidFill>
                  <a:srgbClr val="1076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เกณฑ์การให้คะแนน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28596" y="1340768"/>
            <a:ext cx="8501122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sz="3600" b="1" dirty="0">
                <a:solidFill>
                  <a:schemeClr val="bg1"/>
                </a:solidFill>
              </a:rPr>
              <a:t>	</a:t>
            </a:r>
            <a:endParaRPr lang="th-TH" sz="4000" b="1" spc="-100" dirty="0">
              <a:solidFill>
                <a:schemeClr val="bg1"/>
              </a:solidFill>
              <a:latin typeface="TH SarabunIT๙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285728"/>
            <a:ext cx="5929354" cy="93871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th-TH" sz="5500" b="1" dirty="0">
                <a:solidFill>
                  <a:srgbClr val="1076D2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5500" b="1" u="sng" dirty="0">
                <a:solidFill>
                  <a:srgbClr val="1076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เกณฑ์การให้คะแนนภาพรวม</a:t>
            </a: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14282" y="1268760"/>
            <a:ext cx="85507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r>
              <a:rPr lang="th-TH" sz="36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ช่วงการปรับเกณฑ์การให้คะแนน </a:t>
            </a:r>
            <a:r>
              <a:rPr lang="en-US" sz="36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+/- </a:t>
            </a:r>
            <a:r>
              <a:rPr lang="th-TH" sz="36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ร้อยละ 10 ต่อ 1 คะแนน</a:t>
            </a:r>
            <a:endParaRPr kumimoji="0" lang="th-TH" sz="3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089293"/>
              </p:ext>
            </p:extLst>
          </p:nvPr>
        </p:nvGraphicFramePr>
        <p:xfrm>
          <a:off x="428596" y="2132856"/>
          <a:ext cx="8501123" cy="4556760"/>
        </p:xfrm>
        <a:graphic>
          <a:graphicData uri="http://schemas.openxmlformats.org/drawingml/2006/table">
            <a:tbl>
              <a:tblPr/>
              <a:tblGrid>
                <a:gridCol w="42405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402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5533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5433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373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7334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611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400" b="1" dirty="0">
                          <a:solidFill>
                            <a:schemeClr val="bg1"/>
                          </a:solidFill>
                          <a:latin typeface="TH SarabunIT๙" panose="020B0500040200020003" pitchFamily="34" charset="-34"/>
                          <a:ea typeface="Calibri"/>
                          <a:cs typeface="TH SarabunIT๙" panose="020B0500040200020003" pitchFamily="34" charset="-34"/>
                        </a:rPr>
                        <a:t>ระดับคะแนน</a:t>
                      </a:r>
                      <a:endParaRPr lang="en-US" sz="4400" b="1" dirty="0">
                        <a:solidFill>
                          <a:schemeClr val="bg1"/>
                        </a:solidFill>
                        <a:latin typeface="TH SarabunIT๙" panose="020B0500040200020003" pitchFamily="34" charset="-34"/>
                        <a:ea typeface="Calibri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400" b="1" dirty="0">
                          <a:solidFill>
                            <a:schemeClr val="bg1"/>
                          </a:solidFill>
                          <a:latin typeface="TH SarabunIT๙" panose="020B0500040200020003" pitchFamily="34" charset="-34"/>
                          <a:ea typeface="Calibri"/>
                          <a:cs typeface="TH SarabunIT๙" panose="020B0500040200020003" pitchFamily="34" charset="-34"/>
                        </a:rPr>
                        <a:t>1</a:t>
                      </a:r>
                      <a:endParaRPr lang="en-US" sz="4400" b="1" dirty="0">
                        <a:solidFill>
                          <a:schemeClr val="bg1"/>
                        </a:solidFill>
                        <a:latin typeface="TH SarabunIT๙" panose="020B0500040200020003" pitchFamily="34" charset="-34"/>
                        <a:ea typeface="Calibri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400" b="1" dirty="0">
                          <a:solidFill>
                            <a:schemeClr val="bg1"/>
                          </a:solidFill>
                          <a:latin typeface="TH SarabunIT๙" panose="020B0500040200020003" pitchFamily="34" charset="-34"/>
                          <a:ea typeface="Calibri"/>
                          <a:cs typeface="TH SarabunIT๙" panose="020B0500040200020003" pitchFamily="34" charset="-34"/>
                        </a:rPr>
                        <a:t>2</a:t>
                      </a:r>
                      <a:endParaRPr lang="en-US" sz="4400" b="1" dirty="0">
                        <a:solidFill>
                          <a:schemeClr val="bg1"/>
                        </a:solidFill>
                        <a:latin typeface="TH SarabunIT๙" panose="020B0500040200020003" pitchFamily="34" charset="-34"/>
                        <a:ea typeface="Calibri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400" b="1" dirty="0">
                          <a:solidFill>
                            <a:schemeClr val="bg1"/>
                          </a:solidFill>
                          <a:latin typeface="TH SarabunIT๙" panose="020B0500040200020003" pitchFamily="34" charset="-34"/>
                          <a:ea typeface="Calibri"/>
                          <a:cs typeface="TH SarabunIT๙" panose="020B0500040200020003" pitchFamily="34" charset="-34"/>
                        </a:rPr>
                        <a:t>3</a:t>
                      </a:r>
                      <a:endParaRPr lang="en-US" sz="4400" b="1" dirty="0">
                        <a:solidFill>
                          <a:schemeClr val="bg1"/>
                        </a:solidFill>
                        <a:latin typeface="TH SarabunIT๙" panose="020B0500040200020003" pitchFamily="34" charset="-34"/>
                        <a:ea typeface="Calibri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400" b="1" dirty="0">
                          <a:solidFill>
                            <a:schemeClr val="bg1"/>
                          </a:solidFill>
                          <a:latin typeface="TH SarabunIT๙" panose="020B0500040200020003" pitchFamily="34" charset="-34"/>
                          <a:ea typeface="Calibri"/>
                          <a:cs typeface="TH SarabunIT๙" panose="020B0500040200020003" pitchFamily="34" charset="-34"/>
                        </a:rPr>
                        <a:t>4</a:t>
                      </a:r>
                      <a:endParaRPr lang="en-US" sz="4400" b="1" dirty="0">
                        <a:solidFill>
                          <a:schemeClr val="bg1"/>
                        </a:solidFill>
                        <a:latin typeface="TH SarabunIT๙" panose="020B0500040200020003" pitchFamily="34" charset="-34"/>
                        <a:ea typeface="Calibri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400" b="1" dirty="0">
                          <a:solidFill>
                            <a:schemeClr val="bg1"/>
                          </a:solidFill>
                          <a:latin typeface="TH SarabunIT๙" panose="020B0500040200020003" pitchFamily="34" charset="-34"/>
                          <a:ea typeface="Calibri"/>
                          <a:cs typeface="TH SarabunIT๙" panose="020B0500040200020003" pitchFamily="34" charset="-34"/>
                        </a:rPr>
                        <a:t>5</a:t>
                      </a:r>
                      <a:endParaRPr lang="en-US" sz="4400" b="1" dirty="0">
                        <a:solidFill>
                          <a:schemeClr val="bg1"/>
                        </a:solidFill>
                        <a:latin typeface="TH SarabunIT๙" panose="020B0500040200020003" pitchFamily="34" charset="-34"/>
                        <a:ea typeface="Calibri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46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600" b="1" dirty="0">
                          <a:solidFill>
                            <a:schemeClr val="bg1"/>
                          </a:solidFill>
                          <a:latin typeface="TH SarabunIT๙" panose="020B0500040200020003" pitchFamily="34" charset="-34"/>
                          <a:ea typeface="Calibri"/>
                          <a:cs typeface="TH SarabunIT๙" panose="020B0500040200020003" pitchFamily="34" charset="-34"/>
                        </a:rPr>
                        <a:t>ร้อยละความสำเร็จของการดำเนินการตามมาตรการเสริมสร้างธรรมา</a:t>
                      </a:r>
                      <a:r>
                        <a:rPr lang="th-TH" sz="3600" b="1" dirty="0" err="1">
                          <a:solidFill>
                            <a:schemeClr val="bg1"/>
                          </a:solidFill>
                          <a:latin typeface="TH SarabunIT๙" panose="020B0500040200020003" pitchFamily="34" charset="-34"/>
                          <a:ea typeface="Calibri"/>
                          <a:cs typeface="TH SarabunIT๙" panose="020B0500040200020003" pitchFamily="34" charset="-34"/>
                        </a:rPr>
                        <a:t>ภิ</a:t>
                      </a:r>
                      <a:r>
                        <a:rPr lang="th-TH" sz="3600" b="1" dirty="0">
                          <a:solidFill>
                            <a:schemeClr val="bg1"/>
                          </a:solidFill>
                          <a:latin typeface="TH SarabunIT๙" panose="020B0500040200020003" pitchFamily="34" charset="-34"/>
                          <a:ea typeface="Calibri"/>
                          <a:cs typeface="TH SarabunIT๙" panose="020B0500040200020003" pitchFamily="34" charset="-34"/>
                        </a:rPr>
                        <a:t>บาลเพื่อพัฒนาภาพลักษณ์และประสิทธิภาพในการปฏิบัติงาน   ของหน่วยงาน</a:t>
                      </a:r>
                      <a:endParaRPr lang="en-US" sz="3600" b="1" dirty="0">
                        <a:solidFill>
                          <a:schemeClr val="bg1"/>
                        </a:solidFill>
                        <a:latin typeface="TH SarabunIT๙" panose="020B0500040200020003" pitchFamily="34" charset="-34"/>
                        <a:ea typeface="Calibri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400" b="1" dirty="0">
                          <a:solidFill>
                            <a:schemeClr val="bg1"/>
                          </a:solidFill>
                          <a:latin typeface="TH SarabunIT๙" panose="020B0500040200020003" pitchFamily="34" charset="-34"/>
                          <a:ea typeface="Calibri"/>
                          <a:cs typeface="TH SarabunIT๙" panose="020B0500040200020003" pitchFamily="34" charset="-34"/>
                        </a:rPr>
                        <a:t>60</a:t>
                      </a:r>
                      <a:endParaRPr lang="en-US" sz="4400" b="1" dirty="0">
                        <a:solidFill>
                          <a:schemeClr val="bg1"/>
                        </a:solidFill>
                        <a:latin typeface="TH SarabunIT๙" panose="020B0500040200020003" pitchFamily="34" charset="-34"/>
                        <a:ea typeface="Calibri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400" b="1" dirty="0">
                          <a:solidFill>
                            <a:schemeClr val="bg1"/>
                          </a:solidFill>
                          <a:latin typeface="TH SarabunIT๙" panose="020B0500040200020003" pitchFamily="34" charset="-34"/>
                          <a:ea typeface="Calibri"/>
                          <a:cs typeface="TH SarabunIT๙" panose="020B0500040200020003" pitchFamily="34" charset="-34"/>
                        </a:rPr>
                        <a:t>70</a:t>
                      </a:r>
                      <a:endParaRPr lang="en-US" sz="4400" b="1" dirty="0">
                        <a:solidFill>
                          <a:schemeClr val="bg1"/>
                        </a:solidFill>
                        <a:latin typeface="TH SarabunIT๙" panose="020B0500040200020003" pitchFamily="34" charset="-34"/>
                        <a:ea typeface="Calibri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400" b="1" dirty="0">
                          <a:solidFill>
                            <a:schemeClr val="bg1"/>
                          </a:solidFill>
                          <a:latin typeface="TH SarabunIT๙" panose="020B0500040200020003" pitchFamily="34" charset="-34"/>
                          <a:ea typeface="Calibri"/>
                          <a:cs typeface="TH SarabunIT๙" panose="020B0500040200020003" pitchFamily="34" charset="-34"/>
                        </a:rPr>
                        <a:t>80</a:t>
                      </a:r>
                      <a:endParaRPr lang="en-US" sz="4400" b="1" dirty="0">
                        <a:solidFill>
                          <a:schemeClr val="bg1"/>
                        </a:solidFill>
                        <a:latin typeface="TH SarabunIT๙" panose="020B0500040200020003" pitchFamily="34" charset="-34"/>
                        <a:ea typeface="Calibri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400" b="1" dirty="0">
                          <a:solidFill>
                            <a:schemeClr val="bg1"/>
                          </a:solidFill>
                          <a:latin typeface="TH SarabunIT๙" panose="020B0500040200020003" pitchFamily="34" charset="-34"/>
                          <a:ea typeface="Calibri"/>
                          <a:cs typeface="TH SarabunIT๙" panose="020B0500040200020003" pitchFamily="34" charset="-34"/>
                        </a:rPr>
                        <a:t>90</a:t>
                      </a:r>
                      <a:endParaRPr lang="en-US" sz="4400" b="1" dirty="0">
                        <a:solidFill>
                          <a:schemeClr val="bg1"/>
                        </a:solidFill>
                        <a:latin typeface="TH SarabunIT๙" panose="020B0500040200020003" pitchFamily="34" charset="-34"/>
                        <a:ea typeface="Calibri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400" b="1" dirty="0">
                          <a:solidFill>
                            <a:schemeClr val="bg1"/>
                          </a:solidFill>
                          <a:latin typeface="TH SarabunIT๙" panose="020B0500040200020003" pitchFamily="34" charset="-34"/>
                          <a:ea typeface="Calibri"/>
                          <a:cs typeface="TH SarabunIT๙" panose="020B0500040200020003" pitchFamily="34" charset="-34"/>
                        </a:rPr>
                        <a:t>100</a:t>
                      </a:r>
                      <a:endParaRPr lang="en-US" sz="4400" b="1" dirty="0">
                        <a:solidFill>
                          <a:schemeClr val="bg1"/>
                        </a:solidFill>
                        <a:latin typeface="TH SarabunIT๙" panose="020B0500040200020003" pitchFamily="34" charset="-34"/>
                        <a:ea typeface="Calibri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28596" y="1357298"/>
            <a:ext cx="8572560" cy="526297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sz="36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600" b="1" u="sng" dirty="0">
                <a:solidFill>
                  <a:srgbClr val="1076D2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ขั้นตอนที่ 1</a:t>
            </a:r>
            <a:r>
              <a:rPr lang="th-TH" sz="3600" b="1" dirty="0">
                <a:solidFill>
                  <a:srgbClr val="1076D2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</a:t>
            </a:r>
            <a:r>
              <a:rPr lang="th-TH" sz="32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ขั้นตอนที่ 1  สำนักงาน </a:t>
            </a:r>
            <a:r>
              <a:rPr lang="th-TH" sz="3200" b="1" dirty="0" err="1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ก.ก</a:t>
            </a:r>
            <a:r>
              <a:rPr lang="th-TH" sz="32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. ร่วมกับสำนักงานตรวจสอบภายใน จัดประชุมซักซ้อมทำความเข้าใจการดำเนินการตามแผนการบริหารความเสี่ยงด้านการทุจริตตามเกณฑ์ตัวชี้วัด 4.1 ประมาณ</a:t>
            </a:r>
            <a:r>
              <a:rPr lang="th-TH" sz="3200" b="1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เดือนตุลาคม 2561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600" b="1" u="sng" dirty="0">
                <a:solidFill>
                  <a:schemeClr val="accent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ขั้นตอนที่ 2</a:t>
            </a:r>
            <a:r>
              <a:rPr lang="th-TH" sz="3600" b="1" dirty="0">
                <a:solidFill>
                  <a:schemeClr val="accent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</a:t>
            </a:r>
            <a:r>
              <a:rPr lang="th-TH" sz="32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หน่วยงานค้นหาและระบุความเสี่ยงด้านการทุจริตในกระบวนงานที่ต้องการนำมาขอรับการประเมิน จำนวน 3 หัวข้อ ตามคำอธิบายในข้อ 5 และกำหนดแผนการจัดการความเสี่ยงที่มีการระบุแนวทาง วิธีการ โครงการ หรือกิจกรรม ที่จะดำเนินการเพื่อจัดการความเสี่ยง ตามแบบฟอร์มที่กำหนด และส่งให้สำนักงาน </a:t>
            </a:r>
            <a:r>
              <a:rPr lang="th-TH" sz="3200" b="1" dirty="0" err="1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ก.ก</a:t>
            </a:r>
            <a:r>
              <a:rPr lang="th-TH" sz="32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. ภายใน</a:t>
            </a:r>
            <a:r>
              <a:rPr lang="th-TH" sz="3200" b="1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เดือนพฤศจิกายน 2561</a:t>
            </a:r>
            <a:endParaRPr lang="th-TH" sz="4000" b="1" spc="-1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42852"/>
            <a:ext cx="3357586" cy="93871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th-TH" sz="5500" b="1" dirty="0">
                <a:solidFill>
                  <a:srgbClr val="1076D2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5500" b="1" u="sng" dirty="0">
                <a:solidFill>
                  <a:srgbClr val="1076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การดำเนินการ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572326"/>
            <a:ext cx="2428892" cy="93871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h-TH" sz="5500" b="1" u="sng" dirty="0">
                <a:solidFill>
                  <a:srgbClr val="1076D2"/>
                </a:solidFill>
                <a:latin typeface="TH SarabunIT๙" pitchFamily="34" charset="-34"/>
                <a:cs typeface="TH SarabunIT๙" pitchFamily="34" charset="-34"/>
              </a:rPr>
              <a:t>คำอธิบาย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00034" y="1714488"/>
            <a:ext cx="8286808" cy="483209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4400" b="1" dirty="0">
                <a:solidFill>
                  <a:schemeClr val="bg1">
                    <a:lumMod val="90000"/>
                  </a:schemeClr>
                </a:solidFill>
                <a:latin typeface="TH SarabunIT๙" panose="020B0500040200020003" pitchFamily="34" charset="-34"/>
                <a:cs typeface="TH SarabunIT๙" pitchFamily="34" charset="-34"/>
              </a:rPr>
              <a:t>	</a:t>
            </a:r>
            <a:r>
              <a:rPr lang="th-TH" sz="4400" b="1" dirty="0">
                <a:solidFill>
                  <a:srgbClr val="1076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การบริหารความเสี่ยงด้านการทุจริต หมายถึง </a:t>
            </a:r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กระบวนการที่เป็นระบบในการค้นหา ระบุ วิเคราะห์หรือประเมิน จัดลำดับ จัดการ และติดตามความเสี่ยงด้านการทุจริต เพื่อให้การปฏิบัติงานขององค์กรบรรลุวัตถุประสงค์และเป้าหมายที่กำหนด โดยมีกรณีทุจริตต่าง ๆ เกิดน้อยที่สุดหรืออยู่ในระดับความเสี่ยงที่องค์กรยอมรับได้ </a:t>
            </a:r>
            <a:endParaRPr lang="th-TH" sz="4400" b="1" spc="3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57158" y="754826"/>
            <a:ext cx="8572560" cy="452431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sz="36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600" b="1" u="sng" dirty="0">
                <a:solidFill>
                  <a:srgbClr val="0F6FC6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ขั้นตอนที่ 3</a:t>
            </a:r>
            <a:r>
              <a:rPr lang="th-TH" sz="3600" b="1" dirty="0">
                <a:solidFill>
                  <a:srgbClr val="0F6FC6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36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สำนักงาน </a:t>
            </a:r>
            <a:r>
              <a:rPr lang="th-TH" sz="3600" b="1" dirty="0" err="1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ก.ก</a:t>
            </a:r>
            <a:r>
              <a:rPr lang="th-TH" sz="36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. นำเสนอคณะกรรมการพิจารณาแผนการบริหารความเสี่ยงด้านการทุจริตของหน่วยงานเพื่อพิจารณาความเหมาะสมของหัวข้อและแผน/ แนวทาง/ วิธีการ/ โครงการ/กิจกรรม  ที่หน่วยงาน/ส่วนราชการฯ เสนอ ตามแบบฟอร์มที่กำหนด พร้อมกับพิจารณาตัวชี้วัดผลสำเร็จของการบริหารความเสี่ยงด้านการทุจริต เพื่อเป็นมาตรฐานเดียวกัน และสำนักงาน </a:t>
            </a:r>
            <a:r>
              <a:rPr lang="th-TH" sz="3600" b="1" dirty="0" err="1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ก.ก</a:t>
            </a:r>
            <a:r>
              <a:rPr lang="th-TH" sz="36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. จะแจ้งผลการพิจารณาให้หน่วยงานต่าง ๆ ทราบ ภายใน</a:t>
            </a:r>
            <a:r>
              <a:rPr lang="th-TH" sz="3600" b="1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เดือนมกราคม 2561</a:t>
            </a:r>
          </a:p>
          <a:p>
            <a:pPr algn="thaiDist"/>
            <a:endParaRPr lang="en-US" sz="3600" b="1" dirty="0">
              <a:solidFill>
                <a:srgbClr val="C0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85720" y="692696"/>
            <a:ext cx="8572560" cy="50783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sz="36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600" b="1" u="sng" dirty="0">
                <a:solidFill>
                  <a:srgbClr val="1076D2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ขั้นตอนที่ 4</a:t>
            </a:r>
            <a:r>
              <a:rPr lang="th-TH" sz="3600" b="1" dirty="0">
                <a:solidFill>
                  <a:srgbClr val="1076D2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</a:t>
            </a:r>
            <a:r>
              <a:rPr lang="th-TH" sz="36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หน่วยงาน/ส่วนราชการฯ ดำเนินการบริหารความเสี่ยงตามแผนการบริหารความเสี่ยงและตัวชี้วัดผลสำเร็จของการจัดการความเสี่ยงด้านการทุจริตที่ได้ระบุไว้ในแบบฟอร์มที่กำหนด พร้อมจัดเตรียมเอกสาร/หลักฐานต่าง ๆ เพื่อรับการตรวจติดตามประเมินฯ ให้ครบถ้วนและสมบูรณ์  </a:t>
            </a:r>
          </a:p>
          <a:p>
            <a:pPr algn="thaiDist"/>
            <a:r>
              <a:rPr lang="th-TH" sz="3600" b="1" dirty="0">
                <a:solidFill>
                  <a:srgbClr val="1076D2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600" b="1" u="sng" dirty="0">
                <a:solidFill>
                  <a:srgbClr val="1076D2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ขั้นตอนที่ 5</a:t>
            </a:r>
            <a:r>
              <a:rPr lang="th-TH" sz="3600" b="1" dirty="0">
                <a:solidFill>
                  <a:srgbClr val="1076D2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36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สำนักงาน </a:t>
            </a:r>
            <a:r>
              <a:rPr lang="th-TH" sz="3600" b="1" dirty="0" err="1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ก.ก</a:t>
            </a:r>
            <a:r>
              <a:rPr lang="th-TH" sz="36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. เวียนแจ้งกำหนดเวลาให้หน่วยงาน/ส่วนราชการฯ รายงานผลการดำเนินการตามแผนการบริหารความเสี่ยงด้านการทุจริตของหน่วยงาน</a:t>
            </a:r>
          </a:p>
          <a:p>
            <a:pPr algn="thaiDist"/>
            <a:endParaRPr lang="en-US" sz="3600" b="1" dirty="0">
              <a:solidFill>
                <a:schemeClr val="bg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28596" y="836712"/>
            <a:ext cx="8286808" cy="513986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4000" b="1" spc="-100" dirty="0">
                <a:solidFill>
                  <a:schemeClr val="bg1">
                    <a:lumMod val="90000"/>
                  </a:schemeClr>
                </a:solidFill>
                <a:latin typeface="TH SarabunIT๙" panose="020B0500040200020003" pitchFamily="34" charset="-34"/>
                <a:cs typeface="TH SarabunIT๙" pitchFamily="34" charset="-34"/>
              </a:rPr>
              <a:t>	</a:t>
            </a:r>
            <a:r>
              <a:rPr lang="th-TH" sz="4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48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คณะกรรมการบริหารความเสี่ยงระดับกรุงเทพมหานคร และสำนักงานตรวจสอบภายใน ได้จัดประชุมเชิงปฏิบัติการเพื่อระดมสมองจากตัวแทนข้าราชการในหน่วยงาน/ส่วนราชการในสังกัดสำนักปลัดกรุงเทพมหานคร กำหนด</a:t>
            </a:r>
            <a:r>
              <a:rPr lang="th-TH" sz="4800" b="1" dirty="0">
                <a:solidFill>
                  <a:srgbClr val="1076D2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ความเสี่ยงด้านการทุจริต จำนวน 10 หัวข้อ </a:t>
            </a:r>
            <a:r>
              <a:rPr lang="th-TH" sz="48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ได้แก่ </a:t>
            </a:r>
            <a:endParaRPr lang="en-US" sz="4800" b="1" dirty="0">
              <a:solidFill>
                <a:schemeClr val="bg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endParaRPr lang="th-TH" sz="4000" b="1" spc="-100" dirty="0">
              <a:solidFill>
                <a:schemeClr val="bg1"/>
              </a:solidFill>
              <a:latin typeface="TH SarabunIT๙" panose="020B0500040200020003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67544" y="188640"/>
            <a:ext cx="8208912" cy="649408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IT๙" panose="020B0500040200020003" pitchFamily="34" charset="-34"/>
                <a:cs typeface="TH SarabunIT๙" panose="020B0500040200020003" pitchFamily="34" charset="-34"/>
              </a:rPr>
              <a:t>		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lvl="0"/>
            <a:r>
              <a:rPr kumimoji="0" lang="th-TH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4400" b="1" dirty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1) การจัดซื้อจัดจ้างไม่เหมาะสม และเข้าข่ายการทุจริต</a:t>
            </a:r>
          </a:p>
          <a:p>
            <a:pPr lvl="0"/>
            <a:r>
              <a:rPr lang="th-TH" sz="4400" b="1" dirty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2) การเรียกรับผลประโยชน์</a:t>
            </a:r>
          </a:p>
          <a:p>
            <a:pPr lvl="0"/>
            <a:r>
              <a:rPr lang="th-TH" sz="4400" b="1" dirty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3) การยักยอกเงิน</a:t>
            </a:r>
          </a:p>
          <a:p>
            <a:pPr lvl="0"/>
            <a:r>
              <a:rPr lang="th-TH" sz="4400" b="1" dirty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4) การใช้ทรัพย์สินของทางราชการอย่าง     ไม่เหมาะสม </a:t>
            </a:r>
          </a:p>
          <a:p>
            <a:pPr lvl="0"/>
            <a:r>
              <a:rPr lang="th-TH" sz="4400" b="1" dirty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5) การเบียดบังเวลาราชการ</a:t>
            </a:r>
          </a:p>
          <a:p>
            <a:pPr lvl="0"/>
            <a:r>
              <a:rPr lang="th-TH" sz="4400" b="1" dirty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6) การจัดการฝึกอบรม การฝึกอบรม สัมมนา และศึกษาดูงานที่ปฏิบัติไม่เหมาะสมและไม่ถูกต้อง</a:t>
            </a:r>
            <a:endParaRPr kumimoji="0" lang="th-TH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64461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67544" y="642919"/>
            <a:ext cx="8208912" cy="569386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		</a:t>
            </a:r>
            <a:endParaRPr lang="en-US" sz="4400" b="1" dirty="0">
              <a:solidFill>
                <a:prstClr val="black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lvl="0"/>
            <a:r>
              <a:rPr lang="th-TH" sz="4400" b="1" dirty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40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7) การจ่ายเงินต่าง ๆ  ที่ไม่ถูกต้องและไม่เหมาะสม</a:t>
            </a:r>
            <a:endParaRPr lang="en-US" sz="4000" b="1" dirty="0">
              <a:solidFill>
                <a:schemeClr val="bg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40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8) งานตามนโยบายที่หน่วยงานนำมาปฏิบัติอย่าง ไม่ถูกต้อง ไม่เหมาะสม และอาจจะเป็นกรณีทุจริต</a:t>
            </a:r>
          </a:p>
          <a:p>
            <a:r>
              <a:rPr lang="th-TH" sz="44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9) การเบิกค่าอาหารทำการนอกเวลาอย่างไม่ถูกต้องและไม่เหมาะสม </a:t>
            </a:r>
          </a:p>
          <a:p>
            <a:r>
              <a:rPr lang="th-TH" sz="44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10)การแต่งตั้งโยกย้ายข้าราชการอย่างไม่เป็นธรรม ไม่ถูกต้อง ไม่เหมาะสม และใช้ระบบอุปถัมภ์</a:t>
            </a:r>
          </a:p>
          <a:p>
            <a:endParaRPr lang="th-TH" sz="4400" b="1" dirty="0">
              <a:solidFill>
                <a:schemeClr val="bg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11560" y="1571612"/>
            <a:ext cx="8136904" cy="415498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 fontAlgn="base">
              <a:spcBef>
                <a:spcPct val="0"/>
              </a:spcBef>
              <a:spcAft>
                <a:spcPct val="0"/>
              </a:spcAft>
            </a:pPr>
            <a:r>
              <a:rPr lang="th-TH" sz="44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หน่วยงาน/ส่วนราชการฯ พิจารณาความเสี่ยงด้านการทุจริตในทะเบียนความเสี่ยงของกรุงเทพมหานครที่สำนักงานตรวจสอบภายในเวียนแจ้งให้ทราบดังกล่าว และเลือกนำเหตุการณ์ความเสี่ยง จำนวน 3 หัวข้อ จาก 10 หัวข้อดังกล่าว มาดำเนินการ ดังนี้</a:t>
            </a:r>
            <a:endParaRPr lang="en-US" sz="4400" b="1" dirty="0">
              <a:solidFill>
                <a:schemeClr val="bg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95536" y="332656"/>
            <a:ext cx="8280920" cy="557075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 fontAlgn="base">
              <a:spcBef>
                <a:spcPct val="0"/>
              </a:spcBef>
              <a:spcAft>
                <a:spcPct val="0"/>
              </a:spcAft>
            </a:pPr>
            <a:r>
              <a:rPr lang="th-TH" sz="44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1.</a:t>
            </a:r>
            <a:r>
              <a:rPr lang="th-TH" sz="4800" b="1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สำนักงานเขต </a:t>
            </a:r>
            <a:r>
              <a:rPr lang="th-TH" sz="44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คณะกรรมการประเมินผลการปฏิบัติราชการฯ กำหนดให้พิจารณาความเสี่ยงด้านการทุจริตที่อาจจะเกิดขึ้นกับฝ่ายโยธา และฝ่ายเทศกิจ ฝ่ายละ 1 หัวข้อ และให้สำนักงานเขตพิจารณาคัดเลือกอีก 1 ฝ่าย ที่สำนักงานเขตเห็นว่า มีความเสี่ยงด้านการทุจริต โดยแต่ละฝ่ายสามารถเลือกหัวข้อความเสี่ยงด้านการทุจริตจาก  10  หัวข้อที่กำหนด ตามบริบทและความเหมาะสมของสำนักงานเขต </a:t>
            </a:r>
            <a:endParaRPr lang="en-US" sz="4400" b="1" dirty="0">
              <a:solidFill>
                <a:schemeClr val="bg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71472" y="928670"/>
            <a:ext cx="8032976" cy="495520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 fontAlgn="base">
              <a:spcBef>
                <a:spcPct val="0"/>
              </a:spcBef>
              <a:spcAft>
                <a:spcPct val="0"/>
              </a:spcAft>
            </a:pPr>
            <a:r>
              <a:rPr lang="th-TH" sz="44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2.</a:t>
            </a:r>
            <a:r>
              <a:rPr lang="th-TH" sz="4800" b="1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สำนัก/ สำนักงาน/ ส่วนราชการในสังกัดสำนักปลัดกรุงเทพมหานคร</a:t>
            </a:r>
            <a:r>
              <a:rPr lang="th-TH" sz="48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44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กำหนดให้สำนัก/สำนักงาน/ ส่วนราชการฯ พิจารณาความเสี่ยงด้านการทุจริตที่อาจจะเกิดขึ้นในกระบวนงานหลักต่าง ๆ จำนวน 3 หัวข้อ จาก 5 หัวข้อ ที่ได้ผ่านการประชุมระดมความคิดเห็นร่วมกันของผู้แทนสำนัก/ สำนักงาน/ส่วนราชการฯ ได้แก่</a:t>
            </a:r>
            <a:endParaRPr lang="en-US" sz="4400" b="1" dirty="0">
              <a:solidFill>
                <a:schemeClr val="bg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00034" y="476672"/>
            <a:ext cx="8215370" cy="563231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1) การจัดซื้อจัดจ้างที่ไม่ถูกต้อง ไม่เหมาะสม และเข้าข่ายการทุจริต</a:t>
            </a:r>
          </a:p>
          <a:p>
            <a:r>
              <a:rPr lang="th-TH" sz="40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2) การเบิกค่าอาหารทำการนอกเวลาอย่างไม่ถูกต้องและไม่เหมาะสม </a:t>
            </a:r>
          </a:p>
          <a:p>
            <a:r>
              <a:rPr lang="th-TH" sz="40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3) การใช้ทรัพย์สินของทางราชการอย่างไม่เหมาะสม </a:t>
            </a:r>
          </a:p>
          <a:p>
            <a:r>
              <a:rPr lang="th-TH" sz="40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4) การจ่ายเงินต่าง ๆ ที่ไม่ถูกต้องและไม่เหมาะสม</a:t>
            </a:r>
          </a:p>
          <a:p>
            <a:r>
              <a:rPr lang="th-TH" sz="40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5) การจัดฝึกอบรม การฝึกอบรม สัมมนา และศึกษาดูงานที่ปฏิบัติไม่เหมาะสมและไม่ถูกต้อง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ไหลเวียน">
  <a:themeElements>
    <a:clrScheme name="ไหลเวียน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ไหลเวียน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ไหลเวียน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935</TotalTime>
  <Words>328</Words>
  <Application>Microsoft Office PowerPoint</Application>
  <PresentationFormat>On-screen Show (4:3)</PresentationFormat>
  <Paragraphs>73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ไหลเวียน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lemel-pc</dc:creator>
  <cp:lastModifiedBy>supattra</cp:lastModifiedBy>
  <cp:revision>140</cp:revision>
  <dcterms:created xsi:type="dcterms:W3CDTF">2017-06-05T06:55:34Z</dcterms:created>
  <dcterms:modified xsi:type="dcterms:W3CDTF">2018-08-31T02:41:42Z</dcterms:modified>
</cp:coreProperties>
</file>