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5" r:id="rId1"/>
  </p:sldMasterIdLst>
  <p:notesMasterIdLst>
    <p:notesMasterId r:id="rId23"/>
  </p:notesMasterIdLst>
  <p:handoutMasterIdLst>
    <p:handoutMasterId r:id="rId24"/>
  </p:handoutMasterIdLst>
  <p:sldIdLst>
    <p:sldId id="294" r:id="rId2"/>
    <p:sldId id="349" r:id="rId3"/>
    <p:sldId id="313" r:id="rId4"/>
    <p:sldId id="345" r:id="rId5"/>
    <p:sldId id="346" r:id="rId6"/>
    <p:sldId id="325" r:id="rId7"/>
    <p:sldId id="321" r:id="rId8"/>
    <p:sldId id="324" r:id="rId9"/>
    <p:sldId id="328" r:id="rId10"/>
    <p:sldId id="327" r:id="rId11"/>
    <p:sldId id="330" r:id="rId12"/>
    <p:sldId id="331" r:id="rId13"/>
    <p:sldId id="332" r:id="rId14"/>
    <p:sldId id="347" r:id="rId15"/>
    <p:sldId id="334" r:id="rId16"/>
    <p:sldId id="335" r:id="rId17"/>
    <p:sldId id="336" r:id="rId18"/>
    <p:sldId id="338" r:id="rId19"/>
    <p:sldId id="339" r:id="rId20"/>
    <p:sldId id="341" r:id="rId21"/>
    <p:sldId id="350" r:id="rId22"/>
  </p:sldIdLst>
  <p:sldSz cx="9144000" cy="6858000" type="screen4x3"/>
  <p:notesSz cx="9993313" cy="6867525"/>
  <p:defaultTextStyle>
    <a:defPPr>
      <a:defRPr lang="th-TH"/>
    </a:defPPr>
    <a:lvl1pPr algn="ctr" rtl="0" fontAlgn="base">
      <a:spcBef>
        <a:spcPct val="50000"/>
      </a:spcBef>
      <a:spcAft>
        <a:spcPct val="0"/>
      </a:spcAft>
      <a:defRPr sz="4800" b="1" kern="1200">
        <a:solidFill>
          <a:srgbClr val="000099"/>
        </a:solidFill>
        <a:latin typeface="Times New Roman" pitchFamily="18" charset="0"/>
        <a:ea typeface="+mn-ea"/>
        <a:cs typeface="Angsana New" pitchFamily="18" charset="-34"/>
      </a:defRPr>
    </a:lvl1pPr>
    <a:lvl2pPr marL="457200" algn="ctr" rtl="0" fontAlgn="base">
      <a:spcBef>
        <a:spcPct val="50000"/>
      </a:spcBef>
      <a:spcAft>
        <a:spcPct val="0"/>
      </a:spcAft>
      <a:defRPr sz="4800" b="1" kern="1200">
        <a:solidFill>
          <a:srgbClr val="000099"/>
        </a:solidFill>
        <a:latin typeface="Times New Roman" pitchFamily="18" charset="0"/>
        <a:ea typeface="+mn-ea"/>
        <a:cs typeface="Angsana New" pitchFamily="18" charset="-34"/>
      </a:defRPr>
    </a:lvl2pPr>
    <a:lvl3pPr marL="914400" algn="ctr" rtl="0" fontAlgn="base">
      <a:spcBef>
        <a:spcPct val="50000"/>
      </a:spcBef>
      <a:spcAft>
        <a:spcPct val="0"/>
      </a:spcAft>
      <a:defRPr sz="4800" b="1" kern="1200">
        <a:solidFill>
          <a:srgbClr val="000099"/>
        </a:solidFill>
        <a:latin typeface="Times New Roman" pitchFamily="18" charset="0"/>
        <a:ea typeface="+mn-ea"/>
        <a:cs typeface="Angsana New" pitchFamily="18" charset="-34"/>
      </a:defRPr>
    </a:lvl3pPr>
    <a:lvl4pPr marL="1371600" algn="ctr" rtl="0" fontAlgn="base">
      <a:spcBef>
        <a:spcPct val="50000"/>
      </a:spcBef>
      <a:spcAft>
        <a:spcPct val="0"/>
      </a:spcAft>
      <a:defRPr sz="4800" b="1" kern="1200">
        <a:solidFill>
          <a:srgbClr val="000099"/>
        </a:solidFill>
        <a:latin typeface="Times New Roman" pitchFamily="18" charset="0"/>
        <a:ea typeface="+mn-ea"/>
        <a:cs typeface="Angsana New" pitchFamily="18" charset="-34"/>
      </a:defRPr>
    </a:lvl4pPr>
    <a:lvl5pPr marL="1828800" algn="ctr" rtl="0" fontAlgn="base">
      <a:spcBef>
        <a:spcPct val="50000"/>
      </a:spcBef>
      <a:spcAft>
        <a:spcPct val="0"/>
      </a:spcAft>
      <a:defRPr sz="4800" b="1" kern="1200">
        <a:solidFill>
          <a:srgbClr val="000099"/>
        </a:solidFill>
        <a:latin typeface="Times New Roman" pitchFamily="18" charset="0"/>
        <a:ea typeface="+mn-ea"/>
        <a:cs typeface="Angsana New" pitchFamily="18" charset="-34"/>
      </a:defRPr>
    </a:lvl5pPr>
    <a:lvl6pPr marL="2286000" algn="l" defTabSz="914400" rtl="0" eaLnBrk="1" latinLnBrk="0" hangingPunct="1">
      <a:defRPr sz="4800" b="1" kern="1200">
        <a:solidFill>
          <a:srgbClr val="000099"/>
        </a:solidFill>
        <a:latin typeface="Times New Roman" pitchFamily="18" charset="0"/>
        <a:ea typeface="+mn-ea"/>
        <a:cs typeface="Angsana New" pitchFamily="18" charset="-34"/>
      </a:defRPr>
    </a:lvl6pPr>
    <a:lvl7pPr marL="2743200" algn="l" defTabSz="914400" rtl="0" eaLnBrk="1" latinLnBrk="0" hangingPunct="1">
      <a:defRPr sz="4800" b="1" kern="1200">
        <a:solidFill>
          <a:srgbClr val="000099"/>
        </a:solidFill>
        <a:latin typeface="Times New Roman" pitchFamily="18" charset="0"/>
        <a:ea typeface="+mn-ea"/>
        <a:cs typeface="Angsana New" pitchFamily="18" charset="-34"/>
      </a:defRPr>
    </a:lvl7pPr>
    <a:lvl8pPr marL="3200400" algn="l" defTabSz="914400" rtl="0" eaLnBrk="1" latinLnBrk="0" hangingPunct="1">
      <a:defRPr sz="4800" b="1" kern="1200">
        <a:solidFill>
          <a:srgbClr val="000099"/>
        </a:solidFill>
        <a:latin typeface="Times New Roman" pitchFamily="18" charset="0"/>
        <a:ea typeface="+mn-ea"/>
        <a:cs typeface="Angsana New" pitchFamily="18" charset="-34"/>
      </a:defRPr>
    </a:lvl8pPr>
    <a:lvl9pPr marL="3657600" algn="l" defTabSz="914400" rtl="0" eaLnBrk="1" latinLnBrk="0" hangingPunct="1">
      <a:defRPr sz="4800" b="1" kern="1200">
        <a:solidFill>
          <a:srgbClr val="000099"/>
        </a:solidFill>
        <a:latin typeface="Times New Roman" pitchFamily="18" charset="0"/>
        <a:ea typeface="+mn-ea"/>
        <a:cs typeface="Angsana New" pitchFamily="18" charset="-34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FF3300"/>
    <a:srgbClr val="0033CC"/>
    <a:srgbClr val="660066"/>
    <a:srgbClr val="009900"/>
    <a:srgbClr val="C5F4FF"/>
    <a:srgbClr val="A7EEFF"/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ลักษณะสีปานกลาง 2 - เน้น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ลักษณะสีปานกลาง 2 - เน้น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 autoAdjust="0"/>
    <p:restoredTop sz="93428" autoAdjust="0"/>
  </p:normalViewPr>
  <p:slideViewPr>
    <p:cSldViewPr>
      <p:cViewPr>
        <p:scale>
          <a:sx n="73" d="100"/>
          <a:sy n="73" d="100"/>
        </p:scale>
        <p:origin x="-384" y="-3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40" d="100"/>
          <a:sy n="40" d="100"/>
        </p:scale>
        <p:origin x="-1488" y="-96"/>
      </p:cViewPr>
      <p:guideLst>
        <p:guide orient="horz" pos="2164"/>
        <p:guide pos="314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4330953" cy="3430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74" tIns="46087" rIns="92174" bIns="46087" numCol="1" anchor="t" anchorCtr="0" compatLnSpc="1">
            <a:prstTxWarp prst="textNoShape">
              <a:avLst/>
            </a:prstTxWarp>
          </a:bodyPr>
          <a:lstStyle>
            <a:lvl1pPr algn="l" defTabSz="921496">
              <a:spcBef>
                <a:spcPct val="0"/>
              </a:spcBef>
              <a:defRPr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59257" y="1"/>
            <a:ext cx="4332504" cy="3430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74" tIns="46087" rIns="92174" bIns="46087" numCol="1" anchor="t" anchorCtr="0" compatLnSpc="1">
            <a:prstTxWarp prst="textNoShape">
              <a:avLst/>
            </a:prstTxWarp>
          </a:bodyPr>
          <a:lstStyle>
            <a:lvl1pPr algn="r" defTabSz="921496">
              <a:spcBef>
                <a:spcPct val="0"/>
              </a:spcBef>
              <a:defRPr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952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6522919"/>
            <a:ext cx="4330953" cy="3430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74" tIns="46087" rIns="92174" bIns="46087" numCol="1" anchor="b" anchorCtr="0" compatLnSpc="1">
            <a:prstTxWarp prst="textNoShape">
              <a:avLst/>
            </a:prstTxWarp>
          </a:bodyPr>
          <a:lstStyle>
            <a:lvl1pPr algn="l" defTabSz="921496">
              <a:spcBef>
                <a:spcPct val="0"/>
              </a:spcBef>
              <a:defRPr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952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59257" y="6522919"/>
            <a:ext cx="4332504" cy="3430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74" tIns="46087" rIns="92174" bIns="46087" numCol="1" anchor="b" anchorCtr="0" compatLnSpc="1">
            <a:prstTxWarp prst="textNoShape">
              <a:avLst/>
            </a:prstTxWarp>
          </a:bodyPr>
          <a:lstStyle>
            <a:lvl1pPr algn="r" defTabSz="921496">
              <a:spcBef>
                <a:spcPct val="0"/>
              </a:spcBef>
              <a:defRPr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F823FC41-BDA0-4B0A-92FD-7B281D20114E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555853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4330953" cy="3795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74" tIns="46087" rIns="92174" bIns="46087" numCol="1" anchor="t" anchorCtr="0" compatLnSpc="1">
            <a:prstTxWarp prst="textNoShape">
              <a:avLst/>
            </a:prstTxWarp>
            <a:spAutoFit/>
          </a:bodyPr>
          <a:lstStyle>
            <a:lvl1pPr algn="l" defTabSz="921496">
              <a:buFontTx/>
              <a:buChar char="•"/>
              <a:defRPr sz="1800" b="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Angsana New" pitchFamily="18" charset="-34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62361" y="1"/>
            <a:ext cx="4330952" cy="3795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74" tIns="46087" rIns="92174" bIns="46087" numCol="1" anchor="t" anchorCtr="0" compatLnSpc="1">
            <a:prstTxWarp prst="textNoShape">
              <a:avLst/>
            </a:prstTxWarp>
            <a:spAutoFit/>
          </a:bodyPr>
          <a:lstStyle>
            <a:lvl1pPr algn="r" defTabSz="921496">
              <a:buFontTx/>
              <a:buChar char="•"/>
              <a:defRPr sz="1800" b="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Angsana New" pitchFamily="18" charset="-34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83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79775" y="514350"/>
            <a:ext cx="3433763" cy="25765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32960" y="3261459"/>
            <a:ext cx="7327395" cy="12733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74" tIns="46087" rIns="92174" bIns="46087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th-TH" noProof="0" smtClean="0"/>
              <a:t>คลิกเพื่อแก้ไขลักษณะข้อความหลัก</a:t>
            </a:r>
            <a:endParaRPr lang="en-US" noProof="0" smtClean="0"/>
          </a:p>
          <a:p>
            <a:pPr lvl="1"/>
            <a:r>
              <a:rPr lang="th-TH" noProof="0" smtClean="0"/>
              <a:t>ระดับสอง</a:t>
            </a:r>
            <a:endParaRPr lang="en-US" noProof="0" smtClean="0"/>
          </a:p>
          <a:p>
            <a:pPr lvl="2"/>
            <a:r>
              <a:rPr lang="th-TH" noProof="0" smtClean="0"/>
              <a:t>ระดับสาม</a:t>
            </a:r>
            <a:endParaRPr lang="en-US" noProof="0" smtClean="0"/>
          </a:p>
          <a:p>
            <a:pPr lvl="3"/>
            <a:r>
              <a:rPr lang="th-TH" noProof="0" smtClean="0"/>
              <a:t>ระดับสี่</a:t>
            </a:r>
            <a:endParaRPr lang="en-US" noProof="0" smtClean="0"/>
          </a:p>
          <a:p>
            <a:pPr lvl="4"/>
            <a:r>
              <a:rPr lang="th-TH" noProof="0" smtClean="0"/>
              <a:t>ระดับห้า</a:t>
            </a:r>
            <a:endParaRPr lang="en-US" noProof="0" smtClean="0"/>
          </a:p>
        </p:txBody>
      </p:sp>
      <p:sp>
        <p:nvSpPr>
          <p:cNvPr id="245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6496766"/>
            <a:ext cx="4330953" cy="3795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74" tIns="46087" rIns="92174" bIns="46087" numCol="1" anchor="b" anchorCtr="0" compatLnSpc="1">
            <a:prstTxWarp prst="textNoShape">
              <a:avLst/>
            </a:prstTxWarp>
            <a:spAutoFit/>
          </a:bodyPr>
          <a:lstStyle>
            <a:lvl1pPr algn="l" defTabSz="921496">
              <a:buFontTx/>
              <a:buChar char="•"/>
              <a:defRPr sz="1800" b="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Angsana New" pitchFamily="18" charset="-34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245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62361" y="6496766"/>
            <a:ext cx="4330952" cy="3795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74" tIns="46087" rIns="92174" bIns="46087" numCol="1" anchor="b" anchorCtr="0" compatLnSpc="1">
            <a:prstTxWarp prst="textNoShape">
              <a:avLst/>
            </a:prstTxWarp>
            <a:spAutoFit/>
          </a:bodyPr>
          <a:lstStyle>
            <a:lvl1pPr algn="r" defTabSz="921496">
              <a:buFontTx/>
              <a:buChar char="•"/>
              <a:defRPr sz="1800" b="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Angsana New" pitchFamily="18" charset="-34"/>
              </a:defRPr>
            </a:lvl1pPr>
          </a:lstStyle>
          <a:p>
            <a:pPr>
              <a:defRPr/>
            </a:pPr>
            <a:fld id="{4C0C7F9C-5E7E-4B9C-BC17-3D58DB7D28FF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97861132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ngsana New" pitchFamily="18" charset="-34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ahoma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ahoma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ahoma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ahoma" pitchFamily="34" charset="0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5662361" y="6492150"/>
            <a:ext cx="4330952" cy="379585"/>
          </a:xfrm>
        </p:spPr>
        <p:txBody>
          <a:bodyPr/>
          <a:lstStyle/>
          <a:p>
            <a:pPr>
              <a:defRPr/>
            </a:pPr>
            <a:fld id="{134BF7AF-4E34-4123-9702-5AA235D445A5}" type="slidenum">
              <a:rPr lang="en-US"/>
              <a:pPr>
                <a:defRPr/>
              </a:pPr>
              <a:t>3</a:t>
            </a:fld>
            <a:endParaRPr lang="th-TH" dirty="0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5662361" y="6492150"/>
            <a:ext cx="4330952" cy="379585"/>
          </a:xfrm>
        </p:spPr>
        <p:txBody>
          <a:bodyPr/>
          <a:lstStyle/>
          <a:p>
            <a:pPr>
              <a:defRPr/>
            </a:pPr>
            <a:fld id="{6452E6D0-4E96-4D15-A3DD-EF6B63D9AE39}" type="slidenum">
              <a:rPr lang="en-US"/>
              <a:pPr>
                <a:defRPr/>
              </a:pPr>
              <a:t>4</a:t>
            </a:fld>
            <a:endParaRPr lang="th-TH" dirty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5662361" y="6492150"/>
            <a:ext cx="4330952" cy="379585"/>
          </a:xfrm>
        </p:spPr>
        <p:txBody>
          <a:bodyPr/>
          <a:lstStyle/>
          <a:p>
            <a:pPr>
              <a:defRPr/>
            </a:pPr>
            <a:fld id="{97F77BF7-2D95-4832-82C0-138997A6D47E}" type="slidenum">
              <a:rPr lang="en-US"/>
              <a:pPr>
                <a:defRPr/>
              </a:pPr>
              <a:t>5</a:t>
            </a:fld>
            <a:endParaRPr lang="th-TH" dirty="0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ภาพนิ่งชื่อเรื่อง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สี่เหลี่ยมผืนผ้า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สี่เหลี่ยมผืนผ้า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สี่เหลี่ยมผืนผ้า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ชื่อเรื่อง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9" name="ชื่อเรื่องรอง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h-TH" smtClean="0"/>
              <a:t>คลิกเพื่อแก้ไขลักษณะชื่อเรื่องรองต้นแบบ</a:t>
            </a:r>
            <a:endParaRPr kumimoji="0" lang="en-US"/>
          </a:p>
        </p:txBody>
      </p:sp>
      <p:sp>
        <p:nvSpPr>
          <p:cNvPr id="28" name="ตัวยึดวันที่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17" name="ตัวยึดท้ายกระดาษ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29" name="ตัวยึดหมายเลขภาพนิ่ง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F2CB5037-D0ED-4541-ADE2-D749D08C88AB}" type="slidenum">
              <a:rPr lang="en-US" smtClean="0"/>
              <a:pPr>
                <a:defRPr/>
              </a:pPr>
              <a:t>‹#›</a:t>
            </a:fld>
            <a:endParaRPr lang="th-TH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8854E7-C180-48A7-B025-DCD6845BAA9C}" type="slidenum">
              <a:rPr lang="en-US" smtClean="0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ข้อความและชื่อเรื่องแนวตั้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pPr>
              <a:defRPr/>
            </a:pPr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pPr>
              <a:defRPr/>
            </a:pPr>
            <a:endParaRPr lang="th-TH"/>
          </a:p>
        </p:txBody>
      </p:sp>
      <p:sp>
        <p:nvSpPr>
          <p:cNvPr id="7" name="สี่เหลี่ยมผืนผ้า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สี่เหลี่ยมผืนผ้า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สี่เหลี่ยมผืนผ้า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pPr>
              <a:defRPr/>
            </a:pPr>
            <a:fld id="{5FAEA250-FE08-4799-8FC2-CEFC7BD6568C}" type="slidenum">
              <a:rPr lang="en-US" smtClean="0"/>
              <a:pPr>
                <a:defRPr/>
              </a:pPr>
              <a:t>‹#›</a:t>
            </a:fld>
            <a:endParaRPr lang="th-TH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1AD0D96C-59C3-414E-AB09-AE1968E508EE}" type="slidenum">
              <a:rPr lang="en-US" smtClean="0"/>
              <a:pPr>
                <a:defRPr/>
              </a:pPr>
              <a:t>‹#›</a:t>
            </a:fld>
            <a:endParaRPr lang="th-TH"/>
          </a:p>
        </p:txBody>
      </p:sp>
      <p:sp>
        <p:nvSpPr>
          <p:cNvPr id="8" name="ตัวยึดเนื้อหา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ส่วนหัวของส่วน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7" name="สี่เหลี่ยมผืนผ้า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สี่เหลี่ยมผืนผ้า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สี่เหลี่ยมผืนผ้า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12" name="ตัวยึดวันที่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h-TH"/>
          </a:p>
        </p:txBody>
      </p:sp>
      <p:sp>
        <p:nvSpPr>
          <p:cNvPr id="13" name="ตัวยึดหมายเลขภาพนิ่ง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E6BFB822-CEE2-4932-A598-CFA67662E5AA}" type="slidenum">
              <a:rPr lang="en-US" smtClean="0"/>
              <a:pPr>
                <a:defRPr/>
              </a:pPr>
              <a:t>‹#›</a:t>
            </a:fld>
            <a:endParaRPr lang="th-TH"/>
          </a:p>
        </p:txBody>
      </p:sp>
      <p:sp>
        <p:nvSpPr>
          <p:cNvPr id="14" name="ตัวยึดท้ายกระดาษ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th-TH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9" name="ตัวยึดเนื้อหา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11" name="ตัวยึดเนื้อหา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8" name="ตัวยึดวันที่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>
              <a:defRPr/>
            </a:pPr>
            <a:endParaRPr lang="th-TH"/>
          </a:p>
        </p:txBody>
      </p:sp>
      <p:sp>
        <p:nvSpPr>
          <p:cNvPr id="10" name="ตัวยึดหมายเลขภาพนิ่ง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>
              <a:defRPr/>
            </a:pPr>
            <a:fld id="{36F7F0F8-21B2-4E6B-937D-1E8926DB0DC6}" type="slidenum">
              <a:rPr lang="en-US" smtClean="0"/>
              <a:pPr>
                <a:defRPr/>
              </a:pPr>
              <a:t>‹#›</a:t>
            </a:fld>
            <a:endParaRPr lang="th-TH"/>
          </a:p>
        </p:txBody>
      </p:sp>
      <p:sp>
        <p:nvSpPr>
          <p:cNvPr id="12" name="ตัวยึดท้ายกระดาษ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pPr>
              <a:defRPr/>
            </a:pPr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11" name="ตัวยึดเนื้อหา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13" name="ตัวยึดเนื้อหา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10" name="ตัวยึดวันที่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>
              <a:defRPr/>
            </a:pPr>
            <a:endParaRPr lang="th-TH"/>
          </a:p>
        </p:txBody>
      </p:sp>
      <p:sp>
        <p:nvSpPr>
          <p:cNvPr id="12" name="ตัวยึดหมายเลขภาพนิ่ง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>
              <a:defRPr/>
            </a:pPr>
            <a:fld id="{2F1BE4AB-1C7E-451D-AADB-C1E5A064C6A5}" type="slidenum">
              <a:rPr lang="en-US" smtClean="0"/>
              <a:pPr>
                <a:defRPr/>
              </a:pPr>
              <a:t>‹#›</a:t>
            </a:fld>
            <a:endParaRPr lang="th-TH"/>
          </a:p>
        </p:txBody>
      </p:sp>
      <p:sp>
        <p:nvSpPr>
          <p:cNvPr id="14" name="ตัวยึดท้ายกระดาษ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pPr>
              <a:defRPr/>
            </a:pPr>
            <a:endParaRPr lang="th-TH"/>
          </a:p>
        </p:txBody>
      </p:sp>
      <p:sp>
        <p:nvSpPr>
          <p:cNvPr id="16" name="ตัวยึดข้อความ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15" name="ตัวยึดข้อความ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h-TH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h-TH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8AD6A391-6ED9-4708-AD0D-5343B9A02CB4}" type="slidenum">
              <a:rPr lang="en-US" smtClean="0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h-TH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h-TH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DE903B0A-1F9C-46F3-84FC-016150A57710}" type="slidenum">
              <a:rPr lang="en-US" smtClean="0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42E2AE65-ECA6-42F7-BDFC-6F826B341E27}" type="slidenum">
              <a:rPr lang="en-US" smtClean="0"/>
              <a:pPr>
                <a:defRPr/>
              </a:pPr>
              <a:t>‹#›</a:t>
            </a:fld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9" name="ตัวยึดเนื้อหา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รูปภาพพร้อมคำอธิบายภาพ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8" name="สี่เหลี่ยมผืนผ้า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สี่เหลี่ยมผืนผ้า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สี่เหลี่ยมผืนผ้า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11" name="สี่เหลี่ยมผืนผ้า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ตัวยึดวันที่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pPr>
              <a:defRPr/>
            </a:pPr>
            <a:endParaRPr lang="th-TH"/>
          </a:p>
        </p:txBody>
      </p:sp>
      <p:sp>
        <p:nvSpPr>
          <p:cNvPr id="13" name="ตัวยึดหมายเลขภาพนิ่ง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pPr>
              <a:defRPr/>
            </a:pPr>
            <a:fld id="{F964E776-F1CC-407B-B96E-AEEC3D559F1E}" type="slidenum">
              <a:rPr lang="en-US" smtClean="0"/>
              <a:pPr>
                <a:defRPr/>
              </a:pPr>
              <a:t>‹#›</a:t>
            </a:fld>
            <a:endParaRPr lang="th-TH"/>
          </a:p>
        </p:txBody>
      </p:sp>
      <p:sp>
        <p:nvSpPr>
          <p:cNvPr id="14" name="ตัวยึดท้ายกระดาษ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pPr>
              <a:defRPr/>
            </a:pPr>
            <a:endParaRPr lang="th-TH"/>
          </a:p>
        </p:txBody>
      </p:sp>
      <p:sp>
        <p:nvSpPr>
          <p:cNvPr id="3" name="ตัวยึดรูปภาพ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h-TH" smtClean="0"/>
              <a:t>คลิกไอคอนเพื่อเพิ่มรูปภาพ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ตัวยึดชื่อเรื่อง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13" name="ตัวยึดข้อความ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kumimoji="0" lang="th-TH" smtClean="0"/>
              <a:t>ระดับที่สอง</a:t>
            </a:r>
          </a:p>
          <a:p>
            <a:pPr lvl="2" eaLnBrk="1" latinLnBrk="0" hangingPunct="1"/>
            <a:r>
              <a:rPr kumimoji="0" lang="th-TH" smtClean="0"/>
              <a:t>ระดับที่สาม</a:t>
            </a:r>
          </a:p>
          <a:p>
            <a:pPr lvl="3" eaLnBrk="1" latinLnBrk="0" hangingPunct="1"/>
            <a:r>
              <a:rPr kumimoji="0" lang="th-TH" smtClean="0"/>
              <a:t>ระดับที่สี่</a:t>
            </a:r>
          </a:p>
          <a:p>
            <a:pPr lvl="4" eaLnBrk="1" latinLnBrk="0" hangingPunct="1"/>
            <a:r>
              <a:rPr kumimoji="0" lang="th-TH" smtClean="0"/>
              <a:t>ระดับที่ห้า</a:t>
            </a:r>
            <a:endParaRPr kumimoji="0" lang="en-US"/>
          </a:p>
        </p:txBody>
      </p:sp>
      <p:sp>
        <p:nvSpPr>
          <p:cNvPr id="14" name="ตัวยึดวันที่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สี่เหลี่ยมผืนผ้า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สี่เหลี่ยมผืนผ้า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สี่เหลี่ยมผืนผ้า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ตัวยึดหมายเลขภาพนิ่ง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5C456E06-7F93-4896-A3AE-0678FBFAB18B}" type="slidenum">
              <a:rPr lang="en-US" smtClean="0"/>
              <a:pPr>
                <a:defRPr/>
              </a:pPr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gif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gif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gif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gi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51000">
              <a:srgbClr val="FFFFCC">
                <a:alpha val="26000"/>
              </a:srgbClr>
            </a:gs>
            <a:gs pos="100000">
              <a:srgbClr val="76765E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42910" y="357166"/>
            <a:ext cx="7891490" cy="2752724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th-TH" sz="6600" b="1" dirty="0" smtClean="0">
                <a:solidFill>
                  <a:srgbClr val="FF0000"/>
                </a:solidFill>
                <a:latin typeface="Wingdings" pitchFamily="2" charset="2"/>
                <a:cs typeface="LilyUPC" pitchFamily="34" charset="-34"/>
              </a:rPr>
              <a:t>แผนปฏิบัติการการสร้างราชการ     ใสสะอาดของกรุงเทพมหานคร ปีงบประมาณ พ.ศ. 2560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28794" y="3214686"/>
            <a:ext cx="6705600" cy="2852734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50000"/>
              </a:lnSpc>
              <a:spcBef>
                <a:spcPct val="50000"/>
              </a:spcBef>
              <a:defRPr/>
            </a:pPr>
            <a:r>
              <a:rPr lang="th-TH" sz="5200" b="1" i="1" dirty="0" smtClean="0">
                <a:solidFill>
                  <a:schemeClr val="bg1"/>
                </a:solidFill>
                <a:latin typeface="Cordia New" pitchFamily="34" charset="-34"/>
                <a:cs typeface="Cordia New" pitchFamily="34" charset="-34"/>
              </a:rPr>
              <a:t>พงศ์พร </a:t>
            </a:r>
            <a:r>
              <a:rPr lang="th-TH" sz="5200" b="1" i="1" dirty="0" err="1" smtClean="0">
                <a:solidFill>
                  <a:schemeClr val="bg1"/>
                </a:solidFill>
                <a:latin typeface="Cordia New" pitchFamily="34" charset="-34"/>
                <a:cs typeface="Cordia New" pitchFamily="34" charset="-34"/>
              </a:rPr>
              <a:t>เทส</a:t>
            </a:r>
            <a:r>
              <a:rPr lang="th-TH" sz="5200" b="1" i="1" dirty="0" smtClean="0">
                <a:solidFill>
                  <a:schemeClr val="bg1"/>
                </a:solidFill>
                <a:latin typeface="Cordia New" pitchFamily="34" charset="-34"/>
                <a:cs typeface="Cordia New" pitchFamily="34" charset="-34"/>
              </a:rPr>
              <a:t>สิริ</a:t>
            </a:r>
          </a:p>
          <a:p>
            <a:pPr eaLnBrk="1" hangingPunct="1">
              <a:lnSpc>
                <a:spcPct val="50000"/>
              </a:lnSpc>
              <a:spcBef>
                <a:spcPct val="50000"/>
              </a:spcBef>
              <a:defRPr/>
            </a:pPr>
            <a:r>
              <a:rPr lang="th-TH" sz="5200" b="1" i="1" dirty="0" smtClean="0">
                <a:solidFill>
                  <a:schemeClr val="bg1"/>
                </a:solidFill>
                <a:latin typeface="Cordia New" pitchFamily="34" charset="-34"/>
                <a:cs typeface="Cordia New" pitchFamily="34" charset="-34"/>
              </a:rPr>
              <a:t>นิติกรชำนาญการพิเศษ</a:t>
            </a:r>
          </a:p>
          <a:p>
            <a:pPr eaLnBrk="1" hangingPunct="1">
              <a:lnSpc>
                <a:spcPct val="50000"/>
              </a:lnSpc>
              <a:spcBef>
                <a:spcPct val="50000"/>
              </a:spcBef>
              <a:defRPr/>
            </a:pPr>
            <a:r>
              <a:rPr lang="th-TH" sz="5200" b="1" i="1" dirty="0" smtClean="0">
                <a:solidFill>
                  <a:schemeClr val="bg1"/>
                </a:solidFill>
                <a:latin typeface="Cordia New" pitchFamily="34" charset="-34"/>
                <a:cs typeface="Cordia New" pitchFamily="34" charset="-34"/>
              </a:rPr>
              <a:t> กองวินัยและเสริมสร้างจริยธรรม</a:t>
            </a:r>
          </a:p>
          <a:p>
            <a:pPr eaLnBrk="1" hangingPunct="1">
              <a:lnSpc>
                <a:spcPct val="50000"/>
              </a:lnSpc>
              <a:spcBef>
                <a:spcPct val="50000"/>
              </a:spcBef>
              <a:defRPr/>
            </a:pPr>
            <a:r>
              <a:rPr lang="th-TH" sz="5200" b="1" i="1" dirty="0" smtClean="0">
                <a:solidFill>
                  <a:schemeClr val="bg1"/>
                </a:solidFill>
                <a:latin typeface="Cordia New" pitchFamily="34" charset="-34"/>
                <a:cs typeface="Cordia New" pitchFamily="34" charset="-34"/>
              </a:rPr>
              <a:t>โทร. 0 2224 2963 หรือโทร.1180</a:t>
            </a:r>
          </a:p>
        </p:txBody>
      </p:sp>
      <p:pic>
        <p:nvPicPr>
          <p:cNvPr id="4100" name="Picture 4" descr="คารวะ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66800" y="4648200"/>
            <a:ext cx="5334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ubtitle 2"/>
          <p:cNvSpPr>
            <a:spLocks noGrp="1"/>
          </p:cNvSpPr>
          <p:nvPr>
            <p:ph type="subTitle" idx="1"/>
          </p:nvPr>
        </p:nvSpPr>
        <p:spPr>
          <a:xfrm>
            <a:off x="0" y="1500174"/>
            <a:ext cx="9144000" cy="4500594"/>
          </a:xfrm>
        </p:spPr>
        <p:txBody>
          <a:bodyPr>
            <a:normAutofit/>
          </a:bodyPr>
          <a:lstStyle/>
          <a:p>
            <a:r>
              <a:rPr lang="th-TH" sz="6600" b="1" dirty="0" smtClean="0">
                <a:solidFill>
                  <a:srgbClr val="FFFF00"/>
                </a:solidFill>
              </a:rPr>
              <a:t>  2.2</a:t>
            </a:r>
            <a:r>
              <a:rPr lang="th-TH" sz="6600" b="1" dirty="0" smtClean="0"/>
              <a:t> </a:t>
            </a:r>
            <a:r>
              <a:rPr lang="th-TH" sz="6600" b="1" dirty="0" smtClean="0">
                <a:solidFill>
                  <a:srgbClr val="FFFF00"/>
                </a:solidFill>
              </a:rPr>
              <a:t>ปลอดจากการกระทำผิดวินัย</a:t>
            </a:r>
          </a:p>
          <a:p>
            <a:pPr algn="l"/>
            <a:r>
              <a:rPr lang="th-TH" sz="6000" b="1" dirty="0" smtClean="0"/>
              <a:t>  2) </a:t>
            </a:r>
            <a:r>
              <a:rPr lang="th-TH" sz="6000" b="1" dirty="0" smtClean="0">
                <a:solidFill>
                  <a:schemeClr val="tx1"/>
                </a:solidFill>
              </a:rPr>
              <a:t>มีการจัดกิจกรรมส่งเสริมคุณธรรม  จริยธรรมแก่บุคลากรในหน่วยงาน   </a:t>
            </a:r>
            <a:r>
              <a:rPr lang="th-TH" sz="6400" b="1" dirty="0" smtClean="0">
                <a:solidFill>
                  <a:schemeClr val="tx1"/>
                </a:solidFill>
              </a:rPr>
              <a:t>         </a:t>
            </a:r>
          </a:p>
          <a:p>
            <a:pPr algn="l"/>
            <a:r>
              <a:rPr lang="th-TH" sz="6600" b="1" dirty="0" smtClean="0">
                <a:solidFill>
                  <a:srgbClr val="0033CC"/>
                </a:solidFill>
              </a:rPr>
              <a:t>                                                      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1015663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  <a:ln cmpd="sng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th-TH" sz="6000" dirty="0" smtClean="0">
                <a:solidFill>
                  <a:srgbClr val="990033"/>
                </a:solidFill>
                <a:latin typeface="Angsana New" pitchFamily="18" charset="-34"/>
                <a:cs typeface="+mj-cs"/>
              </a:rPr>
              <a:t>2.หลักจริยธรรม</a:t>
            </a:r>
            <a:endParaRPr lang="th-TH" sz="6000" dirty="0">
              <a:solidFill>
                <a:srgbClr val="990033"/>
              </a:solidFill>
              <a:latin typeface="Angsana New" pitchFamily="18" charset="-34"/>
              <a:cs typeface="+mj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6027003"/>
            <a:ext cx="22145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dirty="0" smtClean="0">
                <a:cs typeface="+mj-cs"/>
              </a:rPr>
              <a:t>เป้าหมาย</a:t>
            </a:r>
            <a:endParaRPr lang="th-TH" dirty="0">
              <a:cs typeface="+mj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357422" y="6027003"/>
            <a:ext cx="678657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th-TH" dirty="0" smtClean="0"/>
              <a:t>        </a:t>
            </a:r>
            <a:r>
              <a:rPr lang="th-TH" dirty="0" smtClean="0">
                <a:cs typeface="+mj-cs"/>
              </a:rPr>
              <a:t>2 ครั้ง /ปี</a:t>
            </a:r>
            <a:endParaRPr lang="th-TH" dirty="0">
              <a:cs typeface="+mj-cs"/>
            </a:endParaRPr>
          </a:p>
        </p:txBody>
      </p:sp>
      <p:pic>
        <p:nvPicPr>
          <p:cNvPr id="8" name="Picture 3" descr="C:\Users\cpu\Pictures\Animation\84945_1[1]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86710" y="4500570"/>
            <a:ext cx="100965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6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1000"/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1000"/>
                                        <p:tgtEl>
                                          <p:spTgt spid="6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ubtitle 2"/>
          <p:cNvSpPr>
            <a:spLocks noGrp="1"/>
          </p:cNvSpPr>
          <p:nvPr>
            <p:ph type="subTitle" idx="1"/>
          </p:nvPr>
        </p:nvSpPr>
        <p:spPr>
          <a:xfrm>
            <a:off x="0" y="1071546"/>
            <a:ext cx="9144000" cy="4572032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th-TH" sz="6600" b="1" dirty="0" smtClean="0">
                <a:solidFill>
                  <a:srgbClr val="FFFF00"/>
                </a:solidFill>
              </a:rPr>
              <a:t> </a:t>
            </a:r>
            <a:r>
              <a:rPr lang="th-TH" sz="6500" b="1" u="sng" dirty="0" smtClean="0">
                <a:solidFill>
                  <a:srgbClr val="FFFF00"/>
                </a:solidFill>
              </a:rPr>
              <a:t>องค์ประกอบ</a:t>
            </a:r>
            <a:r>
              <a:rPr lang="th-TH" sz="6500" b="1" dirty="0" smtClean="0"/>
              <a:t>  มีความโปร่งใสด้านการ</a:t>
            </a:r>
          </a:p>
          <a:p>
            <a:pPr algn="l"/>
            <a:r>
              <a:rPr lang="th-TH" sz="6500" b="1" dirty="0" smtClean="0"/>
              <a:t> เปิดเผยข้อมูล  </a:t>
            </a:r>
            <a:r>
              <a:rPr lang="th-TH" sz="6500" b="1" dirty="0" smtClean="0">
                <a:solidFill>
                  <a:schemeClr val="bg1"/>
                </a:solidFill>
              </a:rPr>
              <a:t>3 ตัวชี้วัด</a:t>
            </a:r>
          </a:p>
          <a:p>
            <a:pPr algn="l"/>
            <a:r>
              <a:rPr lang="th-TH" sz="6500" b="1" dirty="0" smtClean="0"/>
              <a:t>  1) </a:t>
            </a:r>
            <a:r>
              <a:rPr lang="th-TH" sz="6500" b="1" dirty="0" smtClean="0">
                <a:solidFill>
                  <a:schemeClr val="tx1"/>
                </a:solidFill>
              </a:rPr>
              <a:t>มีการจัดตั้งศูนย์ข้อมูลข่าวสาร/</a:t>
            </a:r>
          </a:p>
          <a:p>
            <a:pPr algn="l"/>
            <a:r>
              <a:rPr lang="th-TH" sz="6500" b="1" dirty="0" smtClean="0">
                <a:solidFill>
                  <a:schemeClr val="tx1"/>
                </a:solidFill>
              </a:rPr>
              <a:t>  เผยแพร่ข้อมูล ฯ ตาม พ.ร.บ.ข้อมูล </a:t>
            </a:r>
          </a:p>
          <a:p>
            <a:pPr algn="l"/>
            <a:r>
              <a:rPr lang="th-TH" sz="6500" b="1" dirty="0" smtClean="0">
                <a:solidFill>
                  <a:schemeClr val="tx1"/>
                </a:solidFill>
              </a:rPr>
              <a:t>  ข่าวสารของราชการ พ.ศ. 2540</a:t>
            </a:r>
            <a:endParaRPr lang="th-TH" sz="6500" b="1" dirty="0" smtClean="0">
              <a:solidFill>
                <a:srgbClr val="0033CC"/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1015663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  <a:ln cmpd="sng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th-TH" sz="6000" dirty="0" smtClean="0">
                <a:solidFill>
                  <a:srgbClr val="0033CC"/>
                </a:solidFill>
                <a:cs typeface="+mn-cs"/>
              </a:rPr>
              <a:t>3.หลักความโปร่งใส</a:t>
            </a:r>
            <a:endParaRPr lang="th-TH" sz="6000" dirty="0">
              <a:solidFill>
                <a:srgbClr val="990033"/>
              </a:solidFill>
              <a:latin typeface="Angsana New" pitchFamily="18" charset="-34"/>
              <a:cs typeface="+mn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5996226"/>
            <a:ext cx="221454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5000" dirty="0" smtClean="0">
                <a:cs typeface="+mj-cs"/>
              </a:rPr>
              <a:t>เป้าหมาย</a:t>
            </a:r>
            <a:endParaRPr lang="th-TH" sz="5000" dirty="0">
              <a:cs typeface="+mj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57422" y="6027003"/>
            <a:ext cx="678657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th-TH" dirty="0" smtClean="0"/>
              <a:t>        </a:t>
            </a:r>
            <a:r>
              <a:rPr lang="th-TH" sz="5000" dirty="0" smtClean="0">
                <a:cs typeface="+mj-cs"/>
              </a:rPr>
              <a:t>ครบทุกขั้นตอน</a:t>
            </a:r>
            <a:endParaRPr lang="th-TH" sz="5000" dirty="0">
              <a:cs typeface="+mj-cs"/>
            </a:endParaRPr>
          </a:p>
        </p:txBody>
      </p:sp>
      <p:pic>
        <p:nvPicPr>
          <p:cNvPr id="7" name="Picture 4" descr="C:\Users\cpu\Pictures\Animation\SKIPY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01024" y="4572008"/>
            <a:ext cx="914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1000"/>
                                        <p:tgtEl>
                                          <p:spTgt spid="6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1000"/>
                                        <p:tgtEl>
                                          <p:spTgt spid="6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1000"/>
                                        <p:tgtEl>
                                          <p:spTgt spid="61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1000"/>
                                        <p:tgtEl>
                                          <p:spTgt spid="61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ubtitle 2"/>
          <p:cNvSpPr>
            <a:spLocks noGrp="1"/>
          </p:cNvSpPr>
          <p:nvPr>
            <p:ph type="subTitle" idx="1"/>
          </p:nvPr>
        </p:nvSpPr>
        <p:spPr>
          <a:xfrm>
            <a:off x="0" y="1142984"/>
            <a:ext cx="9144000" cy="4572032"/>
          </a:xfrm>
        </p:spPr>
        <p:txBody>
          <a:bodyPr>
            <a:normAutofit fontScale="40000" lnSpcReduction="20000"/>
          </a:bodyPr>
          <a:lstStyle/>
          <a:p>
            <a:r>
              <a:rPr lang="th-TH" sz="7700" b="1" dirty="0" smtClean="0">
                <a:solidFill>
                  <a:srgbClr val="FFFF00"/>
                </a:solidFill>
              </a:rPr>
              <a:t>   </a:t>
            </a:r>
            <a:r>
              <a:rPr lang="th-TH" sz="15000" b="1" u="sng" dirty="0" smtClean="0">
                <a:solidFill>
                  <a:srgbClr val="FFFF00"/>
                </a:solidFill>
              </a:rPr>
              <a:t>องค์ประกอบ</a:t>
            </a:r>
            <a:r>
              <a:rPr lang="th-TH" sz="15000" b="1" dirty="0" smtClean="0"/>
              <a:t>  มีความโปร่งใสด้านการ</a:t>
            </a:r>
          </a:p>
          <a:p>
            <a:r>
              <a:rPr lang="th-TH" sz="15000" b="1" dirty="0" smtClean="0"/>
              <a:t> เปิดเผยข้อมูล</a:t>
            </a:r>
          </a:p>
          <a:p>
            <a:pPr algn="l"/>
            <a:r>
              <a:rPr lang="th-TH" sz="12600" b="1" dirty="0" smtClean="0"/>
              <a:t>  </a:t>
            </a:r>
            <a:r>
              <a:rPr lang="th-TH" sz="15000" b="1" dirty="0" smtClean="0"/>
              <a:t>2) มี</a:t>
            </a:r>
            <a:r>
              <a:rPr lang="th-TH" sz="15000" b="1" dirty="0" smtClean="0">
                <a:solidFill>
                  <a:schemeClr val="tx1"/>
                </a:solidFill>
              </a:rPr>
              <a:t>ช่องทาง/เครื่องมือให้ประชาชน/</a:t>
            </a:r>
          </a:p>
          <a:p>
            <a:pPr algn="l"/>
            <a:r>
              <a:rPr lang="th-TH" sz="15000" b="1" dirty="0" smtClean="0">
                <a:solidFill>
                  <a:schemeClr val="tx1"/>
                </a:solidFill>
              </a:rPr>
              <a:t>  ผู้รับบริการได้แสดงความคิดเห็น</a:t>
            </a:r>
          </a:p>
          <a:p>
            <a:pPr algn="l"/>
            <a:r>
              <a:rPr lang="th-TH" sz="15000" b="1" dirty="0" smtClean="0">
                <a:solidFill>
                  <a:schemeClr val="tx1"/>
                </a:solidFill>
              </a:rPr>
              <a:t>  เกี่ยวกับการทำงานและนำไปปรับปรุง  </a:t>
            </a:r>
          </a:p>
          <a:p>
            <a:pPr algn="l"/>
            <a:r>
              <a:rPr lang="th-TH" sz="6600" b="1" dirty="0" smtClean="0">
                <a:solidFill>
                  <a:srgbClr val="0033CC"/>
                </a:solidFill>
              </a:rPr>
              <a:t>                                                            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92333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  <a:ln cmpd="sng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th-TH" sz="5400" dirty="0" smtClean="0">
                <a:solidFill>
                  <a:srgbClr val="0033CC"/>
                </a:solidFill>
                <a:cs typeface="+mj-cs"/>
              </a:rPr>
              <a:t>3.หลักความโปร่งใส</a:t>
            </a:r>
            <a:endParaRPr lang="th-TH" sz="5400" dirty="0">
              <a:solidFill>
                <a:srgbClr val="990033"/>
              </a:solidFill>
              <a:latin typeface="Angsana New" pitchFamily="18" charset="-34"/>
              <a:cs typeface="+mj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5996226"/>
            <a:ext cx="221454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5000" dirty="0" smtClean="0">
                <a:cs typeface="+mj-cs"/>
              </a:rPr>
              <a:t>เป้าหมาย</a:t>
            </a:r>
            <a:endParaRPr lang="th-TH" sz="5000" dirty="0">
              <a:cs typeface="+mj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57422" y="6027003"/>
            <a:ext cx="678657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th-TH" dirty="0" smtClean="0"/>
              <a:t>        </a:t>
            </a:r>
            <a:r>
              <a:rPr lang="th-TH" sz="5400" dirty="0" smtClean="0">
                <a:cs typeface="+mj-cs"/>
              </a:rPr>
              <a:t>3 ช่องทาง / เครื่องมือ </a:t>
            </a:r>
            <a:endParaRPr lang="th-TH" sz="5400" dirty="0">
              <a:cs typeface="+mj-cs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6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1000"/>
                                        <p:tgtEl>
                                          <p:spTgt spid="61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1000"/>
                                        <p:tgtEl>
                                          <p:spTgt spid="61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1000"/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1000"/>
                                        <p:tgtEl>
                                          <p:spTgt spid="6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1000"/>
                                        <p:tgtEl>
                                          <p:spTgt spid="61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ubtitle 2"/>
          <p:cNvSpPr>
            <a:spLocks noGrp="1"/>
          </p:cNvSpPr>
          <p:nvPr>
            <p:ph type="subTitle" idx="1"/>
          </p:nvPr>
        </p:nvSpPr>
        <p:spPr>
          <a:xfrm>
            <a:off x="0" y="1071546"/>
            <a:ext cx="9144000" cy="4643470"/>
          </a:xfrm>
        </p:spPr>
        <p:txBody>
          <a:bodyPr>
            <a:normAutofit fontScale="85000" lnSpcReduction="20000"/>
          </a:bodyPr>
          <a:lstStyle/>
          <a:p>
            <a:r>
              <a:rPr lang="th-TH" sz="7700" b="1" dirty="0" smtClean="0">
                <a:solidFill>
                  <a:srgbClr val="FFFF00"/>
                </a:solidFill>
              </a:rPr>
              <a:t>  </a:t>
            </a:r>
            <a:r>
              <a:rPr lang="th-TH" sz="7700" b="1" u="sng" dirty="0" smtClean="0">
                <a:solidFill>
                  <a:srgbClr val="FFFF00"/>
                </a:solidFill>
              </a:rPr>
              <a:t>องค์ประกอบ</a:t>
            </a:r>
            <a:r>
              <a:rPr lang="th-TH" sz="7700" b="1" dirty="0" smtClean="0"/>
              <a:t>  มีความโปร่งใส</a:t>
            </a:r>
          </a:p>
          <a:p>
            <a:r>
              <a:rPr lang="th-TH" sz="7700" b="1" dirty="0" smtClean="0"/>
              <a:t>  ด้านการเปิดเผยข้อมูล</a:t>
            </a:r>
          </a:p>
          <a:p>
            <a:pPr algn="l"/>
            <a:r>
              <a:rPr lang="th-TH" sz="7100" b="1" dirty="0" smtClean="0"/>
              <a:t>  3) </a:t>
            </a:r>
            <a:r>
              <a:rPr lang="th-TH" sz="7100" b="1" u="sng" dirty="0" smtClean="0"/>
              <a:t>ตัวชี้วัด</a:t>
            </a:r>
            <a:r>
              <a:rPr lang="th-TH" sz="7100" b="1" dirty="0" smtClean="0"/>
              <a:t> </a:t>
            </a:r>
            <a:r>
              <a:rPr lang="th-TH" sz="7100" b="1" dirty="0" smtClean="0">
                <a:solidFill>
                  <a:schemeClr val="tx1"/>
                </a:solidFill>
              </a:rPr>
              <a:t>มีการประชาสัมพันธ์ข้อมูล</a:t>
            </a:r>
          </a:p>
          <a:p>
            <a:pPr algn="l"/>
            <a:r>
              <a:rPr lang="th-TH" sz="7100" b="1" dirty="0" smtClean="0">
                <a:solidFill>
                  <a:schemeClr val="tx1"/>
                </a:solidFill>
              </a:rPr>
              <a:t>  ขั้นตอนการทำงาน/การให้บริการ</a:t>
            </a:r>
          </a:p>
          <a:p>
            <a:pPr algn="l"/>
            <a:r>
              <a:rPr lang="th-TH" sz="7100" b="1" dirty="0" smtClean="0">
                <a:solidFill>
                  <a:schemeClr val="tx1"/>
                </a:solidFill>
              </a:rPr>
              <a:t>  ให้ประชาชน / ผู้รับบริการทราบ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1015663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  <a:ln cmpd="sng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th-TH" sz="6000" dirty="0" smtClean="0">
                <a:solidFill>
                  <a:srgbClr val="0033CC"/>
                </a:solidFill>
                <a:cs typeface="+mn-cs"/>
              </a:rPr>
              <a:t>3.หลักความโปร่งใส</a:t>
            </a:r>
            <a:endParaRPr lang="th-TH" sz="6000" dirty="0">
              <a:solidFill>
                <a:srgbClr val="990033"/>
              </a:solidFill>
              <a:latin typeface="Angsana New" pitchFamily="18" charset="-34"/>
              <a:cs typeface="+mn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5996226"/>
            <a:ext cx="221454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5000" dirty="0" smtClean="0">
                <a:cs typeface="+mj-cs"/>
              </a:rPr>
              <a:t>เป้าหมาย</a:t>
            </a:r>
            <a:endParaRPr lang="th-TH" sz="5000" dirty="0">
              <a:cs typeface="+mj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57422" y="6027003"/>
            <a:ext cx="678657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th-TH" dirty="0" smtClean="0"/>
              <a:t>     </a:t>
            </a:r>
            <a:r>
              <a:rPr lang="th-TH" sz="5400" dirty="0" smtClean="0">
                <a:cs typeface="+mj-cs"/>
              </a:rPr>
              <a:t>2 ประเภท </a:t>
            </a:r>
            <a:endParaRPr lang="th-TH" sz="5400" dirty="0">
              <a:cs typeface="+mj-cs"/>
            </a:endParaRPr>
          </a:p>
        </p:txBody>
      </p:sp>
      <p:pic>
        <p:nvPicPr>
          <p:cNvPr id="7" name="Picture 3" descr="C:\Users\cpu\Pictures\Animation\red_roses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01024" y="4643446"/>
            <a:ext cx="990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6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1000"/>
                                        <p:tgtEl>
                                          <p:spTgt spid="61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1000"/>
                                        <p:tgtEl>
                                          <p:spTgt spid="61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1000"/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1000"/>
                                        <p:tgtEl>
                                          <p:spTgt spid="6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ubtitle 2"/>
          <p:cNvSpPr>
            <a:spLocks noGrp="1"/>
          </p:cNvSpPr>
          <p:nvPr>
            <p:ph type="subTitle" idx="1"/>
          </p:nvPr>
        </p:nvSpPr>
        <p:spPr>
          <a:xfrm>
            <a:off x="0" y="928670"/>
            <a:ext cx="9144000" cy="5357826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th-TH" sz="6400" b="1" u="sng" dirty="0" smtClean="0"/>
              <a:t>หน่วยงานที่รับผิดชอบ</a:t>
            </a:r>
            <a:r>
              <a:rPr lang="th-TH" sz="6400" b="1" dirty="0" smtClean="0">
                <a:solidFill>
                  <a:srgbClr val="0033CC"/>
                </a:solidFill>
              </a:rPr>
              <a:t>  </a:t>
            </a:r>
            <a:r>
              <a:rPr lang="th-TH" sz="6400" b="1" dirty="0" smtClean="0">
                <a:solidFill>
                  <a:schemeClr val="tx1"/>
                </a:solidFill>
              </a:rPr>
              <a:t>ตัวชี้วัดนี้</a:t>
            </a:r>
          </a:p>
          <a:p>
            <a:pPr algn="l"/>
            <a:r>
              <a:rPr lang="th-TH" sz="6400" b="1" dirty="0" smtClean="0">
                <a:solidFill>
                  <a:srgbClr val="0033CC"/>
                </a:solidFill>
              </a:rPr>
              <a:t>    </a:t>
            </a:r>
            <a:r>
              <a:rPr lang="th-TH" sz="6400" b="1" dirty="0" smtClean="0">
                <a:solidFill>
                  <a:schemeClr val="tx1"/>
                </a:solidFill>
              </a:rPr>
              <a:t>-</a:t>
            </a:r>
            <a:r>
              <a:rPr lang="th-TH" sz="6200" b="1" dirty="0" smtClean="0">
                <a:solidFill>
                  <a:schemeClr val="tx1"/>
                </a:solidFill>
              </a:rPr>
              <a:t>กองกลาง/สำนักงานปกครองฯ</a:t>
            </a:r>
          </a:p>
          <a:p>
            <a:pPr algn="l"/>
            <a:r>
              <a:rPr lang="th-TH" sz="6400" b="1" dirty="0" smtClean="0">
                <a:solidFill>
                  <a:schemeClr val="tx1"/>
                </a:solidFill>
              </a:rPr>
              <a:t>    -สำนักงานเขต</a:t>
            </a:r>
          </a:p>
          <a:p>
            <a:pPr algn="l"/>
            <a:r>
              <a:rPr lang="th-TH" sz="6600" b="1" dirty="0" smtClean="0">
                <a:solidFill>
                  <a:schemeClr val="tx1"/>
                </a:solidFill>
              </a:rPr>
              <a:t>    -สำนักที่มีลักษณะงานที่เป็น</a:t>
            </a:r>
          </a:p>
          <a:p>
            <a:pPr algn="l"/>
            <a:r>
              <a:rPr lang="th-TH" sz="6600" b="1" dirty="0" smtClean="0">
                <a:solidFill>
                  <a:schemeClr val="tx1"/>
                </a:solidFill>
              </a:rPr>
              <a:t>      การให้บริการประชาชน</a:t>
            </a:r>
          </a:p>
          <a:p>
            <a:pPr algn="l"/>
            <a:r>
              <a:rPr lang="th-TH" sz="6600" b="1" dirty="0" smtClean="0">
                <a:solidFill>
                  <a:srgbClr val="0033CC"/>
                </a:solidFill>
              </a:rPr>
              <a:t>   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92333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  <a:ln cmpd="sng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th-TH" sz="5400" dirty="0" smtClean="0">
                <a:solidFill>
                  <a:srgbClr val="0033CC"/>
                </a:solidFill>
                <a:cs typeface="+mj-cs"/>
              </a:rPr>
              <a:t>3.หลักความโปร่งใส</a:t>
            </a:r>
            <a:endParaRPr lang="th-TH" sz="5400" dirty="0">
              <a:solidFill>
                <a:srgbClr val="990033"/>
              </a:solidFill>
              <a:latin typeface="Angsana New" pitchFamily="18" charset="-34"/>
              <a:cs typeface="+mj-cs"/>
            </a:endParaRPr>
          </a:p>
        </p:txBody>
      </p:sp>
      <p:pic>
        <p:nvPicPr>
          <p:cNvPr id="7" name="Picture 5" descr="0000587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72330" y="4429132"/>
            <a:ext cx="1714512" cy="13811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1000"/>
                                        <p:tgtEl>
                                          <p:spTgt spid="6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1000"/>
                                        <p:tgtEl>
                                          <p:spTgt spid="6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1000"/>
                                        <p:tgtEl>
                                          <p:spTgt spid="61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1000"/>
                                        <p:tgtEl>
                                          <p:spTgt spid="61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1000"/>
                                        <p:tgtEl>
                                          <p:spTgt spid="61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ubtitle 2"/>
          <p:cNvSpPr>
            <a:spLocks noGrp="1"/>
          </p:cNvSpPr>
          <p:nvPr>
            <p:ph type="subTitle" idx="1"/>
          </p:nvPr>
        </p:nvSpPr>
        <p:spPr>
          <a:xfrm>
            <a:off x="0" y="1142984"/>
            <a:ext cx="9144000" cy="4786346"/>
          </a:xfrm>
        </p:spPr>
        <p:txBody>
          <a:bodyPr>
            <a:normAutofit fontScale="77500" lnSpcReduction="20000"/>
          </a:bodyPr>
          <a:lstStyle/>
          <a:p>
            <a:pPr algn="l"/>
            <a:r>
              <a:rPr lang="th-TH" sz="7700" b="1" dirty="0" smtClean="0">
                <a:solidFill>
                  <a:srgbClr val="FFFF00"/>
                </a:solidFill>
              </a:rPr>
              <a:t>  </a:t>
            </a:r>
            <a:r>
              <a:rPr lang="th-TH" sz="7700" b="1" u="sng" dirty="0" smtClean="0">
                <a:solidFill>
                  <a:srgbClr val="FFFF00"/>
                </a:solidFill>
              </a:rPr>
              <a:t>องค์ประกอบ</a:t>
            </a:r>
            <a:r>
              <a:rPr lang="th-TH" sz="7700" b="1" dirty="0" smtClean="0"/>
              <a:t> เปิดโอกาสให้ประชาชน</a:t>
            </a:r>
          </a:p>
          <a:p>
            <a:pPr algn="l"/>
            <a:r>
              <a:rPr lang="th-TH" sz="7700" b="1" dirty="0" smtClean="0"/>
              <a:t>  มีส่วนร่วม</a:t>
            </a:r>
            <a:r>
              <a:rPr lang="th-TH" sz="7700" b="1" dirty="0" smtClean="0">
                <a:solidFill>
                  <a:srgbClr val="0033CC"/>
                </a:solidFill>
              </a:rPr>
              <a:t>  </a:t>
            </a:r>
            <a:r>
              <a:rPr lang="th-TH" sz="7700" b="1" dirty="0" smtClean="0">
                <a:solidFill>
                  <a:schemeClr val="tx1"/>
                </a:solidFill>
              </a:rPr>
              <a:t>3 ตัวชี้วัด</a:t>
            </a:r>
          </a:p>
          <a:p>
            <a:pPr marL="1143000" indent="-1143000" algn="l"/>
            <a:r>
              <a:rPr lang="th-TH" sz="7700" b="1" dirty="0" smtClean="0">
                <a:solidFill>
                  <a:schemeClr val="tx1"/>
                </a:solidFill>
              </a:rPr>
              <a:t> 1)  เข้าร่วมกิจกรรม/การทำงานของหน่วยงาน</a:t>
            </a:r>
          </a:p>
          <a:p>
            <a:pPr marL="1143000" indent="-1143000" algn="l"/>
            <a:r>
              <a:rPr lang="th-TH" sz="7700" b="1" dirty="0" smtClean="0">
                <a:solidFill>
                  <a:srgbClr val="FFFF00"/>
                </a:solidFill>
              </a:rPr>
              <a:t>   </a:t>
            </a:r>
            <a:r>
              <a:rPr lang="th-TH" sz="7700" b="1" u="sng" dirty="0" smtClean="0">
                <a:solidFill>
                  <a:srgbClr val="FFFF00"/>
                </a:solidFill>
              </a:rPr>
              <a:t>เป้าหมาย</a:t>
            </a:r>
            <a:r>
              <a:rPr lang="th-TH" sz="7700" b="1" dirty="0" smtClean="0">
                <a:solidFill>
                  <a:schemeClr val="tx1"/>
                </a:solidFill>
              </a:rPr>
              <a:t>   2 ประเภท</a:t>
            </a:r>
          </a:p>
          <a:p>
            <a:pPr marL="1143000" indent="-1143000" algn="l"/>
            <a:r>
              <a:rPr lang="th-TH" sz="6600" b="1" dirty="0" smtClean="0">
                <a:solidFill>
                  <a:srgbClr val="0033CC"/>
                </a:solidFill>
              </a:rPr>
              <a:t>                                                       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1015663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  <a:ln cmpd="sng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th-TH" sz="6000" dirty="0" smtClean="0">
                <a:solidFill>
                  <a:srgbClr val="0033CC"/>
                </a:solidFill>
                <a:cs typeface="+mj-cs"/>
              </a:rPr>
              <a:t>4.หลักการมีส่วนร่วม 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5996226"/>
            <a:ext cx="221454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5000" dirty="0" smtClean="0">
                <a:cs typeface="+mj-cs"/>
              </a:rPr>
              <a:t>หน่วยงาน</a:t>
            </a:r>
            <a:endParaRPr lang="th-TH" sz="5000" dirty="0">
              <a:cs typeface="+mj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57422" y="5934670"/>
            <a:ext cx="65722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th-TH" dirty="0" smtClean="0"/>
              <a:t>     </a:t>
            </a:r>
            <a:r>
              <a:rPr lang="th-TH" dirty="0" smtClean="0">
                <a:cs typeface="+mj-cs"/>
              </a:rPr>
              <a:t>สำนักงานเขต</a:t>
            </a:r>
            <a:r>
              <a:rPr lang="th-TH" sz="5400" dirty="0" smtClean="0">
                <a:cs typeface="+mj-cs"/>
              </a:rPr>
              <a:t> </a:t>
            </a:r>
            <a:endParaRPr lang="th-TH" sz="5400" dirty="0">
              <a:cs typeface="+mj-cs"/>
            </a:endParaRPr>
          </a:p>
        </p:txBody>
      </p:sp>
      <p:pic>
        <p:nvPicPr>
          <p:cNvPr id="7" name="Picture 3" descr="C:\Users\cpu\Pictures\Animation\monarch3_flap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58082" y="4143380"/>
            <a:ext cx="990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1000"/>
                                        <p:tgtEl>
                                          <p:spTgt spid="6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1000"/>
                                        <p:tgtEl>
                                          <p:spTgt spid="6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1000"/>
                                        <p:tgtEl>
                                          <p:spTgt spid="61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1000"/>
                                        <p:tgtEl>
                                          <p:spTgt spid="61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ubtitle 2"/>
          <p:cNvSpPr>
            <a:spLocks noGrp="1"/>
          </p:cNvSpPr>
          <p:nvPr>
            <p:ph type="subTitle" idx="1"/>
          </p:nvPr>
        </p:nvSpPr>
        <p:spPr>
          <a:xfrm>
            <a:off x="0" y="1000108"/>
            <a:ext cx="9144000" cy="4357718"/>
          </a:xfrm>
        </p:spPr>
        <p:txBody>
          <a:bodyPr>
            <a:normAutofit/>
          </a:bodyPr>
          <a:lstStyle/>
          <a:p>
            <a:pPr algn="l"/>
            <a:r>
              <a:rPr lang="th-TH" sz="6600" b="1" dirty="0" smtClean="0"/>
              <a:t>2) </a:t>
            </a:r>
            <a:r>
              <a:rPr lang="th-TH" sz="6600" b="1" dirty="0" smtClean="0">
                <a:solidFill>
                  <a:schemeClr val="tx1"/>
                </a:solidFill>
              </a:rPr>
              <a:t>แสดงความคิดเห็นเกี่ยวกับการปฏิบัติงาน หรือการสำรวจความพึงพอใจในการปฏิบัติงานและนำผลสรุปไปปรับปรุง</a:t>
            </a:r>
            <a:endParaRPr lang="th-TH" sz="6600" b="1" dirty="0" smtClean="0">
              <a:solidFill>
                <a:srgbClr val="0033CC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1015663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  <a:ln cmpd="sng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th-TH" sz="6000" dirty="0" smtClean="0">
                <a:solidFill>
                  <a:srgbClr val="0033CC"/>
                </a:solidFill>
                <a:cs typeface="+mj-cs"/>
              </a:rPr>
              <a:t>4.หลักการมีส่วนร่วม 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5996226"/>
            <a:ext cx="221454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5000" dirty="0" smtClean="0">
                <a:cs typeface="+mj-cs"/>
              </a:rPr>
              <a:t>เป้าหมาย</a:t>
            </a:r>
            <a:endParaRPr lang="th-TH" sz="5000" dirty="0">
              <a:cs typeface="+mj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57422" y="5934670"/>
            <a:ext cx="678657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th-TH" dirty="0" smtClean="0"/>
              <a:t>     </a:t>
            </a:r>
            <a:r>
              <a:rPr lang="th-TH" sz="5400" dirty="0" smtClean="0">
                <a:cs typeface="+mj-cs"/>
              </a:rPr>
              <a:t>2 ขั้นตอน </a:t>
            </a:r>
            <a:endParaRPr lang="th-TH" sz="5400" dirty="0">
              <a:cs typeface="+mj-cs"/>
            </a:endParaRPr>
          </a:p>
        </p:txBody>
      </p:sp>
      <p:pic>
        <p:nvPicPr>
          <p:cNvPr id="7" name="Picture 8" descr="C:\Users\cpu\Pictures\Animation\1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58082" y="4572008"/>
            <a:ext cx="1071570" cy="1047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ubtitle 2"/>
          <p:cNvSpPr>
            <a:spLocks noGrp="1"/>
          </p:cNvSpPr>
          <p:nvPr>
            <p:ph type="subTitle" idx="1"/>
          </p:nvPr>
        </p:nvSpPr>
        <p:spPr>
          <a:xfrm>
            <a:off x="0" y="928670"/>
            <a:ext cx="9144000" cy="4500594"/>
          </a:xfrm>
        </p:spPr>
        <p:txBody>
          <a:bodyPr>
            <a:normAutofit/>
          </a:bodyPr>
          <a:lstStyle/>
          <a:p>
            <a:pPr algn="l"/>
            <a:r>
              <a:rPr lang="th-TH" sz="6000" b="1" dirty="0" smtClean="0"/>
              <a:t>3) </a:t>
            </a:r>
            <a:r>
              <a:rPr lang="th-TH" sz="6000" b="1" dirty="0" smtClean="0">
                <a:solidFill>
                  <a:schemeClr val="tx1"/>
                </a:solidFill>
              </a:rPr>
              <a:t>มีการจัดกิจกรรมและกำหนดแนวทางปฏิบัติในการขอความร่วมมือกับสื่อมวลชน ประชาชน และข้าราชการเพื่อเฝ้าระวังพฤติกรรมการทุจริต ฯ</a:t>
            </a:r>
            <a:endParaRPr lang="th-TH" sz="6000" b="1" dirty="0" smtClean="0">
              <a:solidFill>
                <a:srgbClr val="0033CC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1015663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  <a:ln cmpd="sng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th-TH" sz="6000" dirty="0" smtClean="0">
                <a:solidFill>
                  <a:srgbClr val="0033CC"/>
                </a:solidFill>
                <a:cs typeface="+mj-cs"/>
              </a:rPr>
              <a:t>4.หลักการมีส่วนร่วม 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5996226"/>
            <a:ext cx="221454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5000" dirty="0" smtClean="0">
                <a:cs typeface="+mj-cs"/>
              </a:rPr>
              <a:t>เป้าหมาย</a:t>
            </a:r>
            <a:endParaRPr lang="th-TH" sz="5000" dirty="0">
              <a:cs typeface="+mj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57422" y="5934670"/>
            <a:ext cx="678657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th-TH" dirty="0" smtClean="0"/>
              <a:t>     </a:t>
            </a:r>
            <a:r>
              <a:rPr lang="th-TH" sz="5400" dirty="0" smtClean="0">
                <a:cs typeface="+mj-cs"/>
              </a:rPr>
              <a:t>2 กิจกรรม </a:t>
            </a:r>
            <a:endParaRPr lang="th-TH" sz="5400" dirty="0">
              <a:cs typeface="+mj-cs"/>
            </a:endParaRPr>
          </a:p>
        </p:txBody>
      </p:sp>
      <p:pic>
        <p:nvPicPr>
          <p:cNvPr id="7" name="Picture 4" descr="C:\Users\cpu\Pictures\Animation\horse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43834" y="4929198"/>
            <a:ext cx="1214446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ubtitle 2"/>
          <p:cNvSpPr>
            <a:spLocks noGrp="1"/>
          </p:cNvSpPr>
          <p:nvPr>
            <p:ph type="subTitle" idx="1"/>
          </p:nvPr>
        </p:nvSpPr>
        <p:spPr>
          <a:xfrm>
            <a:off x="0" y="928670"/>
            <a:ext cx="9144000" cy="4929222"/>
          </a:xfrm>
        </p:spPr>
        <p:txBody>
          <a:bodyPr>
            <a:normAutofit/>
          </a:bodyPr>
          <a:lstStyle/>
          <a:p>
            <a:pPr algn="l"/>
            <a:r>
              <a:rPr lang="th-TH" sz="6000" b="1" u="sng" dirty="0" smtClean="0">
                <a:solidFill>
                  <a:srgbClr val="FFFF00"/>
                </a:solidFill>
              </a:rPr>
              <a:t>องค์ประกอบ</a:t>
            </a:r>
            <a:r>
              <a:rPr lang="th-TH" sz="6000" b="1" dirty="0" smtClean="0"/>
              <a:t>  มีระบบการติดตามและประเมินผลการปฏิบัติราชการ</a:t>
            </a:r>
            <a:r>
              <a:rPr lang="th-TH" sz="6000" b="1" dirty="0" smtClean="0">
                <a:solidFill>
                  <a:srgbClr val="0033CC"/>
                </a:solidFill>
              </a:rPr>
              <a:t> </a:t>
            </a:r>
            <a:r>
              <a:rPr lang="th-TH" sz="6000" b="1" dirty="0" smtClean="0">
                <a:solidFill>
                  <a:schemeClr val="tx1"/>
                </a:solidFill>
              </a:rPr>
              <a:t>2 ตัวชี้วัด</a:t>
            </a:r>
          </a:p>
          <a:p>
            <a:pPr marL="914400" indent="-914400" algn="l"/>
            <a:r>
              <a:rPr lang="th-TH" sz="6000" b="1" dirty="0" smtClean="0">
                <a:latin typeface="Angsana New" pitchFamily="18" charset="-34"/>
                <a:cs typeface="Angsana New" pitchFamily="18" charset="-34"/>
              </a:rPr>
              <a:t>   1) </a:t>
            </a:r>
            <a:r>
              <a:rPr lang="th-TH" sz="6000" b="1" dirty="0" smtClean="0">
                <a:solidFill>
                  <a:schemeClr val="tx1"/>
                </a:solidFill>
                <a:latin typeface="Angsana New" pitchFamily="18" charset="-34"/>
                <a:cs typeface="+mj-cs"/>
              </a:rPr>
              <a:t>มีการประชุมและติดตามผล/การดำเนินงานของเจ้าหน้าที่อย่างสม่ำเสมอ</a:t>
            </a:r>
            <a:endParaRPr lang="th-TH" sz="6600" b="1" dirty="0" smtClean="0">
              <a:solidFill>
                <a:schemeClr val="tx1"/>
              </a:solidFill>
              <a:latin typeface="Angsana New" pitchFamily="18" charset="-34"/>
              <a:cs typeface="+mj-cs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1015663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  <a:ln cmpd="sng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th-TH" sz="6000" dirty="0" smtClean="0">
                <a:solidFill>
                  <a:srgbClr val="0033CC"/>
                </a:solidFill>
                <a:cs typeface="+mj-cs"/>
              </a:rPr>
              <a:t>5.หลักความรับผิดชอบ </a:t>
            </a:r>
            <a:endParaRPr lang="th-TH" sz="6000" dirty="0">
              <a:solidFill>
                <a:srgbClr val="990033"/>
              </a:solidFill>
              <a:latin typeface="Angsana New" pitchFamily="18" charset="-34"/>
              <a:cs typeface="+mj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5996226"/>
            <a:ext cx="221454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5000" dirty="0" smtClean="0">
                <a:cs typeface="+mj-cs"/>
              </a:rPr>
              <a:t>เป้าหมาย</a:t>
            </a:r>
            <a:endParaRPr lang="th-TH" sz="5000" dirty="0">
              <a:cs typeface="+mj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57422" y="5934670"/>
            <a:ext cx="678657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th-TH" dirty="0" smtClean="0"/>
              <a:t>     </a:t>
            </a:r>
            <a:r>
              <a:rPr lang="th-TH" sz="5400" dirty="0" smtClean="0">
                <a:cs typeface="+mj-cs"/>
              </a:rPr>
              <a:t>2 ครั้ง/ปี  </a:t>
            </a:r>
            <a:endParaRPr lang="th-TH" sz="5400" dirty="0">
              <a:cs typeface="+mj-cs"/>
            </a:endParaRPr>
          </a:p>
        </p:txBody>
      </p:sp>
      <p:pic>
        <p:nvPicPr>
          <p:cNvPr id="7" name="Picture 6" descr="C:\Users\cpu\Pictures\Animation\hula_girl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43834" y="4714884"/>
            <a:ext cx="1219200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1000"/>
                                        <p:tgtEl>
                                          <p:spTgt spid="6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ubtitle 2"/>
          <p:cNvSpPr>
            <a:spLocks noGrp="1"/>
          </p:cNvSpPr>
          <p:nvPr>
            <p:ph type="subTitle" idx="1"/>
          </p:nvPr>
        </p:nvSpPr>
        <p:spPr>
          <a:xfrm>
            <a:off x="0" y="1428736"/>
            <a:ext cx="9144000" cy="4500594"/>
          </a:xfrm>
        </p:spPr>
        <p:txBody>
          <a:bodyPr>
            <a:normAutofit lnSpcReduction="10000"/>
          </a:bodyPr>
          <a:lstStyle/>
          <a:p>
            <a:pPr marL="914400" indent="-914400" algn="l"/>
            <a:r>
              <a:rPr lang="th-TH" sz="6600" b="1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  2</a:t>
            </a:r>
            <a:r>
              <a:rPr lang="th-TH" sz="7200" b="1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) มีคณะทำงาน/ระบบเพื่อตรวจ</a:t>
            </a:r>
          </a:p>
          <a:p>
            <a:pPr marL="914400" indent="-914400" algn="l"/>
            <a:r>
              <a:rPr lang="th-TH" sz="7200" b="1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  ติดตามผลการปฏิบัติงานของ</a:t>
            </a:r>
          </a:p>
          <a:p>
            <a:pPr marL="914400" indent="-914400" algn="l"/>
            <a:r>
              <a:rPr lang="th-TH" sz="7200" b="1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  หน่วยงาน</a:t>
            </a:r>
          </a:p>
          <a:p>
            <a:pPr marL="914400" indent="-914400" algn="l"/>
            <a:r>
              <a:rPr lang="th-TH" sz="6600" b="1" u="sng" dirty="0" smtClean="0">
                <a:latin typeface="Angsana New" pitchFamily="18" charset="-34"/>
                <a:cs typeface="Angsana New" pitchFamily="18" charset="-34"/>
              </a:rPr>
              <a:t> </a:t>
            </a:r>
            <a:endParaRPr lang="th-TH" sz="6600" b="1" dirty="0" smtClean="0">
              <a:solidFill>
                <a:srgbClr val="0033CC"/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1015663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  <a:ln cmpd="sng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th-TH" sz="6000" dirty="0" smtClean="0">
                <a:solidFill>
                  <a:srgbClr val="0033CC"/>
                </a:solidFill>
                <a:cs typeface="+mj-cs"/>
              </a:rPr>
              <a:t>5.หลักความรับผิดชอบ </a:t>
            </a:r>
            <a:endParaRPr lang="th-TH" sz="6000" dirty="0">
              <a:solidFill>
                <a:srgbClr val="990033"/>
              </a:solidFill>
              <a:latin typeface="Angsana New" pitchFamily="18" charset="-34"/>
              <a:cs typeface="+mj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5996226"/>
            <a:ext cx="221454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5000" dirty="0" smtClean="0">
                <a:cs typeface="+mj-cs"/>
              </a:rPr>
              <a:t>เป้าหมาย</a:t>
            </a:r>
            <a:endParaRPr lang="th-TH" sz="5000" dirty="0">
              <a:cs typeface="+mj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57422" y="5934670"/>
            <a:ext cx="678657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th-TH" dirty="0" smtClean="0"/>
              <a:t>     </a:t>
            </a:r>
            <a:r>
              <a:rPr lang="th-TH" sz="5400" dirty="0" smtClean="0">
                <a:cs typeface="+mj-cs"/>
              </a:rPr>
              <a:t>2 ครั้ง/ปี  </a:t>
            </a:r>
            <a:endParaRPr lang="th-TH" sz="5400" dirty="0">
              <a:cs typeface="+mj-cs"/>
            </a:endParaRPr>
          </a:p>
        </p:txBody>
      </p:sp>
      <p:pic>
        <p:nvPicPr>
          <p:cNvPr id="7" name="Picture 3" descr="C:\Users\cpu\Pictures\Animation\covered_wagon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57818" y="4000504"/>
            <a:ext cx="2000264" cy="1143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1000"/>
                                        <p:tgtEl>
                                          <p:spTgt spid="6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1000"/>
                                        <p:tgtEl>
                                          <p:spTgt spid="6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1000"/>
                                        <p:tgtEl>
                                          <p:spTgt spid="61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51000">
              <a:srgbClr val="FFFFCC">
                <a:alpha val="26000"/>
              </a:srgbClr>
            </a:gs>
            <a:gs pos="100000">
              <a:srgbClr val="76765E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42976" y="142852"/>
            <a:ext cx="6462730" cy="1143008"/>
          </a:xfrm>
        </p:spPr>
        <p:txBody>
          <a:bodyPr/>
          <a:lstStyle/>
          <a:p>
            <a:pPr eaLnBrk="1" hangingPunct="1"/>
            <a:r>
              <a:rPr lang="th-TH" sz="6600" b="1" dirty="0" smtClean="0">
                <a:solidFill>
                  <a:srgbClr val="FF0000"/>
                </a:solidFill>
                <a:latin typeface="Wingdings" pitchFamily="2" charset="2"/>
                <a:cs typeface="LilyUPC" pitchFamily="34" charset="-34"/>
              </a:rPr>
              <a:t>เกณฑ์การให้คะแนน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3286124"/>
            <a:ext cx="9144000" cy="2286016"/>
          </a:xfrm>
        </p:spPr>
        <p:txBody>
          <a:bodyPr>
            <a:normAutofit fontScale="25000" lnSpcReduction="20000"/>
          </a:bodyPr>
          <a:lstStyle/>
          <a:p>
            <a:r>
              <a:rPr lang="th-TH" dirty="0" smtClean="0">
                <a:cs typeface="+mj-cs"/>
              </a:rPr>
              <a:t>  </a:t>
            </a:r>
          </a:p>
          <a:p>
            <a:endParaRPr lang="th-TH" sz="3200" b="1" dirty="0" smtClean="0">
              <a:solidFill>
                <a:schemeClr val="bg1"/>
              </a:solidFill>
              <a:latin typeface="TH SarabunPSK" pitchFamily="34" charset="-34"/>
              <a:cs typeface="+mj-cs"/>
            </a:endParaRPr>
          </a:p>
          <a:p>
            <a:r>
              <a:rPr lang="th-TH" sz="14400" b="1" dirty="0" smtClean="0">
                <a:solidFill>
                  <a:schemeClr val="bg1"/>
                </a:solidFill>
                <a:latin typeface="TH SarabunPSK" pitchFamily="34" charset="-34"/>
                <a:cs typeface="+mj-cs"/>
              </a:rPr>
              <a:t> จำนวนตัวชี้วัดที่ดำเนินการ </a:t>
            </a:r>
            <a:r>
              <a:rPr lang="en-US" sz="14400" b="1" dirty="0" smtClean="0">
                <a:solidFill>
                  <a:schemeClr val="bg1"/>
                </a:solidFill>
                <a:latin typeface="TH SarabunPSK" pitchFamily="34" charset="-34"/>
                <a:cs typeface="+mj-cs"/>
              </a:rPr>
              <a:t>x 100 =</a:t>
            </a:r>
            <a:r>
              <a:rPr lang="th-TH" sz="14400" b="1" dirty="0" smtClean="0">
                <a:solidFill>
                  <a:schemeClr val="bg1"/>
                </a:solidFill>
                <a:latin typeface="TH SarabunPSK" pitchFamily="34" charset="-34"/>
                <a:cs typeface="+mj-cs"/>
              </a:rPr>
              <a:t> ผลการปฏิบัติงานตามแผน ฯ         </a:t>
            </a:r>
          </a:p>
          <a:p>
            <a:r>
              <a:rPr lang="th-TH" sz="14400" b="1" dirty="0" smtClean="0">
                <a:solidFill>
                  <a:schemeClr val="bg1"/>
                </a:solidFill>
                <a:cs typeface="+mj-cs"/>
              </a:rPr>
              <a:t>    จำนวนตัวชี้วัดที่รับผิดชอบ     </a:t>
            </a:r>
          </a:p>
          <a:p>
            <a:pPr algn="l"/>
            <a:endParaRPr lang="en-US" sz="4000" b="1" dirty="0" smtClean="0">
              <a:cs typeface="+mj-cs"/>
            </a:endParaRPr>
          </a:p>
          <a:p>
            <a:pPr algn="l"/>
            <a:r>
              <a:rPr lang="en-US" sz="3600" dirty="0" smtClean="0">
                <a:cs typeface="+mj-cs"/>
              </a:rPr>
              <a:t> </a:t>
            </a:r>
          </a:p>
          <a:p>
            <a:pPr eaLnBrk="1" hangingPunct="1">
              <a:lnSpc>
                <a:spcPct val="50000"/>
              </a:lnSpc>
              <a:spcBef>
                <a:spcPct val="50000"/>
              </a:spcBef>
              <a:defRPr/>
            </a:pPr>
            <a:endParaRPr lang="th-TH" sz="5200" b="1" i="1" dirty="0" smtClean="0">
              <a:solidFill>
                <a:schemeClr val="accent6">
                  <a:lumMod val="75000"/>
                </a:schemeClr>
              </a:solidFill>
              <a:latin typeface="Cordia New" pitchFamily="34" charset="-34"/>
              <a:cs typeface="Cordia New" pitchFamily="34" charset="-34"/>
            </a:endParaRPr>
          </a:p>
        </p:txBody>
      </p:sp>
      <p:graphicFrame>
        <p:nvGraphicFramePr>
          <p:cNvPr id="8" name="ตาราง 7"/>
          <p:cNvGraphicFramePr>
            <a:graphicFrameLocks noGrp="1"/>
          </p:cNvGraphicFramePr>
          <p:nvPr/>
        </p:nvGraphicFramePr>
        <p:xfrm>
          <a:off x="1214414" y="1357298"/>
          <a:ext cx="6858048" cy="1428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16"/>
                <a:gridCol w="2103126"/>
                <a:gridCol w="2468906"/>
              </a:tblGrid>
              <a:tr h="948533">
                <a:tc>
                  <a:txBody>
                    <a:bodyPr/>
                    <a:lstStyle/>
                    <a:p>
                      <a:pPr algn="l"/>
                      <a:r>
                        <a:rPr lang="th-TH" sz="2800" dirty="0" smtClean="0">
                          <a:solidFill>
                            <a:schemeClr val="bg1"/>
                          </a:solidFill>
                        </a:rPr>
                        <a:t>            </a:t>
                      </a:r>
                      <a:r>
                        <a:rPr lang="en-US" sz="2800" dirty="0" smtClean="0">
                          <a:solidFill>
                            <a:schemeClr val="bg1"/>
                          </a:solidFill>
                        </a:rPr>
                        <a:t>Line</a:t>
                      </a:r>
                      <a:endParaRPr lang="th-TH" sz="28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800" dirty="0" smtClean="0">
                          <a:solidFill>
                            <a:schemeClr val="bg1"/>
                          </a:solidFill>
                        </a:rPr>
                        <a:t>      Staff</a:t>
                      </a:r>
                      <a:endParaRPr lang="th-TH" sz="28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800" dirty="0" smtClean="0">
                          <a:solidFill>
                            <a:schemeClr val="bg1"/>
                          </a:solidFill>
                        </a:rPr>
                        <a:t>    Line &amp; Staff</a:t>
                      </a:r>
                      <a:endParaRPr lang="th-TH" sz="28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480227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       5</a:t>
                      </a:r>
                      <a:endParaRPr lang="th-TH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5</a:t>
                      </a:r>
                      <a:endParaRPr lang="th-TH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 5</a:t>
                      </a:r>
                      <a:endParaRPr lang="th-TH" sz="2400" b="1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2" name="ตัวเชื่อมต่อตรง 11"/>
          <p:cNvCxnSpPr/>
          <p:nvPr/>
        </p:nvCxnSpPr>
        <p:spPr>
          <a:xfrm>
            <a:off x="142844" y="4214818"/>
            <a:ext cx="4357718" cy="158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ubtitle 2"/>
          <p:cNvSpPr>
            <a:spLocks noGrp="1"/>
          </p:cNvSpPr>
          <p:nvPr>
            <p:ph type="subTitle" idx="1"/>
          </p:nvPr>
        </p:nvSpPr>
        <p:spPr>
          <a:xfrm>
            <a:off x="0" y="1214422"/>
            <a:ext cx="9144000" cy="4500594"/>
          </a:xfrm>
        </p:spPr>
        <p:txBody>
          <a:bodyPr>
            <a:normAutofit fontScale="25000" lnSpcReduction="20000"/>
          </a:bodyPr>
          <a:lstStyle/>
          <a:p>
            <a:pPr marL="914400" indent="-914400" algn="l"/>
            <a:r>
              <a:rPr lang="th-TH" sz="6000" b="1" dirty="0" smtClean="0">
                <a:solidFill>
                  <a:srgbClr val="FFFF00"/>
                </a:solidFill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sz="24000" b="1" u="sng" dirty="0" smtClean="0">
                <a:solidFill>
                  <a:srgbClr val="FFFF00"/>
                </a:solidFill>
                <a:latin typeface="Angsana New" pitchFamily="18" charset="-34"/>
                <a:cs typeface="+mj-cs"/>
              </a:rPr>
              <a:t>องค์ประกอบ</a:t>
            </a:r>
            <a:r>
              <a:rPr lang="th-TH" sz="24000" b="1" dirty="0" smtClean="0">
                <a:latin typeface="Angsana New" pitchFamily="18" charset="-34"/>
                <a:cs typeface="+mj-cs"/>
              </a:rPr>
              <a:t> หน่วยงานมีการรณรงค์</a:t>
            </a:r>
          </a:p>
          <a:p>
            <a:pPr marL="914400" indent="-914400" algn="l"/>
            <a:r>
              <a:rPr lang="th-TH" sz="24000" b="1" dirty="0" smtClean="0">
                <a:latin typeface="Angsana New" pitchFamily="18" charset="-34"/>
                <a:cs typeface="+mj-cs"/>
              </a:rPr>
              <a:t>การประหยัดและใช้สอยทรัพยากรให้</a:t>
            </a:r>
          </a:p>
          <a:p>
            <a:pPr marL="914400" indent="-914400" algn="l"/>
            <a:r>
              <a:rPr lang="th-TH" sz="24000" b="1" dirty="0" smtClean="0">
                <a:latin typeface="Angsana New" pitchFamily="18" charset="-34"/>
                <a:cs typeface="+mj-cs"/>
              </a:rPr>
              <a:t>เกิดประโยชน์สูงสุด</a:t>
            </a:r>
          </a:p>
          <a:p>
            <a:pPr marL="914400" indent="-914400" algn="l"/>
            <a:r>
              <a:rPr lang="th-TH" sz="10600" b="1" dirty="0" smtClean="0">
                <a:latin typeface="Angsana New" pitchFamily="18" charset="-34"/>
                <a:cs typeface="+mj-cs"/>
              </a:rPr>
              <a:t> </a:t>
            </a:r>
            <a:r>
              <a:rPr lang="th-TH" sz="24000" b="1" dirty="0" smtClean="0">
                <a:latin typeface="Angsana New" pitchFamily="18" charset="-34"/>
                <a:cs typeface="+mj-cs"/>
              </a:rPr>
              <a:t>1) </a:t>
            </a:r>
            <a:r>
              <a:rPr lang="th-TH" sz="24000" b="1" dirty="0" smtClean="0">
                <a:solidFill>
                  <a:schemeClr val="tx1"/>
                </a:solidFill>
                <a:latin typeface="Angsana New" pitchFamily="18" charset="-34"/>
                <a:cs typeface="+mj-cs"/>
              </a:rPr>
              <a:t>มีการรณรงค์การใช้สอยทรัพยากรอย่างประหยัด</a:t>
            </a:r>
          </a:p>
          <a:p>
            <a:pPr marL="914400" indent="-914400" algn="l"/>
            <a:r>
              <a:rPr lang="th-TH" sz="6000" b="1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  </a:t>
            </a:r>
            <a:r>
              <a:rPr lang="th-TH" sz="6600" b="1" dirty="0" smtClean="0">
                <a:solidFill>
                  <a:srgbClr val="0033CC"/>
                </a:solidFill>
                <a:latin typeface="Angsana New" pitchFamily="18" charset="-34"/>
                <a:cs typeface="Angsana New" pitchFamily="18" charset="-34"/>
              </a:rPr>
              <a:t>                                                                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1015663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  <a:ln cmpd="sng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th-TH" sz="6000" dirty="0" smtClean="0">
                <a:solidFill>
                  <a:srgbClr val="0033CC"/>
                </a:solidFill>
                <a:cs typeface="+mj-cs"/>
              </a:rPr>
              <a:t>6.หลักความคุ้มค่า 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5996226"/>
            <a:ext cx="221454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5000" dirty="0" smtClean="0">
                <a:cs typeface="+mj-cs"/>
              </a:rPr>
              <a:t>เป้าหมาย</a:t>
            </a:r>
            <a:endParaRPr lang="th-TH" sz="5000" dirty="0">
              <a:cs typeface="+mj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57422" y="5934670"/>
            <a:ext cx="678657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th-TH" dirty="0" smtClean="0"/>
              <a:t>     </a:t>
            </a:r>
            <a:r>
              <a:rPr lang="th-TH" sz="5400" dirty="0" smtClean="0">
                <a:cs typeface="+mj-cs"/>
              </a:rPr>
              <a:t>2 ครั้ง/ปี  </a:t>
            </a:r>
            <a:endParaRPr lang="th-TH" sz="5400" dirty="0">
              <a:cs typeface="+mj-cs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61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1000"/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1000"/>
                                        <p:tgtEl>
                                          <p:spTgt spid="6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1000"/>
                                        <p:tgtEl>
                                          <p:spTgt spid="6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1000"/>
                                        <p:tgtEl>
                                          <p:spTgt spid="61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5">
                <a:lumMod val="75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ext Box 2"/>
          <p:cNvSpPr txBox="1">
            <a:spLocks noChangeArrowheads="1"/>
          </p:cNvSpPr>
          <p:nvPr/>
        </p:nvSpPr>
        <p:spPr bwMode="auto">
          <a:xfrm>
            <a:off x="0" y="685800"/>
            <a:ext cx="9144000" cy="16435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10000"/>
              </a:spcBef>
              <a:defRPr/>
            </a:pPr>
            <a:endParaRPr lang="th-TH" dirty="0" smtClean="0">
              <a:solidFill>
                <a:srgbClr val="FF3300"/>
              </a:solidFill>
            </a:endParaRPr>
          </a:p>
          <a:p>
            <a:pPr algn="l">
              <a:spcBef>
                <a:spcPct val="10000"/>
              </a:spcBef>
              <a:defRPr/>
            </a:pPr>
            <a:r>
              <a:rPr lang="th-TH" dirty="0" smtClean="0">
                <a:solidFill>
                  <a:srgbClr val="FF3300"/>
                </a:solidFill>
              </a:rPr>
              <a:t>    </a:t>
            </a:r>
            <a:endParaRPr lang="th-TH" dirty="0">
              <a:solidFill>
                <a:srgbClr val="FF3300"/>
              </a:solidFill>
            </a:endParaRPr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500034" y="0"/>
            <a:ext cx="7715304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70000"/>
              </a:spcBef>
              <a:defRPr/>
            </a:pPr>
            <a:r>
              <a:rPr lang="th-TH" sz="8000" dirty="0" smtClean="0">
                <a:solidFill>
                  <a:srgbClr val="009900"/>
                </a:solidFill>
                <a:cs typeface="+mj-cs"/>
              </a:rPr>
              <a:t>จบการบรรยาย       สวัสดี</a:t>
            </a:r>
            <a:endParaRPr lang="th-TH" sz="8000" dirty="0">
              <a:solidFill>
                <a:srgbClr val="009900"/>
              </a:solidFill>
              <a:cs typeface="+mj-cs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14546" y="2357430"/>
            <a:ext cx="4357718" cy="392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d"/>
    <p:sndAc>
      <p:stSnd>
        <p:snd r:embed="rId2" name="applause.wav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2" descr="ช่อดอกไม้"/>
          <p:cNvSpPr txBox="1">
            <a:spLocks noChangeArrowheads="1"/>
          </p:cNvSpPr>
          <p:nvPr/>
        </p:nvSpPr>
        <p:spPr bwMode="auto">
          <a:xfrm>
            <a:off x="0" y="785794"/>
            <a:ext cx="9144000" cy="590931"/>
          </a:xfrm>
          <a:prstGeom prst="rect">
            <a:avLst/>
          </a:pr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miter lim="800000"/>
            <a:headEnd/>
            <a:tailEnd/>
          </a:ln>
          <a:scene3d>
            <a:camera prst="legacyPerspectiveTop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CCCCFF"/>
            </a:extrusionClr>
          </a:sp3d>
        </p:spPr>
        <p:txBody>
          <a:bodyPr wrap="square">
            <a:spAutoFit/>
            <a:flatTx/>
          </a:bodyPr>
          <a:lstStyle/>
          <a:p>
            <a:pPr>
              <a:lnSpc>
                <a:spcPct val="30000"/>
              </a:lnSpc>
              <a:spcBef>
                <a:spcPct val="40000"/>
              </a:spcBef>
              <a:defRPr/>
            </a:pPr>
            <a:endParaRPr lang="th-TH" sz="5400" i="1" dirty="0">
              <a:solidFill>
                <a:schemeClr val="accent2"/>
              </a:solidFill>
            </a:endParaRPr>
          </a:p>
          <a:p>
            <a:pPr algn="l">
              <a:lnSpc>
                <a:spcPct val="30000"/>
              </a:lnSpc>
              <a:spcBef>
                <a:spcPts val="0"/>
              </a:spcBef>
              <a:defRPr/>
            </a:pPr>
            <a:r>
              <a:rPr lang="th-TH" sz="5400" i="1" dirty="0" smtClean="0">
                <a:solidFill>
                  <a:schemeClr val="accent2"/>
                </a:solidFill>
              </a:rPr>
              <a:t>ประกอบด้วยตัวชี้วัด</a:t>
            </a:r>
            <a:endParaRPr lang="th-TH" sz="5400" i="1" dirty="0">
              <a:solidFill>
                <a:schemeClr val="accent2"/>
              </a:solidFill>
            </a:endParaRPr>
          </a:p>
        </p:txBody>
      </p:sp>
      <p:sp>
        <p:nvSpPr>
          <p:cNvPr id="34819" name="Text Box 3"/>
          <p:cNvSpPr txBox="1">
            <a:spLocks noChangeArrowheads="1"/>
          </p:cNvSpPr>
          <p:nvPr/>
        </p:nvSpPr>
        <p:spPr bwMode="auto">
          <a:xfrm>
            <a:off x="0" y="0"/>
            <a:ext cx="9144000" cy="1754326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th-TH" sz="5400" dirty="0" smtClean="0">
                <a:latin typeface="Wingdings" pitchFamily="2" charset="2"/>
                <a:cs typeface="+mj-cs"/>
              </a:rPr>
              <a:t>แผนปฏิบัติการการสร้างราชการใสสะอาด        ของกรุงเทพมหานคร </a:t>
            </a:r>
            <a:endParaRPr lang="th-TH" sz="5400" dirty="0">
              <a:solidFill>
                <a:srgbClr val="990033"/>
              </a:solidFill>
              <a:latin typeface="Angsana New" pitchFamily="18" charset="-34"/>
              <a:cs typeface="+mj-cs"/>
            </a:endParaRPr>
          </a:p>
        </p:txBody>
      </p:sp>
      <p:pic>
        <p:nvPicPr>
          <p:cNvPr id="5124" name="Picture 5" descr="C:\Users\cpu\Pictures\Animation\แมว.gif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000496" y="5429264"/>
            <a:ext cx="1219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0" y="2214554"/>
            <a:ext cx="9144000" cy="3139321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th-TH" sz="6600" dirty="0" smtClean="0">
                <a:solidFill>
                  <a:srgbClr val="990033"/>
                </a:solidFill>
                <a:latin typeface="Angsana New" pitchFamily="18" charset="-34"/>
                <a:cs typeface="+mj-cs"/>
              </a:rPr>
              <a:t>หลัก</a:t>
            </a:r>
            <a:r>
              <a:rPr lang="th-TH" sz="6600" dirty="0" err="1" smtClean="0">
                <a:solidFill>
                  <a:srgbClr val="990033"/>
                </a:solidFill>
                <a:latin typeface="Angsana New" pitchFamily="18" charset="-34"/>
                <a:cs typeface="+mj-cs"/>
              </a:rPr>
              <a:t>ธรรมาภิ</a:t>
            </a:r>
            <a:r>
              <a:rPr lang="th-TH" sz="6600" dirty="0" smtClean="0">
                <a:solidFill>
                  <a:srgbClr val="990033"/>
                </a:solidFill>
                <a:latin typeface="Angsana New" pitchFamily="18" charset="-34"/>
                <a:cs typeface="+mj-cs"/>
              </a:rPr>
              <a:t>บาล 6 หลัก                 องค์ประกอบ 7 องค์ประกอบ                 ตัวชี้วัด 14 ตัวชี้วัด</a:t>
            </a:r>
            <a:endParaRPr lang="th-TH" sz="6600" dirty="0">
              <a:solidFill>
                <a:srgbClr val="990033"/>
              </a:solidFill>
              <a:latin typeface="Angsana New" pitchFamily="18" charset="-34"/>
              <a:cs typeface="+mj-cs"/>
            </a:endParaRPr>
          </a:p>
        </p:txBody>
      </p:sp>
    </p:spTree>
  </p:cSld>
  <p:clrMapOvr>
    <a:masterClrMapping/>
  </p:clrMapOvr>
  <p:transition>
    <p:fade thruBlk="1"/>
    <p:sndAc>
      <p:stSnd>
        <p:snd r:embed="rId3" name="cashreg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48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48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48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48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1000"/>
                                        <p:tgtEl>
                                          <p:spTgt spid="34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8" grpId="0" animBg="1" autoUpdateAnimBg="0"/>
      <p:bldP spid="34819" grpId="0" animBg="1" autoUpdateAnimBg="0"/>
      <p:bldP spid="5" grpId="0" animBg="1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ตาราง 5"/>
          <p:cNvGraphicFramePr>
            <a:graphicFrameLocks noGrp="1"/>
          </p:cNvGraphicFramePr>
          <p:nvPr/>
        </p:nvGraphicFramePr>
        <p:xfrm>
          <a:off x="1" y="0"/>
          <a:ext cx="9143998" cy="48303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57685"/>
                <a:gridCol w="2762062"/>
                <a:gridCol w="2024251"/>
              </a:tblGrid>
              <a:tr h="12830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90170" algn="l"/>
                          <a:tab pos="800100" algn="l"/>
                        </a:tabLst>
                      </a:pPr>
                      <a:r>
                        <a:rPr lang="th-TH" sz="5400" b="1" dirty="0" smtClean="0">
                          <a:solidFill>
                            <a:schemeClr val="tx1"/>
                          </a:solidFill>
                          <a:latin typeface="Angsana New" pitchFamily="18" charset="-34"/>
                          <a:ea typeface="Times New Roman"/>
                          <a:cs typeface="Angsana New" pitchFamily="18" charset="-34"/>
                        </a:rPr>
                        <a:t>หลัก</a:t>
                      </a:r>
                      <a:r>
                        <a:rPr lang="th-TH" sz="5400" b="1" dirty="0" err="1" smtClean="0">
                          <a:solidFill>
                            <a:schemeClr val="tx1"/>
                          </a:solidFill>
                          <a:latin typeface="Angsana New" pitchFamily="18" charset="-34"/>
                          <a:ea typeface="Times New Roman"/>
                          <a:cs typeface="Angsana New" pitchFamily="18" charset="-34"/>
                        </a:rPr>
                        <a:t>ธรร</a:t>
                      </a:r>
                      <a:r>
                        <a:rPr lang="th-TH" sz="5400" b="1" dirty="0" err="1">
                          <a:solidFill>
                            <a:schemeClr val="tx1"/>
                          </a:solidFill>
                          <a:latin typeface="Angsana New" pitchFamily="18" charset="-34"/>
                          <a:ea typeface="Times New Roman"/>
                          <a:cs typeface="Angsana New" pitchFamily="18" charset="-34"/>
                        </a:rPr>
                        <a:t>มาภิ</a:t>
                      </a:r>
                      <a:r>
                        <a:rPr lang="th-TH" sz="5400" b="1" dirty="0">
                          <a:solidFill>
                            <a:schemeClr val="tx1"/>
                          </a:solidFill>
                          <a:latin typeface="Angsana New" pitchFamily="18" charset="-34"/>
                          <a:ea typeface="Times New Roman"/>
                          <a:cs typeface="Angsana New" pitchFamily="18" charset="-34"/>
                        </a:rPr>
                        <a:t>บาล</a:t>
                      </a:r>
                      <a:endParaRPr lang="en-US" sz="5400" dirty="0">
                        <a:solidFill>
                          <a:schemeClr val="tx1"/>
                        </a:solidFill>
                        <a:latin typeface="Angsana New" pitchFamily="18" charset="-34"/>
                        <a:ea typeface="Times New Roman"/>
                        <a:cs typeface="Angsana New" pitchFamily="18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342900" algn="l"/>
                          <a:tab pos="800100" algn="l"/>
                        </a:tabLst>
                      </a:pPr>
                      <a:r>
                        <a:rPr lang="th-TH" sz="5400" b="1" dirty="0" smtClean="0">
                          <a:solidFill>
                            <a:schemeClr val="tx1"/>
                          </a:solidFill>
                          <a:latin typeface="Angsana New" pitchFamily="18" charset="-34"/>
                          <a:ea typeface="Times New Roman"/>
                          <a:cs typeface="Angsana New" pitchFamily="18" charset="-34"/>
                        </a:rPr>
                        <a:t>  องค์ประกอบ</a:t>
                      </a:r>
                      <a:endParaRPr lang="en-US" sz="5400" dirty="0">
                        <a:solidFill>
                          <a:schemeClr val="tx1"/>
                        </a:solidFill>
                        <a:latin typeface="Angsana New" pitchFamily="18" charset="-34"/>
                        <a:ea typeface="Times New Roman"/>
                        <a:cs typeface="Angsana New" pitchFamily="18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342900" algn="l"/>
                          <a:tab pos="800100" algn="l"/>
                        </a:tabLst>
                      </a:pPr>
                      <a:r>
                        <a:rPr lang="th-TH" sz="5400" b="1" dirty="0">
                          <a:solidFill>
                            <a:schemeClr val="tx1"/>
                          </a:solidFill>
                          <a:latin typeface="Angsana New" pitchFamily="18" charset="-34"/>
                          <a:ea typeface="Times New Roman"/>
                          <a:cs typeface="Angsana New" pitchFamily="18" charset="-34"/>
                        </a:rPr>
                        <a:t>ตัวชี้วัด</a:t>
                      </a:r>
                      <a:endParaRPr lang="en-US" sz="5400" dirty="0">
                        <a:solidFill>
                          <a:schemeClr val="tx1"/>
                        </a:solidFill>
                        <a:latin typeface="Angsana New" pitchFamily="18" charset="-34"/>
                        <a:ea typeface="Times New Roman"/>
                        <a:cs typeface="Angsana New" pitchFamily="18" charset="-34"/>
                      </a:endParaRPr>
                    </a:p>
                  </a:txBody>
                  <a:tcPr marL="68580" marR="68580" marT="0" marB="0"/>
                </a:tc>
              </a:tr>
              <a:tr h="11458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342900" algn="l"/>
                          <a:tab pos="800100" algn="l"/>
                        </a:tabLst>
                      </a:pPr>
                      <a:r>
                        <a:rPr lang="th-TH" sz="6000" b="1" dirty="0" smtClean="0">
                          <a:latin typeface="Angsana New" pitchFamily="18" charset="-34"/>
                          <a:ea typeface="Times New Roman"/>
                          <a:cs typeface="Angsana New" pitchFamily="18" charset="-34"/>
                        </a:rPr>
                        <a:t>  1.</a:t>
                      </a:r>
                      <a:r>
                        <a:rPr lang="th-TH" sz="6000" b="1" dirty="0">
                          <a:latin typeface="Angsana New" pitchFamily="18" charset="-34"/>
                          <a:ea typeface="Times New Roman"/>
                          <a:cs typeface="Angsana New" pitchFamily="18" charset="-34"/>
                        </a:rPr>
                        <a:t>หลักนิติ</a:t>
                      </a:r>
                      <a:r>
                        <a:rPr lang="th-TH" sz="6000" b="1" dirty="0" smtClean="0">
                          <a:latin typeface="Angsana New" pitchFamily="18" charset="-34"/>
                          <a:ea typeface="Times New Roman"/>
                          <a:cs typeface="Angsana New" pitchFamily="18" charset="-34"/>
                        </a:rPr>
                        <a:t>ธรรม</a:t>
                      </a:r>
                      <a:endParaRPr lang="en-US" sz="6000" b="1" dirty="0">
                        <a:latin typeface="Angsana New" pitchFamily="18" charset="-34"/>
                        <a:ea typeface="Times New Roman"/>
                        <a:cs typeface="Angsana New" pitchFamily="18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342900" algn="l"/>
                          <a:tab pos="800100" algn="l"/>
                        </a:tabLst>
                      </a:pPr>
                      <a:r>
                        <a:rPr lang="en-US" sz="60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ngsana New" pitchFamily="18" charset="-34"/>
                          <a:ea typeface="Times New Roman"/>
                          <a:cs typeface="Angsana New" pitchFamily="18" charset="-34"/>
                        </a:rPr>
                        <a:t>1</a:t>
                      </a:r>
                      <a:endParaRPr lang="en-US" sz="60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ngsana New" pitchFamily="18" charset="-34"/>
                        <a:ea typeface="Times New Roman"/>
                        <a:cs typeface="Angsana New" pitchFamily="18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342900" algn="l"/>
                          <a:tab pos="800100" algn="l"/>
                        </a:tabLst>
                      </a:pPr>
                      <a:r>
                        <a:rPr lang="en-US" sz="60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ngsana New" pitchFamily="18" charset="-34"/>
                          <a:ea typeface="Times New Roman"/>
                          <a:cs typeface="Angsana New" pitchFamily="18" charset="-34"/>
                        </a:rPr>
                        <a:t>1</a:t>
                      </a:r>
                      <a:endParaRPr lang="en-US" sz="60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ngsana New" pitchFamily="18" charset="-34"/>
                        <a:ea typeface="Times New Roman"/>
                        <a:cs typeface="Angsana New" pitchFamily="18" charset="-34"/>
                      </a:endParaRPr>
                    </a:p>
                  </a:txBody>
                  <a:tcPr marL="68580" marR="68580" marT="0" marB="0"/>
                </a:tc>
              </a:tr>
              <a:tr h="11716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342900" algn="l"/>
                          <a:tab pos="800100" algn="l"/>
                        </a:tabLst>
                      </a:pPr>
                      <a:r>
                        <a:rPr lang="th-TH" sz="6000" b="1" dirty="0" smtClean="0">
                          <a:latin typeface="Angsana New" pitchFamily="18" charset="-34"/>
                          <a:ea typeface="Times New Roman"/>
                          <a:cs typeface="Angsana New" pitchFamily="18" charset="-34"/>
                        </a:rPr>
                        <a:t>  2.หลักจริยธรรม</a:t>
                      </a:r>
                      <a:endParaRPr lang="en-US" sz="6000" b="1" dirty="0">
                        <a:latin typeface="Angsana New" pitchFamily="18" charset="-34"/>
                        <a:ea typeface="Times New Roman"/>
                        <a:cs typeface="Angsana New" pitchFamily="18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342900" algn="l"/>
                          <a:tab pos="800100" algn="l"/>
                        </a:tabLst>
                      </a:pPr>
                      <a:r>
                        <a:rPr lang="th-TH" sz="60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ngsana New" pitchFamily="18" charset="-34"/>
                          <a:ea typeface="Times New Roman"/>
                          <a:cs typeface="Angsana New" pitchFamily="18" charset="-34"/>
                        </a:rPr>
                        <a:t>2</a:t>
                      </a:r>
                      <a:endParaRPr lang="en-US" sz="60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ngsana New" pitchFamily="18" charset="-34"/>
                        <a:ea typeface="Times New Roman"/>
                        <a:cs typeface="Angsana New" pitchFamily="18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342900" algn="l"/>
                          <a:tab pos="800100" algn="l"/>
                        </a:tabLst>
                      </a:pPr>
                      <a:r>
                        <a:rPr lang="th-TH" sz="60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ngsana New" pitchFamily="18" charset="-34"/>
                          <a:ea typeface="Times New Roman"/>
                          <a:cs typeface="Angsana New" pitchFamily="18" charset="-34"/>
                        </a:rPr>
                        <a:t>4</a:t>
                      </a:r>
                      <a:endParaRPr lang="en-US" sz="60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ngsana New" pitchFamily="18" charset="-34"/>
                        <a:ea typeface="Times New Roman"/>
                        <a:cs typeface="Angsana New" pitchFamily="18" charset="-34"/>
                      </a:endParaRPr>
                    </a:p>
                  </a:txBody>
                  <a:tcPr marL="68580" marR="68580" marT="0" marB="0"/>
                </a:tc>
              </a:tr>
              <a:tr h="12298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342900" algn="l"/>
                          <a:tab pos="800100" algn="l"/>
                        </a:tabLst>
                      </a:pPr>
                      <a:r>
                        <a:rPr lang="th-TH" sz="5400" b="1" dirty="0" smtClean="0">
                          <a:latin typeface="Angsana New" pitchFamily="18" charset="-34"/>
                          <a:ea typeface="Times New Roman"/>
                          <a:cs typeface="Angsana New" pitchFamily="18" charset="-34"/>
                        </a:rPr>
                        <a:t>  3.</a:t>
                      </a:r>
                      <a:r>
                        <a:rPr lang="th-TH" sz="5400" b="1" dirty="0">
                          <a:latin typeface="Angsana New" pitchFamily="18" charset="-34"/>
                          <a:ea typeface="Times New Roman"/>
                          <a:cs typeface="Angsana New" pitchFamily="18" charset="-34"/>
                        </a:rPr>
                        <a:t>หลักความโปร่งใส</a:t>
                      </a:r>
                      <a:endParaRPr lang="en-US" sz="5400" b="1" dirty="0">
                        <a:latin typeface="Angsana New" pitchFamily="18" charset="-34"/>
                        <a:ea typeface="Times New Roman"/>
                        <a:cs typeface="Angsana New" pitchFamily="18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342900" algn="l"/>
                          <a:tab pos="800100" algn="l"/>
                        </a:tabLst>
                      </a:pPr>
                      <a:r>
                        <a:rPr lang="th-TH" sz="60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ngsana New" pitchFamily="18" charset="-34"/>
                          <a:ea typeface="Times New Roman"/>
                          <a:cs typeface="Angsana New" pitchFamily="18" charset="-34"/>
                        </a:rPr>
                        <a:t>1</a:t>
                      </a:r>
                      <a:endParaRPr lang="en-US" sz="60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ngsana New" pitchFamily="18" charset="-34"/>
                        <a:ea typeface="Times New Roman"/>
                        <a:cs typeface="Angsana New" pitchFamily="18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342900" algn="l"/>
                          <a:tab pos="800100" algn="l"/>
                        </a:tabLst>
                      </a:pPr>
                      <a:r>
                        <a:rPr lang="th-TH" sz="60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ngsana New" pitchFamily="18" charset="-34"/>
                          <a:ea typeface="Times New Roman"/>
                          <a:cs typeface="Angsana New" pitchFamily="18" charset="-34"/>
                        </a:rPr>
                        <a:t>3</a:t>
                      </a:r>
                      <a:endParaRPr lang="en-US" sz="60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ngsana New" pitchFamily="18" charset="-34"/>
                        <a:ea typeface="Times New Roman"/>
                        <a:cs typeface="Angsana New" pitchFamily="18" charset="-34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3" name="Picture 9" descr="0000502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071934" y="4857760"/>
            <a:ext cx="1571636" cy="17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 thruBlk="1"/>
    <p:sndAc>
      <p:stSnd>
        <p:snd r:embed="rId3" name="cashreg.wav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ตาราง 5"/>
          <p:cNvGraphicFramePr>
            <a:graphicFrameLocks noGrp="1"/>
          </p:cNvGraphicFramePr>
          <p:nvPr/>
        </p:nvGraphicFramePr>
        <p:xfrm>
          <a:off x="1" y="3"/>
          <a:ext cx="9143999" cy="51763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1999"/>
                <a:gridCol w="2821020"/>
                <a:gridCol w="1750980"/>
              </a:tblGrid>
              <a:tr h="9942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90170" algn="l"/>
                          <a:tab pos="800100" algn="l"/>
                        </a:tabLst>
                      </a:pPr>
                      <a:r>
                        <a:rPr lang="th-TH" sz="5400" b="1" dirty="0">
                          <a:solidFill>
                            <a:schemeClr val="tx1"/>
                          </a:solidFill>
                          <a:latin typeface="Angsana New" pitchFamily="18" charset="-34"/>
                          <a:ea typeface="Times New Roman"/>
                          <a:cs typeface="Angsana New" pitchFamily="18" charset="-34"/>
                        </a:rPr>
                        <a:t>หลัก</a:t>
                      </a:r>
                      <a:r>
                        <a:rPr lang="th-TH" sz="5400" b="1" dirty="0" err="1">
                          <a:solidFill>
                            <a:schemeClr val="tx1"/>
                          </a:solidFill>
                          <a:latin typeface="Angsana New" pitchFamily="18" charset="-34"/>
                          <a:ea typeface="Times New Roman"/>
                          <a:cs typeface="Angsana New" pitchFamily="18" charset="-34"/>
                        </a:rPr>
                        <a:t>ธรรมาภิ</a:t>
                      </a:r>
                      <a:r>
                        <a:rPr lang="th-TH" sz="5400" b="1" dirty="0">
                          <a:solidFill>
                            <a:schemeClr val="tx1"/>
                          </a:solidFill>
                          <a:latin typeface="Angsana New" pitchFamily="18" charset="-34"/>
                          <a:ea typeface="Times New Roman"/>
                          <a:cs typeface="Angsana New" pitchFamily="18" charset="-34"/>
                        </a:rPr>
                        <a:t>บาล</a:t>
                      </a:r>
                      <a:endParaRPr lang="en-US" sz="5400" dirty="0">
                        <a:solidFill>
                          <a:schemeClr val="tx1"/>
                        </a:solidFill>
                        <a:latin typeface="Angsana New" pitchFamily="18" charset="-34"/>
                        <a:ea typeface="Times New Roman"/>
                        <a:cs typeface="Angsana New" pitchFamily="18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342900" algn="l"/>
                          <a:tab pos="800100" algn="l"/>
                        </a:tabLst>
                      </a:pPr>
                      <a:r>
                        <a:rPr lang="th-TH" sz="5400" b="1" dirty="0" smtClean="0">
                          <a:solidFill>
                            <a:schemeClr val="tx1"/>
                          </a:solidFill>
                          <a:latin typeface="Angsana New" pitchFamily="18" charset="-34"/>
                          <a:ea typeface="Times New Roman"/>
                          <a:cs typeface="Angsana New" pitchFamily="18" charset="-34"/>
                        </a:rPr>
                        <a:t>องค์ประกอบ</a:t>
                      </a:r>
                      <a:endParaRPr lang="en-US" sz="5400" dirty="0">
                        <a:solidFill>
                          <a:schemeClr val="tx1"/>
                        </a:solidFill>
                        <a:latin typeface="Angsana New" pitchFamily="18" charset="-34"/>
                        <a:ea typeface="Times New Roman"/>
                        <a:cs typeface="Angsana New" pitchFamily="18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342900" algn="l"/>
                          <a:tab pos="800100" algn="l"/>
                        </a:tabLst>
                      </a:pPr>
                      <a:r>
                        <a:rPr lang="th-TH" sz="5400" b="1" dirty="0">
                          <a:solidFill>
                            <a:schemeClr val="tx1"/>
                          </a:solidFill>
                          <a:latin typeface="Angsana New" pitchFamily="18" charset="-34"/>
                          <a:ea typeface="Times New Roman"/>
                          <a:cs typeface="Angsana New" pitchFamily="18" charset="-34"/>
                        </a:rPr>
                        <a:t>ตัวชี้วัด</a:t>
                      </a:r>
                      <a:endParaRPr lang="en-US" sz="5400" dirty="0">
                        <a:solidFill>
                          <a:schemeClr val="tx1"/>
                        </a:solidFill>
                        <a:latin typeface="Angsana New" pitchFamily="18" charset="-34"/>
                        <a:ea typeface="Times New Roman"/>
                        <a:cs typeface="Angsana New" pitchFamily="18" charset="-34"/>
                      </a:endParaRPr>
                    </a:p>
                  </a:txBody>
                  <a:tcPr marL="68580" marR="68580" marT="0" marB="0"/>
                </a:tc>
              </a:tr>
              <a:tr h="10186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342900" algn="l"/>
                          <a:tab pos="800100" algn="l"/>
                        </a:tabLst>
                      </a:pPr>
                      <a:r>
                        <a:rPr lang="th-TH" sz="5400" b="1" dirty="0">
                          <a:latin typeface="Angsana New" pitchFamily="18" charset="-34"/>
                          <a:ea typeface="Times New Roman"/>
                          <a:cs typeface="Angsana New" pitchFamily="18" charset="-34"/>
                        </a:rPr>
                        <a:t>4.หลักการมี</a:t>
                      </a:r>
                      <a:r>
                        <a:rPr lang="th-TH" sz="5400" b="1" dirty="0" smtClean="0">
                          <a:latin typeface="Angsana New" pitchFamily="18" charset="-34"/>
                          <a:ea typeface="Times New Roman"/>
                          <a:cs typeface="Angsana New" pitchFamily="18" charset="-34"/>
                        </a:rPr>
                        <a:t>ส่วนร่วม</a:t>
                      </a:r>
                      <a:endParaRPr lang="en-US" sz="5400" b="1" dirty="0">
                        <a:latin typeface="Angsana New" pitchFamily="18" charset="-34"/>
                        <a:ea typeface="Times New Roman"/>
                        <a:cs typeface="Angsana New" pitchFamily="18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342900" algn="l"/>
                          <a:tab pos="800100" algn="l"/>
                        </a:tabLst>
                      </a:pPr>
                      <a:r>
                        <a:rPr lang="th-TH" sz="60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ngsana New" pitchFamily="18" charset="-34"/>
                          <a:ea typeface="Times New Roman"/>
                          <a:cs typeface="Angsana New" pitchFamily="18" charset="-34"/>
                        </a:rPr>
                        <a:t>1</a:t>
                      </a:r>
                      <a:endParaRPr lang="en-US" sz="60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ngsana New" pitchFamily="18" charset="-34"/>
                        <a:ea typeface="Times New Roman"/>
                        <a:cs typeface="Angsana New" pitchFamily="18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342900" algn="l"/>
                          <a:tab pos="800100" algn="l"/>
                        </a:tabLst>
                      </a:pPr>
                      <a:r>
                        <a:rPr lang="th-TH" sz="60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ngsana New" pitchFamily="18" charset="-34"/>
                          <a:ea typeface="Times New Roman"/>
                          <a:cs typeface="Angsana New" pitchFamily="18" charset="-34"/>
                        </a:rPr>
                        <a:t>3</a:t>
                      </a:r>
                      <a:endParaRPr lang="en-US" sz="60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ngsana New" pitchFamily="18" charset="-34"/>
                        <a:ea typeface="Times New Roman"/>
                        <a:cs typeface="Angsana New" pitchFamily="18" charset="-34"/>
                      </a:endParaRPr>
                    </a:p>
                  </a:txBody>
                  <a:tcPr marL="68580" marR="68580" marT="0" marB="0"/>
                </a:tc>
              </a:tr>
              <a:tr h="9628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342900" algn="l"/>
                          <a:tab pos="800100" algn="l"/>
                        </a:tabLst>
                      </a:pPr>
                      <a:r>
                        <a:rPr lang="th-TH" sz="5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ngsana New" pitchFamily="18" charset="-34"/>
                          <a:ea typeface="Times New Roman"/>
                          <a:cs typeface="Angsana New" pitchFamily="18" charset="-34"/>
                        </a:rPr>
                        <a:t>5.หลัก</a:t>
                      </a:r>
                      <a:r>
                        <a:rPr lang="th-TH" sz="5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ngsana New" pitchFamily="18" charset="-34"/>
                          <a:ea typeface="Times New Roman"/>
                          <a:cs typeface="Angsana New" pitchFamily="18" charset="-34"/>
                        </a:rPr>
                        <a:t>ความรับผิดชอบ</a:t>
                      </a:r>
                      <a:endParaRPr lang="en-US" sz="5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ngsana New" pitchFamily="18" charset="-34"/>
                        <a:ea typeface="Times New Roman"/>
                        <a:cs typeface="Angsana New" pitchFamily="18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342900" algn="l"/>
                          <a:tab pos="800100" algn="l"/>
                        </a:tabLst>
                      </a:pPr>
                      <a:r>
                        <a:rPr lang="th-TH" sz="5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ngsana New" pitchFamily="18" charset="-34"/>
                          <a:ea typeface="Times New Roman"/>
                          <a:cs typeface="Angsana New" pitchFamily="18" charset="-34"/>
                        </a:rPr>
                        <a:t>1</a:t>
                      </a:r>
                      <a:endParaRPr lang="en-US" sz="5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ngsana New" pitchFamily="18" charset="-34"/>
                        <a:ea typeface="Times New Roman"/>
                        <a:cs typeface="Angsana New" pitchFamily="18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342900" algn="l"/>
                          <a:tab pos="800100" algn="l"/>
                        </a:tabLst>
                      </a:pPr>
                      <a:r>
                        <a:rPr lang="th-TH" sz="5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ngsana New" pitchFamily="18" charset="-34"/>
                          <a:ea typeface="Times New Roman"/>
                          <a:cs typeface="Angsana New" pitchFamily="18" charset="-34"/>
                        </a:rPr>
                        <a:t>2</a:t>
                      </a:r>
                      <a:endParaRPr lang="en-US" sz="5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ngsana New" pitchFamily="18" charset="-34"/>
                        <a:ea typeface="Times New Roman"/>
                        <a:cs typeface="Angsana New" pitchFamily="18" charset="-34"/>
                      </a:endParaRPr>
                    </a:p>
                  </a:txBody>
                  <a:tcPr marL="68580" marR="68580" marT="0" marB="0"/>
                </a:tc>
              </a:tr>
              <a:tr h="9688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342900" algn="l"/>
                          <a:tab pos="800100" algn="l"/>
                        </a:tabLst>
                      </a:pPr>
                      <a:r>
                        <a:rPr lang="th-TH" sz="5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ngsana New" pitchFamily="18" charset="-34"/>
                          <a:ea typeface="Times New Roman"/>
                          <a:cs typeface="Angsana New" pitchFamily="18" charset="-34"/>
                        </a:rPr>
                        <a:t>6.หลักความคุ้มค่า</a:t>
                      </a:r>
                      <a:endParaRPr lang="en-US" sz="5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ngsana New" pitchFamily="18" charset="-34"/>
                        <a:ea typeface="Times New Roman"/>
                        <a:cs typeface="Angsana New" pitchFamily="18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342900" algn="l"/>
                          <a:tab pos="800100" algn="l"/>
                        </a:tabLst>
                      </a:pPr>
                      <a:r>
                        <a:rPr lang="th-TH" sz="5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ngsana New" pitchFamily="18" charset="-34"/>
                          <a:ea typeface="Times New Roman"/>
                          <a:cs typeface="Angsana New" pitchFamily="18" charset="-34"/>
                        </a:rPr>
                        <a:t>1</a:t>
                      </a:r>
                      <a:endParaRPr lang="en-US" sz="5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ngsana New" pitchFamily="18" charset="-34"/>
                        <a:ea typeface="Times New Roman"/>
                        <a:cs typeface="Angsana New" pitchFamily="18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342900" algn="l"/>
                          <a:tab pos="800100" algn="l"/>
                        </a:tabLst>
                      </a:pPr>
                      <a:r>
                        <a:rPr lang="th-TH" sz="5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ngsana New" pitchFamily="18" charset="-34"/>
                          <a:ea typeface="Times New Roman"/>
                          <a:cs typeface="Angsana New" pitchFamily="18" charset="-34"/>
                        </a:rPr>
                        <a:t>1</a:t>
                      </a:r>
                      <a:endParaRPr lang="en-US" sz="5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ngsana New" pitchFamily="18" charset="-34"/>
                        <a:ea typeface="Times New Roman"/>
                        <a:cs typeface="Angsana New" pitchFamily="18" charset="-34"/>
                      </a:endParaRPr>
                    </a:p>
                  </a:txBody>
                  <a:tcPr marL="68580" marR="68580" marT="0" marB="0"/>
                </a:tc>
              </a:tr>
              <a:tr h="11988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342900" algn="l"/>
                          <a:tab pos="800100" algn="l"/>
                        </a:tabLst>
                      </a:pPr>
                      <a:r>
                        <a:rPr lang="th-TH" sz="5400" b="1" dirty="0" smtClean="0">
                          <a:latin typeface="Angsana New" pitchFamily="18" charset="-34"/>
                          <a:ea typeface="Times New Roman"/>
                          <a:cs typeface="Angsana New" pitchFamily="18" charset="-34"/>
                        </a:rPr>
                        <a:t>   </a:t>
                      </a:r>
                      <a:r>
                        <a:rPr lang="th-TH" sz="5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ngsana New" pitchFamily="18" charset="-34"/>
                          <a:ea typeface="Times New Roman"/>
                          <a:cs typeface="Angsana New" pitchFamily="18" charset="-34"/>
                        </a:rPr>
                        <a:t>รวม</a:t>
                      </a:r>
                      <a:endParaRPr lang="en-US" sz="5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ngsana New" pitchFamily="18" charset="-34"/>
                        <a:ea typeface="Times New Roman"/>
                        <a:cs typeface="Angsana New" pitchFamily="18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342900" algn="l"/>
                          <a:tab pos="800100" algn="l"/>
                        </a:tabLst>
                      </a:pPr>
                      <a:r>
                        <a:rPr lang="th-TH" sz="5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ngsana New" pitchFamily="18" charset="-34"/>
                          <a:ea typeface="Times New Roman"/>
                          <a:cs typeface="Angsana New" pitchFamily="18" charset="-34"/>
                        </a:rPr>
                        <a:t>7</a:t>
                      </a:r>
                      <a:endParaRPr lang="en-US" sz="5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ngsana New" pitchFamily="18" charset="-34"/>
                        <a:ea typeface="Times New Roman"/>
                        <a:cs typeface="Angsana New" pitchFamily="18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342900" algn="l"/>
                          <a:tab pos="800100" algn="l"/>
                        </a:tabLst>
                      </a:pPr>
                      <a:r>
                        <a:rPr lang="th-TH" sz="5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ngsana New" pitchFamily="18" charset="-34"/>
                          <a:ea typeface="Times New Roman"/>
                          <a:cs typeface="Angsana New" pitchFamily="18" charset="-34"/>
                        </a:rPr>
                        <a:t>14</a:t>
                      </a:r>
                      <a:endParaRPr lang="en-US" sz="5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ngsana New" pitchFamily="18" charset="-34"/>
                        <a:ea typeface="Times New Roman"/>
                        <a:cs typeface="Angsana New" pitchFamily="18" charset="-34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5" name="Picture 3" descr="C:\Users\cpu\Pictures\Animation\covered_wagon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00430" y="5429264"/>
            <a:ext cx="2000264" cy="1143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 thruBlk="1"/>
    <p:sndAc>
      <p:stSnd>
        <p:snd r:embed="rId3" name="cashreg.wav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ubtitle 2"/>
          <p:cNvSpPr>
            <a:spLocks noGrp="1"/>
          </p:cNvSpPr>
          <p:nvPr>
            <p:ph type="subTitle" idx="1"/>
          </p:nvPr>
        </p:nvSpPr>
        <p:spPr>
          <a:xfrm>
            <a:off x="0" y="1071546"/>
            <a:ext cx="9144000" cy="3714776"/>
          </a:xfrm>
        </p:spPr>
        <p:txBody>
          <a:bodyPr>
            <a:noAutofit/>
          </a:bodyPr>
          <a:lstStyle/>
          <a:p>
            <a:pPr algn="l"/>
            <a:endParaRPr lang="th-TH" sz="6000" b="1" u="sng" dirty="0" smtClean="0">
              <a:solidFill>
                <a:srgbClr val="002060"/>
              </a:solidFill>
            </a:endParaRPr>
          </a:p>
          <a:p>
            <a:pPr algn="l"/>
            <a:r>
              <a:rPr lang="th-TH" sz="6000" b="1" u="sng" dirty="0" smtClean="0">
                <a:solidFill>
                  <a:srgbClr val="FFFF00"/>
                </a:solidFill>
              </a:rPr>
              <a:t>องค์ประกอบ</a:t>
            </a:r>
            <a:r>
              <a:rPr lang="th-TH" sz="6000" b="1" dirty="0" smtClean="0">
                <a:solidFill>
                  <a:srgbClr val="0033CC"/>
                </a:solidFill>
              </a:rPr>
              <a:t> </a:t>
            </a:r>
            <a:r>
              <a:rPr lang="th-TH" sz="6000" b="1" dirty="0" smtClean="0">
                <a:solidFill>
                  <a:schemeClr val="tx1"/>
                </a:solidFill>
              </a:rPr>
              <a:t>กฎ ระเบียบของหน่วยงานมีความถูกต้องตามกฎหมาย</a:t>
            </a:r>
          </a:p>
          <a:p>
            <a:pPr algn="l"/>
            <a:r>
              <a:rPr lang="th-TH" sz="6000" b="1" u="sng" dirty="0" smtClean="0">
                <a:solidFill>
                  <a:srgbClr val="FFFF00"/>
                </a:solidFill>
              </a:rPr>
              <a:t>ตัวชี้วัด</a:t>
            </a:r>
            <a:r>
              <a:rPr lang="th-TH" sz="6000" b="1" dirty="0" smtClean="0">
                <a:solidFill>
                  <a:srgbClr val="0033CC"/>
                </a:solidFill>
              </a:rPr>
              <a:t> </a:t>
            </a:r>
            <a:r>
              <a:rPr lang="th-TH" sz="6000" b="1" dirty="0" smtClean="0">
                <a:solidFill>
                  <a:schemeClr val="tx1"/>
                </a:solidFill>
              </a:rPr>
              <a:t>มีการทบทวนกฎ ระเบียบ</a:t>
            </a:r>
          </a:p>
          <a:p>
            <a:pPr algn="l"/>
            <a:r>
              <a:rPr lang="th-TH" sz="6000" b="1" dirty="0" smtClean="0">
                <a:solidFill>
                  <a:schemeClr val="tx1"/>
                </a:solidFill>
              </a:rPr>
              <a:t>           ให้ทันสมัยอยู่เสมอ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1015663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  <a:ln cmpd="sng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th-TH" sz="6000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+mj-cs"/>
              </a:rPr>
              <a:t>1.หลักนิติธรรม</a:t>
            </a:r>
            <a:endParaRPr lang="th-TH" sz="6000" dirty="0">
              <a:solidFill>
                <a:srgbClr val="99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gsana New" pitchFamily="18" charset="-34"/>
              <a:cs typeface="+mj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6027003"/>
            <a:ext cx="22145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dirty="0" smtClean="0">
                <a:cs typeface="+mj-cs"/>
              </a:rPr>
              <a:t>เป้าหมาย</a:t>
            </a:r>
            <a:endParaRPr lang="th-TH" dirty="0">
              <a:cs typeface="+mj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57422" y="6027003"/>
            <a:ext cx="678657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th-TH" dirty="0" smtClean="0"/>
              <a:t>        </a:t>
            </a:r>
            <a:r>
              <a:rPr lang="th-TH" dirty="0" smtClean="0">
                <a:cs typeface="+mj-cs"/>
              </a:rPr>
              <a:t>ปีละ 1 /ครั้ง</a:t>
            </a:r>
            <a:endParaRPr lang="th-TH" dirty="0">
              <a:cs typeface="+mj-cs"/>
            </a:endParaRPr>
          </a:p>
        </p:txBody>
      </p:sp>
      <p:pic>
        <p:nvPicPr>
          <p:cNvPr id="7" name="Picture 4" descr="C:\Users\cpu\Pictures\Animation\ผึ้งหมูอ้วน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86644" y="4429132"/>
            <a:ext cx="1285884" cy="1285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6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1000"/>
                                        <p:tgtEl>
                                          <p:spTgt spid="6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1000"/>
                                        <p:tgtEl>
                                          <p:spTgt spid="61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ubtitle 2"/>
          <p:cNvSpPr>
            <a:spLocks noGrp="1"/>
          </p:cNvSpPr>
          <p:nvPr>
            <p:ph type="subTitle" idx="1"/>
          </p:nvPr>
        </p:nvSpPr>
        <p:spPr>
          <a:xfrm>
            <a:off x="0" y="1643050"/>
            <a:ext cx="9144000" cy="3714776"/>
          </a:xfrm>
        </p:spPr>
        <p:txBody>
          <a:bodyPr>
            <a:normAutofit fontScale="25000" lnSpcReduction="20000"/>
          </a:bodyPr>
          <a:lstStyle/>
          <a:p>
            <a:pPr algn="l"/>
            <a:r>
              <a:rPr lang="th-TH" sz="13500" b="1" dirty="0" smtClean="0">
                <a:latin typeface="Angsana New" pitchFamily="18" charset="-34"/>
                <a:cs typeface="Angsana New" pitchFamily="18" charset="-34"/>
              </a:rPr>
              <a:t>2.1 </a:t>
            </a:r>
            <a:r>
              <a:rPr lang="th-TH" sz="13500" b="1" u="sng" dirty="0" smtClean="0">
                <a:latin typeface="Angsana New" pitchFamily="18" charset="-34"/>
                <a:cs typeface="Angsana New" pitchFamily="18" charset="-34"/>
              </a:rPr>
              <a:t>ปลอดจากการทุจริต</a:t>
            </a:r>
            <a:r>
              <a:rPr lang="th-TH" sz="13500" b="1" dirty="0" smtClean="0">
                <a:solidFill>
                  <a:srgbClr val="0033CC"/>
                </a:solidFill>
                <a:latin typeface="Angsana New" pitchFamily="18" charset="-34"/>
                <a:cs typeface="Angsana New" pitchFamily="18" charset="-34"/>
              </a:rPr>
              <a:t>  </a:t>
            </a:r>
            <a:r>
              <a:rPr lang="th-TH" sz="13500" b="1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2 ตัวชี้วัด</a:t>
            </a:r>
          </a:p>
          <a:p>
            <a:pPr algn="l"/>
            <a:r>
              <a:rPr lang="th-TH" sz="13500" b="1" dirty="0" smtClean="0">
                <a:latin typeface="Angsana New" pitchFamily="18" charset="-34"/>
                <a:cs typeface="Angsana New" pitchFamily="18" charset="-34"/>
              </a:rPr>
              <a:t>      </a:t>
            </a:r>
          </a:p>
          <a:p>
            <a:pPr algn="l"/>
            <a:r>
              <a:rPr lang="th-TH" sz="24000" b="1" dirty="0" smtClean="0">
                <a:latin typeface="Angsana New" pitchFamily="18" charset="-34"/>
                <a:cs typeface="+mj-cs"/>
              </a:rPr>
              <a:t>2.1 </a:t>
            </a:r>
            <a:r>
              <a:rPr lang="th-TH" sz="24000" b="1" u="sng" dirty="0" smtClean="0">
                <a:latin typeface="Angsana New" pitchFamily="18" charset="-34"/>
                <a:cs typeface="+mj-cs"/>
              </a:rPr>
              <a:t>ปลอดจากการกระทำทุจริต</a:t>
            </a:r>
          </a:p>
          <a:p>
            <a:pPr algn="l"/>
            <a:r>
              <a:rPr lang="th-TH" sz="24000" b="1" dirty="0" smtClean="0">
                <a:latin typeface="Angsana New" pitchFamily="18" charset="-34"/>
                <a:cs typeface="+mj-cs"/>
              </a:rPr>
              <a:t>   </a:t>
            </a:r>
          </a:p>
          <a:p>
            <a:pPr algn="l"/>
            <a:r>
              <a:rPr lang="th-TH" sz="24000" b="1" dirty="0" smtClean="0">
                <a:latin typeface="Angsana New" pitchFamily="18" charset="-34"/>
                <a:cs typeface="+mj-cs"/>
              </a:rPr>
              <a:t> </a:t>
            </a:r>
            <a:r>
              <a:rPr lang="th-TH" sz="24000" b="1" dirty="0" smtClean="0">
                <a:solidFill>
                  <a:srgbClr val="FFFF00"/>
                </a:solidFill>
                <a:latin typeface="Angsana New" pitchFamily="18" charset="-34"/>
                <a:cs typeface="+mj-cs"/>
              </a:rPr>
              <a:t>2.1  ปลอดจากการทุจริต</a:t>
            </a:r>
          </a:p>
          <a:p>
            <a:pPr algn="l"/>
            <a:r>
              <a:rPr lang="th-TH" sz="24000" b="1" dirty="0" smtClean="0">
                <a:latin typeface="Angsana New" pitchFamily="18" charset="-34"/>
                <a:cs typeface="+mj-cs"/>
              </a:rPr>
              <a:t>        1) </a:t>
            </a:r>
            <a:r>
              <a:rPr lang="th-TH" sz="24000" b="1" dirty="0" smtClean="0">
                <a:solidFill>
                  <a:schemeClr val="tx1"/>
                </a:solidFill>
                <a:latin typeface="Angsana New" pitchFamily="18" charset="-34"/>
                <a:cs typeface="+mj-cs"/>
              </a:rPr>
              <a:t>มีการอบรม หรือ เผยแพร่ให้</a:t>
            </a:r>
          </a:p>
          <a:p>
            <a:pPr algn="l"/>
            <a:r>
              <a:rPr lang="th-TH" sz="24000" b="1" dirty="0" smtClean="0">
                <a:solidFill>
                  <a:schemeClr val="tx1"/>
                </a:solidFill>
                <a:latin typeface="Angsana New" pitchFamily="18" charset="-34"/>
                <a:cs typeface="+mj-cs"/>
              </a:rPr>
              <a:t>     ความรู้เกี่ยวกับการกระทำอันเป็น</a:t>
            </a:r>
          </a:p>
          <a:p>
            <a:pPr algn="l"/>
            <a:r>
              <a:rPr lang="th-TH" sz="24000" b="1" dirty="0" smtClean="0">
                <a:solidFill>
                  <a:schemeClr val="tx1"/>
                </a:solidFill>
                <a:latin typeface="Angsana New" pitchFamily="18" charset="-34"/>
                <a:cs typeface="+mj-cs"/>
              </a:rPr>
              <a:t>  การทุจริต ฯ และ ผลประโยชน์ทับซ้อน</a:t>
            </a:r>
          </a:p>
          <a:p>
            <a:pPr algn="l"/>
            <a:endParaRPr lang="th-TH" sz="10100" b="1" dirty="0" smtClean="0">
              <a:solidFill>
                <a:schemeClr val="tx1"/>
              </a:solidFill>
              <a:latin typeface="Angsana New" pitchFamily="18" charset="-34"/>
              <a:cs typeface="Angsana New" pitchFamily="18" charset="-34"/>
            </a:endParaRPr>
          </a:p>
          <a:p>
            <a:pPr algn="l"/>
            <a:endParaRPr lang="th-TH" sz="8600" b="1" dirty="0" smtClean="0">
              <a:solidFill>
                <a:schemeClr val="tx1"/>
              </a:solidFill>
              <a:latin typeface="Angsana New" pitchFamily="18" charset="-34"/>
              <a:cs typeface="Angsana New" pitchFamily="18" charset="-34"/>
            </a:endParaRPr>
          </a:p>
          <a:p>
            <a:pPr algn="l"/>
            <a:endParaRPr lang="th-TH" sz="6600" b="1" dirty="0" smtClean="0">
              <a:solidFill>
                <a:schemeClr val="tx1"/>
              </a:solidFill>
            </a:endParaRPr>
          </a:p>
          <a:p>
            <a:pPr algn="l"/>
            <a:endParaRPr lang="th-TH" sz="6600" b="1" dirty="0" smtClean="0">
              <a:solidFill>
                <a:schemeClr val="tx1"/>
              </a:solidFill>
            </a:endParaRPr>
          </a:p>
          <a:p>
            <a:pPr algn="l"/>
            <a:r>
              <a:rPr lang="th-TH" sz="6600" b="1" dirty="0" smtClean="0">
                <a:solidFill>
                  <a:srgbClr val="0033CC"/>
                </a:solidFill>
              </a:rPr>
              <a:t> </a:t>
            </a:r>
          </a:p>
          <a:p>
            <a:pPr algn="l"/>
            <a:endParaRPr lang="th-TH" sz="6600" b="1" dirty="0" smtClean="0">
              <a:solidFill>
                <a:srgbClr val="0033CC"/>
              </a:solidFill>
            </a:endParaRPr>
          </a:p>
          <a:p>
            <a:pPr algn="l"/>
            <a:endParaRPr lang="th-TH" sz="6600" b="1" dirty="0" smtClean="0">
              <a:solidFill>
                <a:srgbClr val="0033CC"/>
              </a:solidFill>
            </a:endParaRPr>
          </a:p>
          <a:p>
            <a:pPr algn="l"/>
            <a:endParaRPr lang="th-TH" sz="6600" b="1" dirty="0" smtClean="0">
              <a:solidFill>
                <a:srgbClr val="0033CC"/>
              </a:solidFill>
            </a:endParaRPr>
          </a:p>
          <a:p>
            <a:pPr algn="l"/>
            <a:endParaRPr lang="th-TH" sz="6600" b="1" dirty="0" smtClean="0">
              <a:solidFill>
                <a:srgbClr val="0033CC"/>
              </a:solidFill>
            </a:endParaRPr>
          </a:p>
          <a:p>
            <a:pPr algn="l"/>
            <a:r>
              <a:rPr lang="th-TH" sz="6600" b="1" dirty="0" smtClean="0">
                <a:solidFill>
                  <a:srgbClr val="0033CC"/>
                </a:solidFill>
              </a:rPr>
              <a:t>                            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1015663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  <a:ln cmpd="sng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th-TH" sz="6000" dirty="0" smtClean="0">
                <a:solidFill>
                  <a:srgbClr val="990033"/>
                </a:solidFill>
                <a:latin typeface="Angsana New" pitchFamily="18" charset="-34"/>
                <a:cs typeface="+mj-cs"/>
              </a:rPr>
              <a:t>2.หลักจริยธรรม</a:t>
            </a:r>
            <a:endParaRPr lang="th-TH" sz="6000" dirty="0">
              <a:solidFill>
                <a:srgbClr val="990033"/>
              </a:solidFill>
              <a:latin typeface="Angsana New" pitchFamily="18" charset="-34"/>
              <a:cs typeface="+mj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6027003"/>
            <a:ext cx="22145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dirty="0" smtClean="0">
                <a:cs typeface="+mj-cs"/>
              </a:rPr>
              <a:t>เป้าหมาย</a:t>
            </a:r>
            <a:endParaRPr lang="th-TH" dirty="0">
              <a:cs typeface="+mj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57422" y="6027003"/>
            <a:ext cx="650085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th-TH" dirty="0" smtClean="0"/>
              <a:t>        </a:t>
            </a:r>
            <a:r>
              <a:rPr lang="th-TH" sz="5000" dirty="0" smtClean="0">
                <a:cs typeface="+mj-cs"/>
              </a:rPr>
              <a:t>1 ครั้ง / ปี</a:t>
            </a:r>
            <a:endParaRPr lang="th-TH" sz="5000" dirty="0">
              <a:cs typeface="+mj-cs"/>
            </a:endParaRPr>
          </a:p>
        </p:txBody>
      </p:sp>
      <p:pic>
        <p:nvPicPr>
          <p:cNvPr id="7" name="Picture 4" descr="C:\Users\cpu\Pictures\Animation\น้องหมาชมพู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15272" y="4643446"/>
            <a:ext cx="1257300" cy="127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1000"/>
                                        <p:tgtEl>
                                          <p:spTgt spid="6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1000"/>
                                        <p:tgtEl>
                                          <p:spTgt spid="6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1000"/>
                                        <p:tgtEl>
                                          <p:spTgt spid="61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1000"/>
                                        <p:tgtEl>
                                          <p:spTgt spid="61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1000"/>
                                        <p:tgtEl>
                                          <p:spTgt spid="61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1000"/>
                                        <p:tgtEl>
                                          <p:spTgt spid="61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1000"/>
                                        <p:tgtEl>
                                          <p:spTgt spid="614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1000"/>
                                        <p:tgtEl>
                                          <p:spTgt spid="614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1000"/>
                                        <p:tgtEl>
                                          <p:spTgt spid="6146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ubtitle 2"/>
          <p:cNvSpPr>
            <a:spLocks noGrp="1"/>
          </p:cNvSpPr>
          <p:nvPr>
            <p:ph type="subTitle" idx="1"/>
          </p:nvPr>
        </p:nvSpPr>
        <p:spPr>
          <a:xfrm>
            <a:off x="0" y="1357298"/>
            <a:ext cx="9144000" cy="4286280"/>
          </a:xfrm>
        </p:spPr>
        <p:txBody>
          <a:bodyPr>
            <a:normAutofit lnSpcReduction="10000"/>
          </a:bodyPr>
          <a:lstStyle/>
          <a:p>
            <a:pPr algn="l"/>
            <a:r>
              <a:rPr lang="th-TH" sz="6000" b="1" dirty="0" smtClean="0">
                <a:solidFill>
                  <a:srgbClr val="FFFF00"/>
                </a:solidFill>
                <a:latin typeface="Angsana New" pitchFamily="18" charset="-34"/>
                <a:cs typeface="+mj-cs"/>
              </a:rPr>
              <a:t> 2.1 ปลอดจากการทุจริต</a:t>
            </a:r>
          </a:p>
          <a:p>
            <a:pPr algn="l"/>
            <a:r>
              <a:rPr lang="th-TH" sz="7700" b="1" dirty="0" smtClean="0">
                <a:latin typeface="Angsana New" pitchFamily="18" charset="-34"/>
                <a:cs typeface="+mj-cs"/>
              </a:rPr>
              <a:t> </a:t>
            </a:r>
            <a:r>
              <a:rPr lang="th-TH" sz="6500" b="1" dirty="0" smtClean="0">
                <a:latin typeface="Angsana New" pitchFamily="18" charset="-34"/>
                <a:cs typeface="+mj-cs"/>
              </a:rPr>
              <a:t>2) </a:t>
            </a:r>
            <a:r>
              <a:rPr lang="th-TH" sz="6500" b="1" dirty="0" smtClean="0">
                <a:solidFill>
                  <a:schemeClr val="tx1"/>
                </a:solidFill>
                <a:latin typeface="Angsana New" pitchFamily="18" charset="-34"/>
                <a:cs typeface="+mj-cs"/>
              </a:rPr>
              <a:t>ไม่มีการกระทำผิดกฎ ระเบียบ</a:t>
            </a:r>
          </a:p>
          <a:p>
            <a:pPr algn="l"/>
            <a:r>
              <a:rPr lang="th-TH" sz="6500" b="1" dirty="0" smtClean="0">
                <a:solidFill>
                  <a:schemeClr val="tx1"/>
                </a:solidFill>
                <a:latin typeface="Angsana New" pitchFamily="18" charset="-34"/>
                <a:cs typeface="+mj-cs"/>
              </a:rPr>
              <a:t>    ข้อบังคับที่เป็นการทุจริต อันก่อ</a:t>
            </a:r>
          </a:p>
          <a:p>
            <a:pPr algn="l"/>
            <a:r>
              <a:rPr lang="th-TH" sz="6500" b="1" dirty="0" smtClean="0">
                <a:solidFill>
                  <a:schemeClr val="tx1"/>
                </a:solidFill>
                <a:latin typeface="Angsana New" pitchFamily="18" charset="-34"/>
                <a:cs typeface="+mj-cs"/>
              </a:rPr>
              <a:t>    ให้เกิดความเสียหายแก่ราชการ</a:t>
            </a:r>
            <a:endParaRPr lang="th-TH" sz="6500" b="1" dirty="0" smtClean="0">
              <a:solidFill>
                <a:srgbClr val="0033CC"/>
              </a:solidFill>
              <a:latin typeface="Angsana New" pitchFamily="18" charset="-34"/>
              <a:cs typeface="+mj-cs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1015663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  <a:ln cmpd="sng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th-TH" sz="6000" dirty="0" smtClean="0">
                <a:solidFill>
                  <a:srgbClr val="990033"/>
                </a:solidFill>
                <a:latin typeface="Angsana New" pitchFamily="18" charset="-34"/>
                <a:cs typeface="+mj-cs"/>
              </a:rPr>
              <a:t>2.หลักจริยธรรม</a:t>
            </a:r>
            <a:endParaRPr lang="th-TH" sz="6000" dirty="0">
              <a:solidFill>
                <a:srgbClr val="990033"/>
              </a:solidFill>
              <a:latin typeface="Angsana New" pitchFamily="18" charset="-34"/>
              <a:cs typeface="+mj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6027003"/>
            <a:ext cx="22145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dirty="0" smtClean="0">
                <a:cs typeface="+mj-cs"/>
              </a:rPr>
              <a:t>เป้าหมาย</a:t>
            </a:r>
            <a:endParaRPr lang="th-TH" dirty="0">
              <a:cs typeface="+mj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57422" y="6027003"/>
            <a:ext cx="678657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th-TH" dirty="0" smtClean="0"/>
              <a:t>      </a:t>
            </a:r>
            <a:r>
              <a:rPr lang="th-TH" dirty="0" smtClean="0">
                <a:cs typeface="+mj-cs"/>
              </a:rPr>
              <a:t>ไม่มีเรื่องร้องเรียนการทุจริต ฯ</a:t>
            </a:r>
            <a:endParaRPr lang="th-TH" dirty="0">
              <a:cs typeface="+mj-cs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1000"/>
                                        <p:tgtEl>
                                          <p:spTgt spid="6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1000"/>
                                        <p:tgtEl>
                                          <p:spTgt spid="6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1000"/>
                                        <p:tgtEl>
                                          <p:spTgt spid="61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ubtitle 2"/>
          <p:cNvSpPr>
            <a:spLocks noGrp="1"/>
          </p:cNvSpPr>
          <p:nvPr>
            <p:ph type="subTitle" idx="1"/>
          </p:nvPr>
        </p:nvSpPr>
        <p:spPr>
          <a:xfrm>
            <a:off x="0" y="1142984"/>
            <a:ext cx="9144000" cy="4714908"/>
          </a:xfrm>
        </p:spPr>
        <p:txBody>
          <a:bodyPr>
            <a:normAutofit/>
          </a:bodyPr>
          <a:lstStyle/>
          <a:p>
            <a:pPr algn="l"/>
            <a:r>
              <a:rPr lang="th-TH" sz="6000" b="1" dirty="0" smtClean="0">
                <a:solidFill>
                  <a:srgbClr val="FFFF00"/>
                </a:solidFill>
              </a:rPr>
              <a:t>  2.2</a:t>
            </a:r>
            <a:r>
              <a:rPr lang="th-TH" sz="6000" b="1" dirty="0" smtClean="0"/>
              <a:t> </a:t>
            </a:r>
            <a:r>
              <a:rPr lang="th-TH" sz="6000" b="1" dirty="0" smtClean="0">
                <a:solidFill>
                  <a:srgbClr val="FFFF00"/>
                </a:solidFill>
              </a:rPr>
              <a:t>ปลอดจากการกระทำผิดวินัย </a:t>
            </a:r>
          </a:p>
          <a:p>
            <a:pPr algn="l"/>
            <a:r>
              <a:rPr lang="th-TH" sz="6400" b="1" dirty="0" smtClean="0"/>
              <a:t>     </a:t>
            </a:r>
            <a:r>
              <a:rPr lang="th-TH" sz="6000" b="1" dirty="0" smtClean="0"/>
              <a:t>1) มี</a:t>
            </a:r>
            <a:r>
              <a:rPr lang="th-TH" sz="6000" b="1" dirty="0" smtClean="0">
                <a:solidFill>
                  <a:schemeClr val="tx1"/>
                </a:solidFill>
              </a:rPr>
              <a:t>การอบรม หรือ เผยแพร่ให้</a:t>
            </a:r>
          </a:p>
          <a:p>
            <a:pPr algn="l"/>
            <a:r>
              <a:rPr lang="th-TH" sz="6000" b="1" dirty="0" smtClean="0">
                <a:solidFill>
                  <a:schemeClr val="tx1"/>
                </a:solidFill>
              </a:rPr>
              <a:t>   ความรู้เกี่ยวกับวินัย แนวทางการ</a:t>
            </a:r>
          </a:p>
          <a:p>
            <a:pPr algn="l"/>
            <a:r>
              <a:rPr lang="th-TH" sz="6000" b="1" dirty="0" smtClean="0">
                <a:solidFill>
                  <a:schemeClr val="tx1"/>
                </a:solidFill>
              </a:rPr>
              <a:t>   ลงโทษทางวินัย/ประมวลจริยธรรม</a:t>
            </a:r>
            <a:endParaRPr lang="th-TH" sz="6000" b="1" dirty="0" smtClean="0">
              <a:solidFill>
                <a:srgbClr val="0033CC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1015663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  <a:ln cmpd="sng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th-TH" sz="6000" dirty="0" smtClean="0">
                <a:solidFill>
                  <a:srgbClr val="990033"/>
                </a:solidFill>
                <a:latin typeface="Angsana New" pitchFamily="18" charset="-34"/>
                <a:cs typeface="+mj-cs"/>
              </a:rPr>
              <a:t>2.หลักจริยธรรม</a:t>
            </a:r>
            <a:endParaRPr lang="th-TH" sz="6000" dirty="0">
              <a:solidFill>
                <a:srgbClr val="990033"/>
              </a:solidFill>
              <a:latin typeface="Angsana New" pitchFamily="18" charset="-34"/>
              <a:cs typeface="+mj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6027003"/>
            <a:ext cx="22145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dirty="0" smtClean="0">
                <a:cs typeface="+mj-cs"/>
              </a:rPr>
              <a:t>เป้าหมาย</a:t>
            </a:r>
            <a:endParaRPr lang="th-TH" dirty="0">
              <a:cs typeface="+mj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57422" y="6027003"/>
            <a:ext cx="678657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th-TH" dirty="0" smtClean="0"/>
              <a:t>        </a:t>
            </a:r>
            <a:r>
              <a:rPr lang="th-TH" dirty="0" smtClean="0">
                <a:cs typeface="+mj-cs"/>
              </a:rPr>
              <a:t>ปีละ 1 / ครั้ง</a:t>
            </a:r>
            <a:endParaRPr lang="th-TH" dirty="0">
              <a:cs typeface="+mj-cs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1000"/>
                                        <p:tgtEl>
                                          <p:spTgt spid="6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1000"/>
                                        <p:tgtEl>
                                          <p:spTgt spid="6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1000"/>
                                        <p:tgtEl>
                                          <p:spTgt spid="61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ตรงกลาง">
  <a:themeElements>
    <a:clrScheme name="ตรงกลาง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ตรงกลาง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ตรงกลาง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538</TotalTime>
  <Words>731</Words>
  <Application>Microsoft Office PowerPoint</Application>
  <PresentationFormat>On-screen Show (4:3)</PresentationFormat>
  <Paragraphs>171</Paragraphs>
  <Slides>21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ตรงกลาง</vt:lpstr>
      <vt:lpstr>แผนปฏิบัติการการสร้างราชการ     ใสสะอาดของกรุงเทพมหานคร ปีงบประมาณ พ.ศ. 2560</vt:lpstr>
      <vt:lpstr>เกณฑ์การให้คะแนน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วินัยและการดำเนินการทางวินัยข้าราชการครู กทม.</dc:title>
  <dc:creator>pongporn</dc:creator>
  <cp:lastModifiedBy>supattra</cp:lastModifiedBy>
  <cp:revision>132</cp:revision>
  <dcterms:created xsi:type="dcterms:W3CDTF">2015-04-22T04:20:00Z</dcterms:created>
  <dcterms:modified xsi:type="dcterms:W3CDTF">2016-08-18T08:14:36Z</dcterms:modified>
</cp:coreProperties>
</file>