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D8BA7-6584-4D0E-BB69-DB83FC9E0012}" type="datetimeFigureOut">
              <a:rPr lang="en-AU" smtClean="0"/>
              <a:pPr/>
              <a:t>25/08/2017</a:t>
            </a:fld>
            <a:endParaRPr lang="en-AU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804DF-D8D5-4D2F-AD2E-C95D654AE89E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7209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A0D-C1EA-4C60-B2B4-D06EFF19BF97}" type="datetimeFigureOut">
              <a:rPr lang="en-AU" smtClean="0"/>
              <a:pPr/>
              <a:t>25/08/2017</a:t>
            </a:fld>
            <a:endParaRPr lang="en-AU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6876DD4-59FE-450A-9A64-5CEB945453A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A0D-C1EA-4C60-B2B4-D06EFF19BF97}" type="datetimeFigureOut">
              <a:rPr lang="en-AU" smtClean="0"/>
              <a:pPr/>
              <a:t>25/08/2017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6DD4-59FE-450A-9A64-5CEB945453A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A0D-C1EA-4C60-B2B4-D06EFF19BF97}" type="datetimeFigureOut">
              <a:rPr lang="en-AU" smtClean="0"/>
              <a:pPr/>
              <a:t>25/08/2017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6DD4-59FE-450A-9A64-5CEB945453A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A0D-C1EA-4C60-B2B4-D06EFF19BF97}" type="datetimeFigureOut">
              <a:rPr lang="en-AU" smtClean="0"/>
              <a:pPr/>
              <a:t>25/08/2017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6876DD4-59FE-450A-9A64-5CEB945453A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A0D-C1EA-4C60-B2B4-D06EFF19BF97}" type="datetimeFigureOut">
              <a:rPr lang="en-AU" smtClean="0"/>
              <a:pPr/>
              <a:t>25/08/2017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6DD4-59FE-450A-9A64-5CEB945453A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A0D-C1EA-4C60-B2B4-D06EFF19BF97}" type="datetimeFigureOut">
              <a:rPr lang="en-AU" smtClean="0"/>
              <a:pPr/>
              <a:t>25/08/2017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6DD4-59FE-450A-9A64-5CEB945453A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A0D-C1EA-4C60-B2B4-D06EFF19BF97}" type="datetimeFigureOut">
              <a:rPr lang="en-AU" smtClean="0"/>
              <a:pPr/>
              <a:t>25/08/2017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6876DD4-59FE-450A-9A64-5CEB945453A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A0D-C1EA-4C60-B2B4-D06EFF19BF97}" type="datetimeFigureOut">
              <a:rPr lang="en-AU" smtClean="0"/>
              <a:pPr/>
              <a:t>25/08/2017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6DD4-59FE-450A-9A64-5CEB945453A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A0D-C1EA-4C60-B2B4-D06EFF19BF97}" type="datetimeFigureOut">
              <a:rPr lang="en-AU" smtClean="0"/>
              <a:pPr/>
              <a:t>25/08/2017</a:t>
            </a:fld>
            <a:endParaRPr lang="en-A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6DD4-59FE-450A-9A64-5CEB945453A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A0D-C1EA-4C60-B2B4-D06EFF19BF97}" type="datetimeFigureOut">
              <a:rPr lang="en-AU" smtClean="0"/>
              <a:pPr/>
              <a:t>25/08/2017</a:t>
            </a:fld>
            <a:endParaRPr lang="en-A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6DD4-59FE-450A-9A64-5CEB945453A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A0D-C1EA-4C60-B2B4-D06EFF19BF97}" type="datetimeFigureOut">
              <a:rPr lang="en-AU" smtClean="0"/>
              <a:pPr/>
              <a:t>25/08/2017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6DD4-59FE-450A-9A64-5CEB945453A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46AA0D-C1EA-4C60-B2B4-D06EFF19BF97}" type="datetimeFigureOut">
              <a:rPr lang="en-AU" smtClean="0"/>
              <a:pPr/>
              <a:t>25/08/2017</a:t>
            </a:fld>
            <a:endParaRPr lang="en-AU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6876DD4-59FE-450A-9A64-5CEB945453A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728191"/>
          </a:xfrm>
        </p:spPr>
        <p:txBody>
          <a:bodyPr>
            <a:noAutofit/>
          </a:bodyPr>
          <a:lstStyle/>
          <a:p>
            <a:pPr algn="ctr"/>
            <a:r>
              <a:rPr lang="th-TH" sz="5400" b="1" dirty="0" smtClean="0"/>
              <a:t>กรอบการประเมินผลการปฏิบัติราชการ</a:t>
            </a:r>
            <a:br>
              <a:rPr lang="th-TH" sz="5400" b="1" dirty="0" smtClean="0"/>
            </a:br>
            <a:r>
              <a:rPr lang="th-TH" sz="5400" b="1" dirty="0" smtClean="0"/>
              <a:t>ประจำปีงบประมาณ พ.ศ. 2561</a:t>
            </a:r>
            <a:endParaRPr lang="en-AU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852936"/>
            <a:ext cx="7560840" cy="2088232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h-TH" sz="4400" b="1" dirty="0" smtClean="0">
                <a:solidFill>
                  <a:srgbClr val="002060"/>
                </a:solidFill>
              </a:rPr>
              <a:t>ตัวชี้วัด 3.3</a:t>
            </a:r>
            <a:r>
              <a:rPr lang="en-AU" sz="4400" b="1" dirty="0" smtClean="0">
                <a:solidFill>
                  <a:srgbClr val="002060"/>
                </a:solidFill>
              </a:rPr>
              <a:t> </a:t>
            </a:r>
            <a:r>
              <a:rPr lang="th-TH" sz="4400" b="1" dirty="0" smtClean="0">
                <a:solidFill>
                  <a:srgbClr val="002060"/>
                </a:solidFill>
              </a:rPr>
              <a:t>ระดับความพึงพอใจของรับบริการ</a:t>
            </a:r>
          </a:p>
        </p:txBody>
      </p:sp>
    </p:spTree>
    <p:extLst>
      <p:ext uri="{BB962C8B-B14F-4D97-AF65-F5344CB8AC3E}">
        <p14:creationId xmlns:p14="http://schemas.microsoft.com/office/powerpoint/2010/main" val="230369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5192"/>
            <a:ext cx="8686800" cy="1531640"/>
          </a:xfrm>
        </p:spPr>
        <p:txBody>
          <a:bodyPr>
            <a:normAutofit fontScale="90000"/>
          </a:bodyPr>
          <a:lstStyle/>
          <a:p>
            <a:r>
              <a:rPr lang="th-TH" sz="5000" b="1" dirty="0" smtClean="0"/>
              <a:t>ตัวชี้วัด 3.3  </a:t>
            </a:r>
            <a:r>
              <a:rPr lang="en-AU" sz="5000" b="1" dirty="0" smtClean="0"/>
              <a:t>:</a:t>
            </a:r>
            <a:r>
              <a:rPr lang="th-TH" sz="5000" b="1" dirty="0" smtClean="0"/>
              <a:t>  ระดับความพึงพอใจของผู้รับบริการ</a:t>
            </a:r>
            <a:br>
              <a:rPr lang="th-TH" sz="5000" b="1" dirty="0" smtClean="0"/>
            </a:br>
            <a:r>
              <a:rPr lang="th-TH" sz="5000" b="1" dirty="0" smtClean="0"/>
              <a:t>น้ำหนัก	   </a:t>
            </a:r>
            <a:r>
              <a:rPr lang="en-AU" sz="5000" b="1" dirty="0" smtClean="0"/>
              <a:t>:</a:t>
            </a:r>
            <a:r>
              <a:rPr lang="th-TH" sz="5000" b="1" dirty="0" smtClean="0"/>
              <a:t>  ร้อยละ </a:t>
            </a:r>
            <a:r>
              <a:rPr lang="en-AU" sz="5000" b="1" dirty="0" smtClean="0"/>
              <a:t>5</a:t>
            </a:r>
            <a:endParaRPr lang="en-AU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43397"/>
            <a:ext cx="8208912" cy="4525963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3000" dirty="0" smtClean="0"/>
              <a:t>คำอธิบาย  </a:t>
            </a:r>
            <a:r>
              <a:rPr lang="en-AU" sz="30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3000" dirty="0"/>
              <a:t>	</a:t>
            </a:r>
            <a:r>
              <a:rPr lang="th-TH" sz="3000" dirty="0" smtClean="0"/>
              <a:t>การสำรวจความพึงพอใจของผู้รับบริการจากหน่วยงานกรุงเทพมหานคร หมายถึง ผู้รับบริการโดยตรงหรือบุคลากรจากหน่วยงาน/ ส่วนราชการทั้งภายในและภายนอกกรุงเทพมหานคร ที่หน่วยงานนั้น ๆ ให้บริการการสำรวจครอบคลุมประเด็นต่าง ๆ  คือ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000" dirty="0"/>
              <a:t>	</a:t>
            </a:r>
            <a:r>
              <a:rPr lang="th-TH" sz="3000" dirty="0" smtClean="0"/>
              <a:t>1. ความพึงพอใจด้านกระบวนการ ขั้นตอนการให้บริการ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000" dirty="0"/>
              <a:t>	</a:t>
            </a:r>
            <a:r>
              <a:rPr lang="th-TH" sz="3000" dirty="0" smtClean="0"/>
              <a:t>2. ความพึงพอใจด้านเจ้าหน้าที่ผู้ให้บริการ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000" dirty="0"/>
              <a:t>	</a:t>
            </a:r>
            <a:r>
              <a:rPr lang="th-TH" sz="3000" dirty="0" smtClean="0"/>
              <a:t>3. ความพึงพอใจด้านการบริการผ่านระบบอิเล็กทรอนิกส์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000" dirty="0"/>
              <a:t>	</a:t>
            </a:r>
            <a:r>
              <a:rPr lang="th-TH" sz="3000" dirty="0" smtClean="0"/>
              <a:t>4. ความพึงพอใจด้านสิ่งอำนวยความสะดวก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000" dirty="0"/>
              <a:t>	</a:t>
            </a:r>
            <a:r>
              <a:rPr lang="th-TH" sz="3000" dirty="0" smtClean="0"/>
              <a:t>5. ความพึงพอใจในการปฏิบัติงานด้านการแก้ไขปัญหาต่าง ๆ ของหน่วยงาน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000" dirty="0"/>
              <a:t>	</a:t>
            </a:r>
            <a:r>
              <a:rPr lang="th-TH" sz="3000" dirty="0" smtClean="0"/>
              <a:t>6. ความพึงพอใจต่อกิจกรรมการเสริมสร้างและพัฒนาของหน่วยงาน</a:t>
            </a:r>
          </a:p>
        </p:txBody>
      </p:sp>
    </p:spTree>
    <p:extLst>
      <p:ext uri="{BB962C8B-B14F-4D97-AF65-F5344CB8AC3E}">
        <p14:creationId xmlns:p14="http://schemas.microsoft.com/office/powerpoint/2010/main" val="149457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5000" b="1" dirty="0" smtClean="0"/>
              <a:t>ประเภทของแบบสอบถาม</a:t>
            </a:r>
            <a:endParaRPr lang="en-AU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88232"/>
            <a:ext cx="7776864" cy="39890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3800" dirty="0"/>
              <a:t>1</a:t>
            </a:r>
            <a:r>
              <a:rPr lang="th-TH" sz="3800" dirty="0" smtClean="0"/>
              <a:t>. แบบสอบถามประเภท ก เป็นแบบสอบถามสำหรับประชาชนทั่วไปประเมินการใช้บริการสำนักงานเขต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800" dirty="0"/>
              <a:t>2</a:t>
            </a:r>
            <a:r>
              <a:rPr lang="th-TH" sz="3800" dirty="0" smtClean="0"/>
              <a:t>. แบบสอบถามประเภท ข เป็นแบบสอบถามสำหรับข้าราชการ/ ลูกจ้างกรุงเทพมหานครประเมินการใช้บริการหน่วยงานภายในเป็นหลัก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800" dirty="0"/>
              <a:t>3</a:t>
            </a:r>
            <a:r>
              <a:rPr lang="th-TH" sz="3800" dirty="0" smtClean="0"/>
              <a:t>. แบบสอบถามประเภท ค เป็นแบบสอบถามสำหรับประชาชนทั่วไปประเมินการใช้บริการสาธารณะของหน่วยงาน</a:t>
            </a:r>
            <a:endParaRPr lang="en-AU" sz="3800" dirty="0"/>
          </a:p>
        </p:txBody>
      </p:sp>
    </p:spTree>
    <p:extLst>
      <p:ext uri="{BB962C8B-B14F-4D97-AF65-F5344CB8AC3E}">
        <p14:creationId xmlns:p14="http://schemas.microsoft.com/office/powerpoint/2010/main" val="2901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5000" b="1" dirty="0" smtClean="0"/>
              <a:t>ประเภทหน่วยงาน กลุ่มผู้ใช้บริการ และแบบสำรวจที่ใช้</a:t>
            </a:r>
            <a:endParaRPr lang="en-AU" sz="5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122958"/>
              </p:ext>
            </p:extLst>
          </p:nvPr>
        </p:nvGraphicFramePr>
        <p:xfrm>
          <a:off x="304800" y="1340768"/>
          <a:ext cx="86868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ประเภทหน่วยงาน</a:t>
                      </a:r>
                      <a:endParaRPr lang="en-AU" sz="2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กลุ่มผู้ใช้บริการ</a:t>
                      </a:r>
                      <a:endParaRPr lang="en-A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</a:tr>
              <a:tr h="351869">
                <a:tc vMerge="1">
                  <a:txBody>
                    <a:bodyPr/>
                    <a:lstStyle/>
                    <a:p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bg1"/>
                          </a:solidFill>
                        </a:rPr>
                        <a:t>ข้าราชการ/ ลูกจ้างกรุงเทพมหานคร</a:t>
                      </a:r>
                      <a:endParaRPr lang="en-A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bg1"/>
                          </a:solidFill>
                        </a:rPr>
                        <a:t>ประชาชนทั่วไป</a:t>
                      </a:r>
                      <a:endParaRPr lang="en-A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1. หน่วยงานที่ให้บริการระหว่างหน่วยงานภายในเป็นหลัก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แบบสอบถามประเภท ข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-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2. หน่วยงานที่มีบริการสาธารณะที่ประชาชนทั่วไปใช้ประโยชน์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แบบสอบถามประเภท</a:t>
                      </a:r>
                      <a:r>
                        <a:rPr lang="th-TH" sz="2800" baseline="0" dirty="0" smtClean="0"/>
                        <a:t> ข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แบบสอบถามประเภท</a:t>
                      </a:r>
                      <a:r>
                        <a:rPr lang="th-TH" sz="2800" baseline="0" dirty="0" smtClean="0"/>
                        <a:t> ค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3. หน่วยงานที่มีบริการสาธารณะที่คนเข้าไปใช้บริการที่จุดบริการต่าง</a:t>
                      </a:r>
                      <a:r>
                        <a:rPr lang="th-TH" sz="2800" baseline="0" dirty="0" smtClean="0"/>
                        <a:t> ๆ จำนวนมาก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แบบสอบถามประเภท ข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แบบสอบถามประเภท</a:t>
                      </a:r>
                      <a:r>
                        <a:rPr lang="th-TH" sz="2800" baseline="0" dirty="0" smtClean="0"/>
                        <a:t> ค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4. สำนักงานเขต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-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แบบสอบถามประเทภ</a:t>
                      </a:r>
                      <a:r>
                        <a:rPr lang="th-TH" sz="2800" baseline="0" dirty="0" smtClean="0"/>
                        <a:t> ก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29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1"/>
            <a:ext cx="7643192" cy="290891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3800" dirty="0" smtClean="0"/>
              <a:t>1. การเก็บรวบรวมข้อมูลครั้งที่ 1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800" dirty="0" smtClean="0"/>
              <a:t>    ระหว่างเดือนมีนาคม - เมษายน 2561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800" dirty="0" smtClean="0"/>
              <a:t>2. การเก็บรวบรวมข้อมูลครั้งที่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800" dirty="0"/>
              <a:t> </a:t>
            </a:r>
            <a:r>
              <a:rPr lang="th-TH" sz="3800" dirty="0" smtClean="0"/>
              <a:t>   ระหว่างเดือนพฤษภาคม - มิถุนายน 2561</a:t>
            </a:r>
            <a:endParaRPr lang="en-AU" sz="3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5000" b="1" dirty="0" smtClean="0"/>
              <a:t>การเก็บรวบรวมข้อมูล จำนวน 2 ครั้ง</a:t>
            </a:r>
            <a:endParaRPr lang="en-AU" sz="5000" b="1" dirty="0"/>
          </a:p>
        </p:txBody>
      </p:sp>
    </p:spTree>
    <p:extLst>
      <p:ext uri="{BB962C8B-B14F-4D97-AF65-F5344CB8AC3E}">
        <p14:creationId xmlns:p14="http://schemas.microsoft.com/office/powerpoint/2010/main" val="770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11547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2800" u="sng" dirty="0" smtClean="0"/>
              <a:t>คะแนนผลสำรวจความพึงพอใจฯ ครั้งที่ ๑ + คะแนนผลสำรวจความพึงพอใจฯ ครั้งที่ ๒</a:t>
            </a:r>
          </a:p>
          <a:p>
            <a:pPr marL="0" indent="0" algn="ctr">
              <a:buNone/>
            </a:pPr>
            <a:r>
              <a:rPr lang="th-TH" sz="2800" dirty="0" smtClean="0"/>
              <a:t>จำนวนครั้งของการสำรวจความพึงพอใจฯ</a:t>
            </a:r>
          </a:p>
          <a:p>
            <a:pPr marL="0" indent="0" algn="ctr">
              <a:buNone/>
            </a:pPr>
            <a:endParaRPr lang="th-TH" sz="2800" dirty="0"/>
          </a:p>
          <a:p>
            <a:pPr marL="0" indent="0" algn="ctr">
              <a:buNone/>
            </a:pPr>
            <a:endParaRPr lang="th-TH" sz="2800" dirty="0" smtClean="0"/>
          </a:p>
          <a:p>
            <a:pPr marL="0" indent="0" algn="ctr">
              <a:spcBef>
                <a:spcPts val="0"/>
              </a:spcBef>
              <a:buNone/>
            </a:pPr>
            <a:endParaRPr lang="th-TH" sz="2800" dirty="0" smtClean="0"/>
          </a:p>
          <a:p>
            <a:pPr marL="0" indent="0" algn="ctr">
              <a:buNone/>
            </a:pPr>
            <a:endParaRPr lang="en-AU" sz="28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5000" b="1" dirty="0" smtClean="0"/>
              <a:t>สูตรคำนวณ</a:t>
            </a:r>
            <a:endParaRPr lang="en-AU" sz="50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2446784"/>
            <a:ext cx="8686800" cy="8382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5000" b="1" dirty="0" smtClean="0"/>
              <a:t>เกณฑ์การให้คะแนน</a:t>
            </a:r>
            <a:endParaRPr lang="en-AU" sz="50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7688" y="3284984"/>
            <a:ext cx="8686800" cy="7200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th-TH" sz="2800" b="1" dirty="0" smtClean="0"/>
              <a:t>ช่วงการปรับเกณฑ์การให้คะแนน +/- 1 ระดับ ค่อ 1 คะแนน</a:t>
            </a:r>
          </a:p>
          <a:p>
            <a:pPr marL="0" indent="0" algn="ctr">
              <a:buFont typeface="Wingdings 2"/>
              <a:buNone/>
            </a:pPr>
            <a:endParaRPr lang="en-AU" sz="28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417283"/>
              </p:ext>
            </p:extLst>
          </p:nvPr>
        </p:nvGraphicFramePr>
        <p:xfrm>
          <a:off x="1907704" y="3933056"/>
          <a:ext cx="5477415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5420"/>
                <a:gridCol w="560399"/>
                <a:gridCol w="560399"/>
                <a:gridCol w="560399"/>
                <a:gridCol w="560399"/>
                <a:gridCol w="560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ระดับคะแนน</a:t>
                      </a:r>
                      <a:endParaRPr lang="en-A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1</a:t>
                      </a:r>
                      <a:endParaRPr lang="en-A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2</a:t>
                      </a:r>
                      <a:endParaRPr lang="en-A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3</a:t>
                      </a:r>
                      <a:endParaRPr lang="en-A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4</a:t>
                      </a:r>
                      <a:endParaRPr lang="en-A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5</a:t>
                      </a:r>
                      <a:endParaRPr lang="en-A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ระดับความพึงพอใจ</a:t>
                      </a:r>
                      <a:endParaRPr lang="en-A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1</a:t>
                      </a:r>
                      <a:endParaRPr lang="en-A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2</a:t>
                      </a:r>
                      <a:endParaRPr lang="en-A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3</a:t>
                      </a:r>
                      <a:endParaRPr lang="en-A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4</a:t>
                      </a:r>
                      <a:endParaRPr lang="en-A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/>
                        <a:t>5</a:t>
                      </a:r>
                      <a:endParaRPr lang="en-AU" sz="3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251520" y="5157192"/>
            <a:ext cx="8686800" cy="1368152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th-TH" sz="2800" b="1" dirty="0" smtClean="0"/>
              <a:t>	คะแนนที่ได้เป็นไปตามค่าเฉลี่ยผลสำรวจความพึงพอใจของผู้รับบริการทั้ง 2 ครั้ง คือ การนำผลคะแนนสำรวจความพึงพอใจครั้งที่ 1 รวมกับผลคะแนนสำรวจความพึงพอใจครั้งที่ 2 หารด้วยจำนวนครั้งในการสำรวจ (หาร 2) และใช้ทศนิยม 3 ตำแหน่ง</a:t>
            </a:r>
          </a:p>
          <a:p>
            <a:pPr marL="0" indent="0" algn="ctr">
              <a:buFont typeface="Wingdings 2"/>
              <a:buNone/>
            </a:pP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392566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10000" b="1" dirty="0" smtClean="0"/>
              <a:t>ขอบคุณครับ</a:t>
            </a:r>
            <a:endParaRPr lang="en-AU" sz="10000" b="1" dirty="0"/>
          </a:p>
        </p:txBody>
      </p:sp>
      <p:sp>
        <p:nvSpPr>
          <p:cNvPr id="4" name="AutoShape 2" descr="ผลการค้นหารูปภาพสำหรับ ขอบคุณค่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168" y="3285264"/>
            <a:ext cx="3024000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438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154</TotalTime>
  <Words>274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กรอบการประเมินผลการปฏิบัติราชการ ประจำปีงบประมาณ พ.ศ. 2561</vt:lpstr>
      <vt:lpstr>ตัวชี้วัด 3.3  :  ระดับความพึงพอใจของผู้รับบริการ น้ำหนัก    :  ร้อยละ 5</vt:lpstr>
      <vt:lpstr>ประเภทของแบบสอบถาม</vt:lpstr>
      <vt:lpstr>ประเภทหน่วยงาน กลุ่มผู้ใช้บริการ และแบบสำรวจที่ใช้</vt:lpstr>
      <vt:lpstr>การเก็บรวบรวมข้อมูล จำนวน 2 ครั้ง</vt:lpstr>
      <vt:lpstr>สูตรคำนวณ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แนวทางการประเมินผลการปฏิบัติราชการประจำปีของหน่วยงานสังกัดกรุงเทพมหานคร ปีงบประมาณ พ.ศ. 2560</dc:title>
  <dc:creator>HP</dc:creator>
  <cp:lastModifiedBy>supattra</cp:lastModifiedBy>
  <cp:revision>12</cp:revision>
  <dcterms:created xsi:type="dcterms:W3CDTF">2017-08-18T08:34:58Z</dcterms:created>
  <dcterms:modified xsi:type="dcterms:W3CDTF">2017-08-25T06:48:01Z</dcterms:modified>
</cp:coreProperties>
</file>