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266" r:id="rId3"/>
    <p:sldId id="281" r:id="rId4"/>
    <p:sldId id="282" r:id="rId5"/>
    <p:sldId id="283" r:id="rId6"/>
    <p:sldId id="261" r:id="rId7"/>
    <p:sldId id="262" r:id="rId8"/>
    <p:sldId id="278" r:id="rId9"/>
    <p:sldId id="279" r:id="rId10"/>
    <p:sldId id="280" r:id="rId11"/>
    <p:sldId id="271" r:id="rId12"/>
    <p:sldId id="288" r:id="rId13"/>
    <p:sldId id="286" r:id="rId14"/>
    <p:sldId id="264" r:id="rId15"/>
    <p:sldId id="289" r:id="rId16"/>
    <p:sldId id="290" r:id="rId17"/>
    <p:sldId id="272" r:id="rId18"/>
    <p:sldId id="265" r:id="rId19"/>
    <p:sldId id="273" r:id="rId20"/>
    <p:sldId id="270" r:id="rId21"/>
    <p:sldId id="274" r:id="rId22"/>
  </p:sldIdLst>
  <p:sldSz cx="9144000" cy="6858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FFFF"/>
    <a:srgbClr val="FF00FF"/>
    <a:srgbClr val="99FF66"/>
    <a:srgbClr val="66FF33"/>
    <a:srgbClr val="FFFF99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404BB-7AE1-4FBF-BA82-5FA58723FDE2}" type="doc">
      <dgm:prSet loTypeId="urn:microsoft.com/office/officeart/2005/8/layout/vList4#1" loCatId="list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th-TH"/>
        </a:p>
      </dgm:t>
    </dgm:pt>
    <dgm:pt modelId="{299DF5B9-E4DF-421E-9E5E-6C8A94CB3DB8}">
      <dgm:prSet phldrT="[Text]" custT="1"/>
      <dgm:spPr/>
      <dgm:t>
        <a:bodyPr/>
        <a:lstStyle/>
        <a:p>
          <a:r>
            <a:rPr lang="th-TH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1. </a:t>
          </a:r>
          <a:r>
            <a:rPr lang="th-TH" sz="3000" b="1" dirty="0" smtClean="0"/>
            <a:t>สำหรับทุกหน่วยงาน</a:t>
          </a:r>
          <a:endParaRPr lang="th-TH" sz="3000" b="1" dirty="0"/>
        </a:p>
      </dgm:t>
    </dgm:pt>
    <dgm:pt modelId="{B6271B01-05F8-4A0E-818E-3604CA9BDC11}" type="parTrans" cxnId="{43EEA824-9AB5-4497-A8AF-218A0CE4ABBD}">
      <dgm:prSet/>
      <dgm:spPr/>
      <dgm:t>
        <a:bodyPr/>
        <a:lstStyle/>
        <a:p>
          <a:endParaRPr lang="th-TH"/>
        </a:p>
      </dgm:t>
    </dgm:pt>
    <dgm:pt modelId="{D1DD98BE-2B25-43E2-BD91-A5465BE05662}" type="sibTrans" cxnId="{43EEA824-9AB5-4497-A8AF-218A0CE4ABBD}">
      <dgm:prSet/>
      <dgm:spPr/>
      <dgm:t>
        <a:bodyPr/>
        <a:lstStyle/>
        <a:p>
          <a:endParaRPr lang="th-TH"/>
        </a:p>
      </dgm:t>
    </dgm:pt>
    <dgm:pt modelId="{7FF03971-AC8C-45FE-96DC-D0D4DA776D90}">
      <dgm:prSet phldrT="[Text]" custT="1"/>
      <dgm:spPr/>
      <dgm:t>
        <a:bodyPr/>
        <a:lstStyle/>
        <a:p>
          <a:r>
            <a:rPr lang="th-TH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2. </a:t>
          </a:r>
          <a:r>
            <a:rPr lang="th-TH" sz="3000" b="1" dirty="0" smtClean="0"/>
            <a:t>หน่วยงานที่มีความเสี่ยงเฉพาะ                 </a:t>
          </a:r>
          <a:r>
            <a:rPr lang="th-TH" sz="2200" dirty="0" smtClean="0"/>
            <a:t>เช่น เสี่ยงจากรังสี สารเคมีอันตราย เครื่องจักร การทำงานในที่อับอากาศ เป็นต้น</a:t>
          </a:r>
          <a:endParaRPr lang="th-TH" sz="3000" b="1" dirty="0"/>
        </a:p>
      </dgm:t>
    </dgm:pt>
    <dgm:pt modelId="{3154A613-510A-4086-A2FB-F818C6B970DF}" type="parTrans" cxnId="{72B6AFC8-5A48-4166-AEAA-3C56AA80370A}">
      <dgm:prSet/>
      <dgm:spPr/>
      <dgm:t>
        <a:bodyPr/>
        <a:lstStyle/>
        <a:p>
          <a:endParaRPr lang="th-TH"/>
        </a:p>
      </dgm:t>
    </dgm:pt>
    <dgm:pt modelId="{C88B5CCE-AF92-46E2-AF2F-E4526D83A985}" type="sibTrans" cxnId="{72B6AFC8-5A48-4166-AEAA-3C56AA80370A}">
      <dgm:prSet/>
      <dgm:spPr/>
      <dgm:t>
        <a:bodyPr/>
        <a:lstStyle/>
        <a:p>
          <a:endParaRPr lang="th-TH"/>
        </a:p>
      </dgm:t>
    </dgm:pt>
    <dgm:pt modelId="{31AE247D-3BC3-44BA-BD3A-9D809AB2FDA2}">
      <dgm:prSet phldrT="[Text]" custT="1"/>
      <dgm:spPr/>
      <dgm:t>
        <a:bodyPr/>
        <a:lstStyle/>
        <a:p>
          <a:r>
            <a:rPr lang="th-TH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3. </a:t>
          </a:r>
          <a:r>
            <a:rPr lang="th-TH" sz="2800" b="1" dirty="0" smtClean="0"/>
            <a:t>หน่วยงานที่เข้าข่ายประเภทกิจการเฉพาะ </a:t>
          </a:r>
          <a:r>
            <a:rPr lang="th-TH" sz="2200" dirty="0" smtClean="0"/>
            <a:t>เช่น สถานีบริการจำหน่ายน้ำมัน/ก๊าซ  สถานพยาบาล  นันทาการ การกีฬา</a:t>
          </a:r>
          <a:endParaRPr lang="th-TH" sz="3000" b="1" dirty="0"/>
        </a:p>
      </dgm:t>
    </dgm:pt>
    <dgm:pt modelId="{F09DC2A7-EFAC-4553-AEC1-273829595D02}" type="parTrans" cxnId="{7FFDA749-FD5A-4112-A056-74483DF1AFB7}">
      <dgm:prSet/>
      <dgm:spPr/>
      <dgm:t>
        <a:bodyPr/>
        <a:lstStyle/>
        <a:p>
          <a:endParaRPr lang="th-TH"/>
        </a:p>
      </dgm:t>
    </dgm:pt>
    <dgm:pt modelId="{0CFCFE24-899C-434E-A3BE-17B0C5AB01BE}" type="sibTrans" cxnId="{7FFDA749-FD5A-4112-A056-74483DF1AFB7}">
      <dgm:prSet/>
      <dgm:spPr/>
      <dgm:t>
        <a:bodyPr/>
        <a:lstStyle/>
        <a:p>
          <a:endParaRPr lang="th-TH"/>
        </a:p>
      </dgm:t>
    </dgm:pt>
    <dgm:pt modelId="{86251FF1-CF31-44C0-8272-A39C4963A713}" type="pres">
      <dgm:prSet presAssocID="{A5E404BB-7AE1-4FBF-BA82-5FA58723FDE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D084BFE-B04F-4989-9C01-257162CE08A8}" type="pres">
      <dgm:prSet presAssocID="{299DF5B9-E4DF-421E-9E5E-6C8A94CB3DB8}" presName="comp" presStyleCnt="0"/>
      <dgm:spPr/>
    </dgm:pt>
    <dgm:pt modelId="{2421672B-B51D-442A-B70E-29D457E785F1}" type="pres">
      <dgm:prSet presAssocID="{299DF5B9-E4DF-421E-9E5E-6C8A94CB3DB8}" presName="box" presStyleLbl="node1" presStyleIdx="0" presStyleCnt="3"/>
      <dgm:spPr/>
      <dgm:t>
        <a:bodyPr/>
        <a:lstStyle/>
        <a:p>
          <a:endParaRPr lang="th-TH"/>
        </a:p>
      </dgm:t>
    </dgm:pt>
    <dgm:pt modelId="{69076DEF-D86D-4E1E-A24B-32756AF2CDAE}" type="pres">
      <dgm:prSet presAssocID="{299DF5B9-E4DF-421E-9E5E-6C8A94CB3DB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1A36AF-147A-4DA8-AAC3-778F0460CB5B}" type="pres">
      <dgm:prSet presAssocID="{299DF5B9-E4DF-421E-9E5E-6C8A94CB3DB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2122E64-62E0-4282-B964-250DDA712D9A}" type="pres">
      <dgm:prSet presAssocID="{D1DD98BE-2B25-43E2-BD91-A5465BE05662}" presName="spacer" presStyleCnt="0"/>
      <dgm:spPr/>
    </dgm:pt>
    <dgm:pt modelId="{30867F03-D4BF-41D5-A90D-3D46DE70DA1E}" type="pres">
      <dgm:prSet presAssocID="{7FF03971-AC8C-45FE-96DC-D0D4DA776D90}" presName="comp" presStyleCnt="0"/>
      <dgm:spPr/>
    </dgm:pt>
    <dgm:pt modelId="{1024A3FA-78C5-40D0-9055-B7918C8A27B6}" type="pres">
      <dgm:prSet presAssocID="{7FF03971-AC8C-45FE-96DC-D0D4DA776D90}" presName="box" presStyleLbl="node1" presStyleIdx="1" presStyleCnt="3" custLinFactNeighborX="-11864" custLinFactNeighborY="2501"/>
      <dgm:spPr/>
      <dgm:t>
        <a:bodyPr/>
        <a:lstStyle/>
        <a:p>
          <a:endParaRPr lang="th-TH"/>
        </a:p>
      </dgm:t>
    </dgm:pt>
    <dgm:pt modelId="{4AE57FBD-2145-4753-87B7-F40E039A8076}" type="pres">
      <dgm:prSet presAssocID="{7FF03971-AC8C-45FE-96DC-D0D4DA776D90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AA39F50-2875-4CC8-861A-3D1BE087103C}" type="pres">
      <dgm:prSet presAssocID="{7FF03971-AC8C-45FE-96DC-D0D4DA776D9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C0C15F-9730-40F5-AA70-7EB8507B9AC9}" type="pres">
      <dgm:prSet presAssocID="{C88B5CCE-AF92-46E2-AF2F-E4526D83A985}" presName="spacer" presStyleCnt="0"/>
      <dgm:spPr/>
    </dgm:pt>
    <dgm:pt modelId="{7715D2B7-EEFC-49E5-AA8B-D7860BCCB392}" type="pres">
      <dgm:prSet presAssocID="{31AE247D-3BC3-44BA-BD3A-9D809AB2FDA2}" presName="comp" presStyleCnt="0"/>
      <dgm:spPr/>
    </dgm:pt>
    <dgm:pt modelId="{E3694A00-75EF-48EC-BC99-151C094A4ADC}" type="pres">
      <dgm:prSet presAssocID="{31AE247D-3BC3-44BA-BD3A-9D809AB2FDA2}" presName="box" presStyleLbl="node1" presStyleIdx="2" presStyleCnt="3"/>
      <dgm:spPr/>
      <dgm:t>
        <a:bodyPr/>
        <a:lstStyle/>
        <a:p>
          <a:endParaRPr lang="th-TH"/>
        </a:p>
      </dgm:t>
    </dgm:pt>
    <dgm:pt modelId="{69206BF2-B6C9-4E97-ACA9-F1D708889CA4}" type="pres">
      <dgm:prSet presAssocID="{31AE247D-3BC3-44BA-BD3A-9D809AB2FDA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0A4AB856-85F9-405D-8CD3-80023A8232B5}" type="pres">
      <dgm:prSet presAssocID="{31AE247D-3BC3-44BA-BD3A-9D809AB2FDA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E45A0B6-E36C-4A67-99D7-2CA94B4F5759}" type="presOf" srcId="{299DF5B9-E4DF-421E-9E5E-6C8A94CB3DB8}" destId="{D11A36AF-147A-4DA8-AAC3-778F0460CB5B}" srcOrd="1" destOrd="0" presId="urn:microsoft.com/office/officeart/2005/8/layout/vList4#1"/>
    <dgm:cxn modelId="{0965FF38-BDC9-4C8B-B35A-58F6E6C15D34}" type="presOf" srcId="{7FF03971-AC8C-45FE-96DC-D0D4DA776D90}" destId="{AAA39F50-2875-4CC8-861A-3D1BE087103C}" srcOrd="1" destOrd="0" presId="urn:microsoft.com/office/officeart/2005/8/layout/vList4#1"/>
    <dgm:cxn modelId="{72B6AFC8-5A48-4166-AEAA-3C56AA80370A}" srcId="{A5E404BB-7AE1-4FBF-BA82-5FA58723FDE2}" destId="{7FF03971-AC8C-45FE-96DC-D0D4DA776D90}" srcOrd="1" destOrd="0" parTransId="{3154A613-510A-4086-A2FB-F818C6B970DF}" sibTransId="{C88B5CCE-AF92-46E2-AF2F-E4526D83A985}"/>
    <dgm:cxn modelId="{247FA45F-834F-4E90-AAD8-1C9105D221B5}" type="presOf" srcId="{299DF5B9-E4DF-421E-9E5E-6C8A94CB3DB8}" destId="{2421672B-B51D-442A-B70E-29D457E785F1}" srcOrd="0" destOrd="0" presId="urn:microsoft.com/office/officeart/2005/8/layout/vList4#1"/>
    <dgm:cxn modelId="{5CCCB38D-FB05-4B08-B65E-CA366EAD6236}" type="presOf" srcId="{31AE247D-3BC3-44BA-BD3A-9D809AB2FDA2}" destId="{E3694A00-75EF-48EC-BC99-151C094A4ADC}" srcOrd="0" destOrd="0" presId="urn:microsoft.com/office/officeart/2005/8/layout/vList4#1"/>
    <dgm:cxn modelId="{81F8CE03-DF0A-4138-8A0D-DD9AC2DBE303}" type="presOf" srcId="{A5E404BB-7AE1-4FBF-BA82-5FA58723FDE2}" destId="{86251FF1-CF31-44C0-8272-A39C4963A713}" srcOrd="0" destOrd="0" presId="urn:microsoft.com/office/officeart/2005/8/layout/vList4#1"/>
    <dgm:cxn modelId="{7FFDA749-FD5A-4112-A056-74483DF1AFB7}" srcId="{A5E404BB-7AE1-4FBF-BA82-5FA58723FDE2}" destId="{31AE247D-3BC3-44BA-BD3A-9D809AB2FDA2}" srcOrd="2" destOrd="0" parTransId="{F09DC2A7-EFAC-4553-AEC1-273829595D02}" sibTransId="{0CFCFE24-899C-434E-A3BE-17B0C5AB01BE}"/>
    <dgm:cxn modelId="{84E9FB51-4DFA-4EB5-A136-F508A2FC25ED}" type="presOf" srcId="{31AE247D-3BC3-44BA-BD3A-9D809AB2FDA2}" destId="{0A4AB856-85F9-405D-8CD3-80023A8232B5}" srcOrd="1" destOrd="0" presId="urn:microsoft.com/office/officeart/2005/8/layout/vList4#1"/>
    <dgm:cxn modelId="{43EEA824-9AB5-4497-A8AF-218A0CE4ABBD}" srcId="{A5E404BB-7AE1-4FBF-BA82-5FA58723FDE2}" destId="{299DF5B9-E4DF-421E-9E5E-6C8A94CB3DB8}" srcOrd="0" destOrd="0" parTransId="{B6271B01-05F8-4A0E-818E-3604CA9BDC11}" sibTransId="{D1DD98BE-2B25-43E2-BD91-A5465BE05662}"/>
    <dgm:cxn modelId="{264C4F2F-A15E-4587-8455-C28A4E0BE0F2}" type="presOf" srcId="{7FF03971-AC8C-45FE-96DC-D0D4DA776D90}" destId="{1024A3FA-78C5-40D0-9055-B7918C8A27B6}" srcOrd="0" destOrd="0" presId="urn:microsoft.com/office/officeart/2005/8/layout/vList4#1"/>
    <dgm:cxn modelId="{28CBCAB2-0C33-4138-9DA3-A1A9DC10E202}" type="presParOf" srcId="{86251FF1-CF31-44C0-8272-A39C4963A713}" destId="{7D084BFE-B04F-4989-9C01-257162CE08A8}" srcOrd="0" destOrd="0" presId="urn:microsoft.com/office/officeart/2005/8/layout/vList4#1"/>
    <dgm:cxn modelId="{288E4CC7-0ADC-4381-B682-55DAADC9E814}" type="presParOf" srcId="{7D084BFE-B04F-4989-9C01-257162CE08A8}" destId="{2421672B-B51D-442A-B70E-29D457E785F1}" srcOrd="0" destOrd="0" presId="urn:microsoft.com/office/officeart/2005/8/layout/vList4#1"/>
    <dgm:cxn modelId="{97783476-E626-4059-B13D-9F1E5923EBEB}" type="presParOf" srcId="{7D084BFE-B04F-4989-9C01-257162CE08A8}" destId="{69076DEF-D86D-4E1E-A24B-32756AF2CDAE}" srcOrd="1" destOrd="0" presId="urn:microsoft.com/office/officeart/2005/8/layout/vList4#1"/>
    <dgm:cxn modelId="{0403ED8A-F8F1-4109-97E4-093F99FEA13F}" type="presParOf" srcId="{7D084BFE-B04F-4989-9C01-257162CE08A8}" destId="{D11A36AF-147A-4DA8-AAC3-778F0460CB5B}" srcOrd="2" destOrd="0" presId="urn:microsoft.com/office/officeart/2005/8/layout/vList4#1"/>
    <dgm:cxn modelId="{601C9165-57AA-49C5-BE44-6380BC5C362B}" type="presParOf" srcId="{86251FF1-CF31-44C0-8272-A39C4963A713}" destId="{A2122E64-62E0-4282-B964-250DDA712D9A}" srcOrd="1" destOrd="0" presId="urn:microsoft.com/office/officeart/2005/8/layout/vList4#1"/>
    <dgm:cxn modelId="{51C4F9BF-9EBC-42F6-B853-FD982114F5E0}" type="presParOf" srcId="{86251FF1-CF31-44C0-8272-A39C4963A713}" destId="{30867F03-D4BF-41D5-A90D-3D46DE70DA1E}" srcOrd="2" destOrd="0" presId="urn:microsoft.com/office/officeart/2005/8/layout/vList4#1"/>
    <dgm:cxn modelId="{0E369566-ED5E-48EA-BA7F-73F9765A1552}" type="presParOf" srcId="{30867F03-D4BF-41D5-A90D-3D46DE70DA1E}" destId="{1024A3FA-78C5-40D0-9055-B7918C8A27B6}" srcOrd="0" destOrd="0" presId="urn:microsoft.com/office/officeart/2005/8/layout/vList4#1"/>
    <dgm:cxn modelId="{AEE3F8B8-CC11-4857-89F6-12595241AABA}" type="presParOf" srcId="{30867F03-D4BF-41D5-A90D-3D46DE70DA1E}" destId="{4AE57FBD-2145-4753-87B7-F40E039A8076}" srcOrd="1" destOrd="0" presId="urn:microsoft.com/office/officeart/2005/8/layout/vList4#1"/>
    <dgm:cxn modelId="{6479BED0-9CE2-4D5F-A4BE-F5633EF83AD2}" type="presParOf" srcId="{30867F03-D4BF-41D5-A90D-3D46DE70DA1E}" destId="{AAA39F50-2875-4CC8-861A-3D1BE087103C}" srcOrd="2" destOrd="0" presId="urn:microsoft.com/office/officeart/2005/8/layout/vList4#1"/>
    <dgm:cxn modelId="{E5C80215-EC71-4336-92CB-D4DC297D8CC8}" type="presParOf" srcId="{86251FF1-CF31-44C0-8272-A39C4963A713}" destId="{7BC0C15F-9730-40F5-AA70-7EB8507B9AC9}" srcOrd="3" destOrd="0" presId="urn:microsoft.com/office/officeart/2005/8/layout/vList4#1"/>
    <dgm:cxn modelId="{763341A2-1AA2-4124-A945-781B11F5EBE4}" type="presParOf" srcId="{86251FF1-CF31-44C0-8272-A39C4963A713}" destId="{7715D2B7-EEFC-49E5-AA8B-D7860BCCB392}" srcOrd="4" destOrd="0" presId="urn:microsoft.com/office/officeart/2005/8/layout/vList4#1"/>
    <dgm:cxn modelId="{A6B224E0-4937-4559-8B7B-94BD6281C6F8}" type="presParOf" srcId="{7715D2B7-EEFC-49E5-AA8B-D7860BCCB392}" destId="{E3694A00-75EF-48EC-BC99-151C094A4ADC}" srcOrd="0" destOrd="0" presId="urn:microsoft.com/office/officeart/2005/8/layout/vList4#1"/>
    <dgm:cxn modelId="{C9B8306A-ACFB-4BEF-8109-9BEB609B132B}" type="presParOf" srcId="{7715D2B7-EEFC-49E5-AA8B-D7860BCCB392}" destId="{69206BF2-B6C9-4E97-ACA9-F1D708889CA4}" srcOrd="1" destOrd="0" presId="urn:microsoft.com/office/officeart/2005/8/layout/vList4#1"/>
    <dgm:cxn modelId="{BAC371B3-384B-4677-9DE2-5085336F1E8C}" type="presParOf" srcId="{7715D2B7-EEFC-49E5-AA8B-D7860BCCB392}" destId="{0A4AB856-85F9-405D-8CD3-80023A8232B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1672B-B51D-442A-B70E-29D457E785F1}">
      <dsp:nvSpPr>
        <dsp:cNvPr id="0" name=""/>
        <dsp:cNvSpPr/>
      </dsp:nvSpPr>
      <dsp:spPr>
        <a:xfrm>
          <a:off x="0" y="0"/>
          <a:ext cx="8429684" cy="1381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1. </a:t>
          </a:r>
          <a:r>
            <a:rPr lang="th-TH" sz="3000" b="1" kern="1200" dirty="0" smtClean="0"/>
            <a:t>สำหรับทุกหน่วยงาน</a:t>
          </a:r>
          <a:endParaRPr lang="th-TH" sz="3000" b="1" kern="1200" dirty="0"/>
        </a:p>
      </dsp:txBody>
      <dsp:txXfrm>
        <a:off x="1824098" y="0"/>
        <a:ext cx="6605585" cy="1381621"/>
      </dsp:txXfrm>
    </dsp:sp>
    <dsp:sp modelId="{69076DEF-D86D-4E1E-A24B-32756AF2CDAE}">
      <dsp:nvSpPr>
        <dsp:cNvPr id="0" name=""/>
        <dsp:cNvSpPr/>
      </dsp:nvSpPr>
      <dsp:spPr>
        <a:xfrm>
          <a:off x="138162" y="138162"/>
          <a:ext cx="1685936" cy="11052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24A3FA-78C5-40D0-9055-B7918C8A27B6}">
      <dsp:nvSpPr>
        <dsp:cNvPr id="0" name=""/>
        <dsp:cNvSpPr/>
      </dsp:nvSpPr>
      <dsp:spPr>
        <a:xfrm>
          <a:off x="0" y="1554338"/>
          <a:ext cx="8429684" cy="1381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2. </a:t>
          </a:r>
          <a:r>
            <a:rPr lang="th-TH" sz="3000" b="1" kern="1200" dirty="0" smtClean="0"/>
            <a:t>หน่วยงานที่มีความเสี่ยงเฉพาะ                 </a:t>
          </a:r>
          <a:r>
            <a:rPr lang="th-TH" sz="2200" kern="1200" dirty="0" smtClean="0"/>
            <a:t>เช่น เสี่ยงจากรังสี สารเคมีอันตราย เครื่องจักร การทำงานในที่อับอากาศ เป็นต้น</a:t>
          </a:r>
          <a:endParaRPr lang="th-TH" sz="3000" b="1" kern="1200" dirty="0"/>
        </a:p>
      </dsp:txBody>
      <dsp:txXfrm>
        <a:off x="1824098" y="1554338"/>
        <a:ext cx="6605585" cy="1381621"/>
      </dsp:txXfrm>
    </dsp:sp>
    <dsp:sp modelId="{4AE57FBD-2145-4753-87B7-F40E039A8076}">
      <dsp:nvSpPr>
        <dsp:cNvPr id="0" name=""/>
        <dsp:cNvSpPr/>
      </dsp:nvSpPr>
      <dsp:spPr>
        <a:xfrm>
          <a:off x="138162" y="1657946"/>
          <a:ext cx="1685936" cy="11052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694A00-75EF-48EC-BC99-151C094A4ADC}">
      <dsp:nvSpPr>
        <dsp:cNvPr id="0" name=""/>
        <dsp:cNvSpPr/>
      </dsp:nvSpPr>
      <dsp:spPr>
        <a:xfrm>
          <a:off x="0" y="3039568"/>
          <a:ext cx="8429684" cy="13816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rPr>
            <a:t>มาตรฐานที่ 3. </a:t>
          </a:r>
          <a:r>
            <a:rPr lang="th-TH" sz="2800" b="1" kern="1200" dirty="0" smtClean="0"/>
            <a:t>หน่วยงานที่เข้าข่ายประเภทกิจการเฉพาะ </a:t>
          </a:r>
          <a:r>
            <a:rPr lang="th-TH" sz="2200" kern="1200" dirty="0" smtClean="0"/>
            <a:t>เช่น สถานีบริการจำหน่ายน้ำมัน/ก๊าซ  สถานพยาบาล  นันทาการ การกีฬา</a:t>
          </a:r>
          <a:endParaRPr lang="th-TH" sz="3000" b="1" kern="1200" dirty="0"/>
        </a:p>
      </dsp:txBody>
      <dsp:txXfrm>
        <a:off x="1824098" y="3039568"/>
        <a:ext cx="6605585" cy="1381621"/>
      </dsp:txXfrm>
    </dsp:sp>
    <dsp:sp modelId="{69206BF2-B6C9-4E97-ACA9-F1D708889CA4}">
      <dsp:nvSpPr>
        <dsp:cNvPr id="0" name=""/>
        <dsp:cNvSpPr/>
      </dsp:nvSpPr>
      <dsp:spPr>
        <a:xfrm>
          <a:off x="138162" y="3177730"/>
          <a:ext cx="1685936" cy="11052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6BCA-3475-484E-88C3-5774108E5BAB}" type="datetimeFigureOut">
              <a:rPr lang="th-TH" smtClean="0"/>
              <a:pPr/>
              <a:t>01/09/59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55FD-3225-4E79-855B-AC3D1F61C5F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11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BB35E-2021-4D94-B448-FF02732A764C}" type="datetimeFigureOut">
              <a:rPr lang="th-TH" smtClean="0"/>
              <a:pPr/>
              <a:t>01/09/59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0213" cy="4510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4837-363F-4C6D-8665-AA2BCF02BC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00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1AD6-0921-4945-A8FB-B272C11E1A87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BA64-F1C8-4CB9-A8C0-4291D42884CC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766E-2EF5-47E9-9D4A-CFCD82A5A535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6035-A0CF-4C66-A8F0-DB5FEE74204C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149E-E525-4F54-A7EC-BA74346AE410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C73F-890A-4631-9C23-E1A3EDFDF004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7D91-566B-4976-9FFF-1C93AEF82D11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7C38-C464-45AD-B071-41EF9EA97F9B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730-C2DC-4B39-A5D8-28186FA2966B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611B-31DA-4058-9482-9E79E8143FCB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476D-11CB-45A9-B819-7B75F2563E4A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DCEC-30A9-41EC-AFF6-77AE4071CBB4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AD5A-1AA3-4CF9-A822-81C4391C7F2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shthai.org/" TargetMode="External"/><Relationship Id="rId5" Type="http://schemas.openxmlformats.org/officeDocument/2006/relationships/hyperlink" Target="http://www.bangkok.go.th/health" TargetMode="External"/><Relationship Id="rId4" Type="http://schemas.openxmlformats.org/officeDocument/2006/relationships/hyperlink" Target="http://www.bangkok.go.th/csc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786454"/>
            <a:ext cx="1490655" cy="845074"/>
          </a:xfrm>
          <a:prstGeom prst="rect">
            <a:avLst/>
          </a:prstGeom>
        </p:spPr>
      </p:pic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8505-CA0A-4706-B215-270F88CF237D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0" y="285728"/>
            <a:ext cx="9144000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แนวทางการประเมินผล</a:t>
            </a:r>
            <a:endParaRPr lang="th-TH" sz="7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  <a:p>
            <a:pPr algn="ctr"/>
            <a:r>
              <a:rPr lang="th-TH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การพัฒนาคุณภาพชีวิตในการทำงาน </a:t>
            </a:r>
            <a:r>
              <a:rPr lang="th-TH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Quality of Work Life</a:t>
            </a:r>
            <a:r>
              <a:rPr lang="th-TH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th-TH" sz="40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 descr="ckp-safety-sig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88" y="4786322"/>
            <a:ext cx="3428992" cy="1918873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7572428" cy="2571768"/>
          </a:xfrm>
        </p:spPr>
        <p:txBody>
          <a:bodyPr>
            <a:noAutofit/>
          </a:bodyPr>
          <a:lstStyle/>
          <a:p>
            <a:pPr algn="thaiDist"/>
            <a:r>
              <a:rPr lang="th-TH" sz="4000" dirty="0" smtClean="0">
                <a:solidFill>
                  <a:schemeClr val="tx1"/>
                </a:solidFill>
              </a:rPr>
              <a:t>	</a:t>
            </a:r>
            <a:r>
              <a:rPr lang="th-TH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ตัวชี้วัด 4.2.1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r>
              <a:rPr lang="th-TH" sz="4000" dirty="0" smtClean="0">
                <a:solidFill>
                  <a:schemeClr val="tx1"/>
                </a:solidFill>
              </a:rPr>
              <a:t>ร้อย</a:t>
            </a:r>
            <a:r>
              <a:rPr lang="th-TH" sz="4000" dirty="0">
                <a:solidFill>
                  <a:schemeClr val="tx1"/>
                </a:solidFill>
              </a:rPr>
              <a:t>ละความสำเร็จของการดำเนินการด้านความปลอดภัย อาชีวอนา</a:t>
            </a:r>
            <a:r>
              <a:rPr lang="th-TH" sz="4000" dirty="0" smtClean="0">
                <a:solidFill>
                  <a:schemeClr val="tx1"/>
                </a:solidFill>
              </a:rPr>
              <a:t>มัยและ</a:t>
            </a:r>
            <a:r>
              <a:rPr lang="th-TH" sz="4000" dirty="0">
                <a:solidFill>
                  <a:schemeClr val="tx1"/>
                </a:solidFill>
              </a:rPr>
              <a:t>สภาพแวดล้อมในการทำงานของหน่วยงาน</a:t>
            </a:r>
          </a:p>
        </p:txBody>
      </p:sp>
      <p:pic>
        <p:nvPicPr>
          <p:cNvPr id="7" name="รูปภาพ 4" descr="BmaLogo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2852"/>
            <a:ext cx="91440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มาตรฐานที่ 3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1285884" cy="12144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1714488"/>
          <a:ext cx="7429552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500" b="1" dirty="0" smtClean="0">
                          <a:latin typeface="IrisUPC" pitchFamily="34" charset="-34"/>
                          <a:cs typeface="IrisUPC" pitchFamily="34" charset="-34"/>
                        </a:rPr>
                        <a:t>มีการดำเนินการเข้าข่ายกิจการเฉพาะ</a:t>
                      </a:r>
                      <a:endParaRPr lang="th-TH" sz="3500" b="1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200" dirty="0" smtClean="0"/>
                        <a:t> - จัดทำข้อบังคับและคู่มือว่าด้วยความปลอดภัยในการทำงาน และฝึกอบรมจนบุคลากรปฏิบัติงานได้อย่างถูกต้อง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200" dirty="0" smtClean="0"/>
                        <a:t> - มีการแต่งตั้งผู้บริหารทุกคน เป็นเจ้าหน้าที่ความปลอดภัยในการทำงานระดับบริหาร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200" dirty="0" smtClean="0"/>
                        <a:t> - มีเจ้าหน้าที่ความปลอดภัยในการทำงาน</a:t>
                      </a:r>
                      <a:r>
                        <a:rPr lang="th-TH" sz="3200" baseline="0" dirty="0" smtClean="0"/>
                        <a:t> ระดับวิชาชีพ ระดับหัวหน้างาน  ระดับเทคนิคขั้นสูง ระดับเทคนิค 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F5E-F146-4893-B586-82231BB72C7F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2910" y="1500174"/>
            <a:ext cx="814393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หน่วยงานต้องทำอะไร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endParaRPr lang="th-TH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  <a:p>
            <a:pPr algn="ctr"/>
            <a:r>
              <a:rPr lang="th-TH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ในปี2560</a:t>
            </a:r>
            <a:endParaRPr lang="en-US" sz="8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8D61-EA92-4A1B-B161-30666B1B64A4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69B7-BE33-4812-865C-538A317FAFAC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การดำเนินงานในภาพรวม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57158" y="1500176"/>
          <a:ext cx="8501122" cy="4698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0561"/>
                <a:gridCol w="4250561"/>
              </a:tblGrid>
              <a:tr h="1032299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ปีงบประมาณ 2560</a:t>
                      </a:r>
                      <a:endParaRPr lang="th-TH" sz="4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ปีงบประมาณ</a:t>
                      </a:r>
                      <a:r>
                        <a:rPr lang="th-TH" sz="4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2561</a:t>
                      </a:r>
                      <a:endParaRPr lang="th-TH" sz="4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1. แต่งตั้งคณะกรรมการ</a:t>
                      </a:r>
                      <a:r>
                        <a:rPr lang="th-TH" baseline="0" dirty="0" smtClean="0"/>
                        <a:t> / คณะทำงาน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7. พิจารณาจัดทำแผนดำเนินการ</a:t>
                      </a:r>
                      <a:r>
                        <a:rPr lang="th-TH" b="0" i="0" baseline="0" dirty="0" smtClean="0">
                          <a:cs typeface="+mj-cs"/>
                        </a:rPr>
                        <a:t> ตามข้อ6.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2. ประชุมคณะกรรมการฯ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8. ดำเนินการตามแผน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3. ส่งบุคลากรเข้าอบรม</a:t>
                      </a:r>
                      <a:r>
                        <a:rPr lang="th-TH" baseline="0" dirty="0" smtClean="0"/>
                        <a:t> / ประชุม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9. ประเมินผลการดำเนินงาน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4. เผยแพร่ปชส.ให้ความรู้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10. ประชุมคณะกรรมการ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5. หน่วยงานประเมินตนเอง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11. รายงานผลการดำเนินงาน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  <a:tr h="611065">
                <a:tc>
                  <a:txBody>
                    <a:bodyPr/>
                    <a:lstStyle/>
                    <a:p>
                      <a:r>
                        <a:rPr lang="th-TH" dirty="0" smtClean="0"/>
                        <a:t>6. จัดลำดับความสำคัญ / เสนอผู้บริหาร</a:t>
                      </a:r>
                      <a:endParaRPr lang="th-TH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0" i="0" dirty="0" smtClean="0">
                          <a:cs typeface="+mj-cs"/>
                        </a:rPr>
                        <a:t>12. ทบทวน / จัดทำแผน ปีถัดไป</a:t>
                      </a:r>
                      <a:endParaRPr lang="th-TH" b="0" i="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D363-D586-499D-ADF6-C63E0064E2C9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     </a:t>
            </a: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แผนปฏิบัติงาน </a:t>
            </a:r>
            <a:r>
              <a:rPr lang="th-TH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ตัวชี้วัด 4.2.1  </a:t>
            </a:r>
            <a:r>
              <a:rPr lang="th-TH" sz="5400" b="1" dirty="0" smtClean="0">
                <a:solidFill>
                  <a:schemeClr val="bg1"/>
                </a:solidFill>
                <a:latin typeface="IrisUPC" pitchFamily="34" charset="-34"/>
                <a:cs typeface="IrisUPC" pitchFamily="34" charset="-34"/>
              </a:rPr>
              <a:t>(ปี60)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285860"/>
          <a:ext cx="8501122" cy="5081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6357982"/>
              </a:tblGrid>
              <a:tr h="875350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ระยะเวลา</a:t>
                      </a:r>
                      <a:endParaRPr lang="th-TH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การดำเนินการของหน่วยงาน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ต.ค.59 - พ.ย.59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- แต่ง</a:t>
                      </a:r>
                      <a:r>
                        <a:rPr lang="th-TH" sz="3000" b="0" i="0" dirty="0" smtClean="0">
                          <a:effectLst/>
                          <a:cs typeface="+mn-cs"/>
                        </a:rPr>
                        <a:t>ตั้งคณะกรรมการ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 (ระดับสำนัก) </a:t>
                      </a:r>
                    </a:p>
                    <a:p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- แต่งตั้งคณะทำงาน / บุคคล (สำนักงาน / กอง / เทียบเท่า)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ต.ค.59 เป็นต้นไป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ประชุมคณะกรรมการฯ</a:t>
                      </a:r>
                    </a:p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เผยแพร่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ปชส.ให้ความรู้</a:t>
                      </a: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ม.ค.60  - มี.ค.60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ส่งบุคลากรเข้าอบรม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 / ประชุม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เม.ย.60</a:t>
                      </a:r>
                      <a:r>
                        <a:rPr lang="th-TH" sz="3000" b="0" baseline="0" dirty="0" smtClean="0">
                          <a:effectLst/>
                          <a:cs typeface="+mn-cs"/>
                        </a:rPr>
                        <a:t> - พ.ค.60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หน่วยงานประเมินตนเอง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มิ.ย.60 - ก.ค.60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i="0" kern="1200" dirty="0" smtClean="0">
                          <a:effectLst/>
                          <a:cs typeface="+mn-cs"/>
                        </a:rPr>
                        <a:t> - จัดลำดับความสำคัญของปัญหา+เสนอผู้บริหารให้ทราบ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3000" b="0" dirty="0" smtClean="0">
                          <a:effectLst/>
                          <a:cs typeface="+mn-cs"/>
                        </a:rPr>
                        <a:t>ภายใน</a:t>
                      </a:r>
                      <a:r>
                        <a:rPr lang="th-TH" sz="3000" b="0" baseline="0" dirty="0" smtClean="0">
                          <a:effectLst/>
                          <a:cs typeface="+mn-cs"/>
                        </a:rPr>
                        <a:t> 31 กค.60</a:t>
                      </a:r>
                      <a:endParaRPr lang="th-TH" sz="30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จัดส่งข้อมูลจัดลำดับฯ+เสนอผู้บริหาร  ให้สำนักอนามัย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9CA-8694-4A5D-9542-64632BD8AF90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หลักฐานประกอบการประเมิน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20" y="1500174"/>
          <a:ext cx="8572560" cy="5081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090"/>
                <a:gridCol w="4643470"/>
              </a:tblGrid>
              <a:tr h="875350"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การดำเนินการ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เอกสาร/หลักฐาน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00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1. แต่งตั้งคณะกรรมการ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สำเนาคำสั่ง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/ ประกาศ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2. ประชุมคณะกรรมการฯ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รายงานการประชุม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3. ส่งบุคลากรเข้าอบรม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หลักฐานการอบรม 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 / ประชุม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4. เผยแพร่ปชส.ให้ความรู้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หลักฐานการเผยแพร่ปชส.ให้ความรู้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5. หน่วยงานประเมินตนเอง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หลักฐานหน่วยงานประเมินตนเอง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6. จัดลำดับความสำคัญของปัญหา และเสนอผู้บริหารรับทราบ เพื่อดำเนินการต่อไป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หลักฐานจัดลำดับของปัญหา </a:t>
                      </a:r>
                    </a:p>
                    <a:p>
                      <a:r>
                        <a:rPr lang="th-TH" sz="3000" b="0" i="0" dirty="0" smtClean="0">
                          <a:effectLst/>
                          <a:cs typeface="+mn-cs"/>
                        </a:rPr>
                        <a:t> - หลักฐานการ</a:t>
                      </a:r>
                      <a:r>
                        <a:rPr lang="th-TH" sz="3000" b="0" i="0" baseline="0" dirty="0" smtClean="0">
                          <a:effectLst/>
                          <a:cs typeface="+mn-cs"/>
                        </a:rPr>
                        <a:t>นำเสนอผู้บริหารรับทราบ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9CA-8694-4A5D-9542-64632BD8AF90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คะแนนตามขั้นตอนการดำเนินการ 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5720" y="1285860"/>
          <a:ext cx="857256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2362"/>
                <a:gridCol w="1500198"/>
              </a:tblGrid>
              <a:tr h="875350"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ผลการดำเนินการของหน่วยงาน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คะแนน </a:t>
                      </a:r>
                      <a:r>
                        <a:rPr lang="th-TH" sz="20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(ร้อยละ)</a:t>
                      </a:r>
                      <a:endParaRPr lang="th-TH" sz="4000" b="0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1. มีการแต่งตั้งคณะกรรมการ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ฯ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5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2. มีการประชุมคณะกรรมการฯ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3. บุคลากรได้เข้ารับการอบรม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/ประชุม ตามที่สำนักอนามัยจัด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15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4. มีการเผยแพร่ปชส.ให้ความรู้ฯ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ภายในหน่วยงาน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15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5. มีผลการประเมินตนเอง ของหน่วยงาน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25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6. มีผลการจัดลำดับความสำคัญของปัญหา(15</a:t>
                      </a:r>
                      <a:r>
                        <a:rPr lang="en-US" sz="22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%</a:t>
                      </a: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 และการเสนอผู้บริหารให้รับทราบ</a:t>
                      </a:r>
                      <a:r>
                        <a:rPr lang="en-US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เพื่อดำเนินการต่อไป</a:t>
                      </a: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(15</a:t>
                      </a:r>
                      <a:r>
                        <a:rPr lang="en-US" sz="22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%</a:t>
                      </a: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30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รวม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i="0" u="sng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endParaRPr lang="th-TH" sz="3000" b="1" i="0" u="sng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49CA-8694-4A5D-9542-64632BD8AF90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   เกณฑ์การให้คะแนน 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2714620"/>
          <a:ext cx="2500330" cy="3002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{AF606853-7671-496A-8E4F-DF71F8EC918B}</a:tableStyleId>
              </a:tblPr>
              <a:tblGrid>
                <a:gridCol w="250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ระดับคะแนน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3000" spc="-100" baseline="0" dirty="0" smtClean="0">
                          <a:solidFill>
                            <a:schemeClr val="tx1"/>
                          </a:solidFill>
                        </a:rPr>
                        <a:t>ร้อยละความสำเร็จการดำเนินงานด้านความปลอดภัยอาชีวอนามัย</a:t>
                      </a:r>
                      <a:r>
                        <a:rPr lang="th-TH" sz="3000" spc="-130" baseline="0" dirty="0" smtClean="0">
                          <a:solidFill>
                            <a:schemeClr val="tx1"/>
                          </a:solidFill>
                        </a:rPr>
                        <a:t>และสภาพแวดล้อมในการทำงานของหน่วยงาน</a:t>
                      </a:r>
                      <a:endParaRPr lang="th-TH" sz="3000" spc="-13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86050" y="2714620"/>
          <a:ext cx="6096000" cy="1143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46722"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1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2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3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4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500" dirty="0" smtClean="0">
                          <a:latin typeface="IrisUPC" pitchFamily="34" charset="-34"/>
                          <a:cs typeface="IrisUPC" pitchFamily="34" charset="-34"/>
                        </a:rPr>
                        <a:t>5</a:t>
                      </a:r>
                      <a:endParaRPr lang="th-TH" sz="3500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70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90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100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2910" y="1500174"/>
            <a:ext cx="8143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การสนับสนุน </a:t>
            </a:r>
            <a:r>
              <a:rPr lang="th-TH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จากสนอ.</a:t>
            </a:r>
            <a:endParaRPr lang="en-US" sz="8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C2C-B07C-4FBE-9B43-3303319DC5B9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571612"/>
          <a:ext cx="8358246" cy="4167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3571900"/>
              </a:tblGrid>
              <a:tr h="875350"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ขั้นตอนของหน่วยงาน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risUPC" pitchFamily="34" charset="-34"/>
                          <a:cs typeface="IrisUPC" pitchFamily="34" charset="-34"/>
                        </a:rPr>
                        <a:t>สนอ.สนับสนุน</a:t>
                      </a:r>
                      <a:endParaRPr lang="th-TH" sz="4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1. แต่งตั้งคณะกรรมการ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/ คณะทำงาน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 จัดส่งคู่มือ / ตัวอย่าง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ที่เกี่ยวข้อง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2. ประชุมคณะกรรมการฯ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 ให้คำแนะนำ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ปรึกษา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3. ส่งบุคลากรเข้าอบรม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/ ประชุม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จัดการอบรม</a:t>
                      </a:r>
                      <a:r>
                        <a:rPr lang="th-TH" sz="3000" b="0" i="0" baseline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/ประชุม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4. เผยแพร่ปชส.ให้ความรู้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 สนับสนุนสื่อความรู้ทางวิชาการ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5. หน่วยงานประเมินตนเอง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- ให้คำแนะนำ ปรึกษา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b="0" i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6. จัดลำดับความสำคัญ + เสนอผู้บริหาร 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ให้คำแนะนำ ปรึกษา</a:t>
                      </a:r>
                      <a:endParaRPr lang="th-TH" sz="3000" b="0" i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3530-120C-4415-9B6E-E981E798B246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   การสนับสนุนจากสำนักอนามัย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1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I300825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8072462" cy="5690576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5909-0D2B-4EDE-96EB-57CF097EB95A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   </a:t>
            </a: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สรุปการดำเนินงาน ในปี 2560</a:t>
            </a:r>
            <a:endParaRPr lang="th-TH" sz="5400" b="1" dirty="0"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10" name="รูปภาพ 4" descr="BmaLogo.gif"/>
          <p:cNvPicPr/>
          <p:nvPr/>
        </p:nvPicPr>
        <p:blipFill>
          <a:blip r:embed="rId3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357166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ประเด็น</a:t>
            </a:r>
            <a:r>
              <a:rPr lang="th-TH" sz="6000" b="1" spc="50" dirty="0" smtClean="0">
                <a:ln w="11430"/>
                <a:solidFill>
                  <a:srgbClr val="002060"/>
                </a:solidFill>
                <a:latin typeface="IrisUPC" pitchFamily="34" charset="-34"/>
                <a:cs typeface="IrisUPC" pitchFamily="34" charset="-34"/>
              </a:rPr>
              <a:t>การนำเ</a:t>
            </a:r>
            <a:r>
              <a:rPr lang="th-TH" sz="6000" b="1" spc="50" dirty="0" smtClean="0">
                <a:ln w="11430"/>
                <a:solidFill>
                  <a:srgbClr val="002060"/>
                </a:solidFill>
                <a:cs typeface="+mj-cs"/>
              </a:rPr>
              <a:t>สนอ</a:t>
            </a:r>
            <a:endParaRPr lang="en-US" sz="8800" b="1" cap="none" spc="50" dirty="0">
              <a:ln w="11430"/>
              <a:solidFill>
                <a:srgbClr val="00206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2285992"/>
            <a:ext cx="8715404" cy="258532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ความสำคัญ</a:t>
            </a:r>
          </a:p>
          <a:p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    ความหมาย</a:t>
            </a:r>
          </a:p>
          <a:p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    หน่วยงานต้องทำอะไรในปี 60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28662" y="2571744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13"/>
          <p:cNvSpPr/>
          <p:nvPr/>
        </p:nvSpPr>
        <p:spPr>
          <a:xfrm>
            <a:off x="928662" y="3357562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Oval 14"/>
          <p:cNvSpPr/>
          <p:nvPr/>
        </p:nvSpPr>
        <p:spPr>
          <a:xfrm>
            <a:off x="928662" y="4214818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2C4A-23DA-4901-A6D3-9D4829E590D0}" type="datetime1">
              <a:rPr lang="th-TH" smtClean="0"/>
              <a:pPr/>
              <a:t>01/09/59</a:t>
            </a:fld>
            <a:endParaRPr lang="th-TH"/>
          </a:p>
        </p:txBody>
      </p:sp>
      <p:pic>
        <p:nvPicPr>
          <p:cNvPr id="16" name="รูปภาพ 4" descr="BmaLogo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1357298"/>
            <a:ext cx="8286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000" dirty="0" smtClean="0"/>
              <a:t>1.คู่มือการปฏิบัติตามมาตรฐานการบริหารและการจัดการด้านความปลอดภัย </a:t>
            </a:r>
            <a:r>
              <a:rPr lang="th-TH" sz="3000" spc="-50" dirty="0" smtClean="0"/>
              <a:t>อาชีวอนามัย และสภาพแวดล้อมในการทำงานฯ สำหรับหน่วยงานกรุงเทพมหานคร</a:t>
            </a:r>
          </a:p>
          <a:p>
            <a:pPr algn="thaiDist"/>
            <a:r>
              <a:rPr lang="th-TH" sz="3000" dirty="0" smtClean="0"/>
              <a:t>2. เว็บไซต์</a:t>
            </a:r>
          </a:p>
          <a:p>
            <a:pPr algn="thaiDist"/>
            <a:r>
              <a:rPr lang="th-TH" sz="3000" dirty="0" smtClean="0"/>
              <a:t>    2.1 สำนักงาน ก.ก. </a:t>
            </a:r>
            <a:r>
              <a:rPr lang="en-US" sz="3000" b="1" dirty="0" smtClean="0">
                <a:hlinkClick r:id="rId4"/>
              </a:rPr>
              <a:t>www.bangkok.go.th/csc</a:t>
            </a:r>
            <a:r>
              <a:rPr lang="en-US" sz="3000" dirty="0" smtClean="0"/>
              <a:t> </a:t>
            </a:r>
            <a:endParaRPr lang="th-TH" sz="3000" dirty="0" smtClean="0"/>
          </a:p>
          <a:p>
            <a:pPr algn="thaiDist"/>
            <a:r>
              <a:rPr lang="th-TH" sz="3000" dirty="0" smtClean="0"/>
              <a:t>    2.2 สำนักอนามัย</a:t>
            </a:r>
            <a:r>
              <a:rPr lang="en-US" sz="3000" b="1" dirty="0" smtClean="0"/>
              <a:t>  </a:t>
            </a:r>
            <a:r>
              <a:rPr lang="en-US" sz="3000" b="1" dirty="0" smtClean="0">
                <a:hlinkClick r:id="rId5"/>
              </a:rPr>
              <a:t>www.bangkok.go.th/health</a:t>
            </a:r>
            <a:endParaRPr lang="th-TH" sz="3000" b="1" dirty="0" smtClean="0"/>
          </a:p>
          <a:p>
            <a:pPr algn="thaiDist"/>
            <a:r>
              <a:rPr lang="th-TH" sz="3000" dirty="0" smtClean="0"/>
              <a:t>    2.3 สำนักความปลอดภัยแรงงาน กรมสวัสดิการและคุ้มครองแรงงาน </a:t>
            </a:r>
            <a:r>
              <a:rPr lang="en-US" sz="3000" b="1" dirty="0" smtClean="0">
                <a:hlinkClick r:id="rId6"/>
              </a:rPr>
              <a:t>www.oshthai.org</a:t>
            </a:r>
            <a:endParaRPr lang="en-US" sz="3000" b="1" dirty="0" smtClean="0"/>
          </a:p>
          <a:p>
            <a:pPr algn="thaiDist"/>
            <a:r>
              <a:rPr lang="th-TH" sz="3000" dirty="0" smtClean="0"/>
              <a:t>3. กลุ่มอาชีวอนามัย สำนักงานสุขาภิบาลสิ่งแวดล้อม สำนักอนามัย</a:t>
            </a:r>
          </a:p>
          <a:p>
            <a:pPr algn="thaiDist"/>
            <a:r>
              <a:rPr lang="th-TH" sz="3000" dirty="0" smtClean="0"/>
              <a:t>    โทร. 02 - 354 - 4226 ถึง 30 , </a:t>
            </a:r>
            <a:endParaRPr lang="th-TH" sz="3000" b="1" dirty="0" smtClean="0">
              <a:solidFill>
                <a:srgbClr val="0070C0"/>
              </a:solidFill>
            </a:endParaRPr>
          </a:p>
          <a:p>
            <a:pPr algn="thaiDist"/>
            <a:r>
              <a:rPr lang="en-US" sz="3000" dirty="0" smtClean="0"/>
              <a:t>   e-mail :</a:t>
            </a:r>
            <a:r>
              <a:rPr lang="th-TH" sz="3000" dirty="0" smtClean="0"/>
              <a:t>   </a:t>
            </a:r>
            <a:r>
              <a:rPr lang="en-US" sz="3000" b="1" dirty="0" smtClean="0">
                <a:solidFill>
                  <a:srgbClr val="C00000"/>
                </a:solidFill>
              </a:rPr>
              <a:t>OCC.BKK@gmail.com</a:t>
            </a:r>
            <a:endParaRPr lang="th-TH" sz="3000" dirty="0">
              <a:solidFill>
                <a:srgbClr val="C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A783-D3B9-4CCD-873C-3E4BEA0F7EB0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แหล่งข้อมูล</a:t>
            </a:r>
            <a:endParaRPr lang="th-TH" sz="5400" b="1" dirty="0">
              <a:solidFill>
                <a:schemeClr val="bg1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7"/>
          <a:stretch>
            <a:fillRect/>
          </a:stretch>
        </p:blipFill>
        <p:spPr>
          <a:xfrm>
            <a:off x="142844" y="71414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ผลการค้นหารูปภาพสำหรับ thanks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" name="Picture 3" descr="Than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500702"/>
            <a:ext cx="1571968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2071670" y="1928802"/>
            <a:ext cx="5599610" cy="14465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จบการนำเสนอ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9008-FDF3-4C39-B87E-E438A7645460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214290"/>
            <a:ext cx="9144000" cy="144655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ความสำคัญ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</a:t>
            </a:r>
            <a:endParaRPr lang="en-US" sz="8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143116"/>
            <a:ext cx="7429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 smtClean="0"/>
              <a:t>ดูแลสุขภาพอนามัย ความปลอดภัยในการทำงาน</a:t>
            </a:r>
          </a:p>
          <a:p>
            <a:pPr algn="thaiDist"/>
            <a:r>
              <a:rPr lang="th-TH" sz="4000" dirty="0" smtClean="0"/>
              <a:t>กฎหมายกำหนด</a:t>
            </a:r>
          </a:p>
          <a:p>
            <a:pPr algn="thaiDist"/>
            <a:r>
              <a:rPr lang="th-TH" sz="4000" dirty="0" smtClean="0"/>
              <a:t>ผู้ว่าฯ เห็นชอบแนวทางในการดำเนินงานฯ</a:t>
            </a:r>
          </a:p>
          <a:p>
            <a:pPr algn="thaiDist"/>
            <a:r>
              <a:rPr lang="th-TH" sz="4000" dirty="0" smtClean="0"/>
              <a:t>บรรจุในแผน 20 ปี กทม.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3FCC-E267-4E8D-A941-11392280AE7C}" type="datetime1">
              <a:rPr lang="th-TH" smtClean="0"/>
              <a:pPr/>
              <a:t>01/09/59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571472" y="2285992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Oval 8"/>
          <p:cNvSpPr/>
          <p:nvPr/>
        </p:nvSpPr>
        <p:spPr>
          <a:xfrm>
            <a:off x="571472" y="2928934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571472" y="3571876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571472" y="4143380"/>
            <a:ext cx="428628" cy="3571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" name="รูปภาพ 4" descr="BmaLogo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214290"/>
            <a:ext cx="9144000" cy="187743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ความปลอดภัย</a:t>
            </a:r>
          </a:p>
          <a:p>
            <a:pPr algn="ctr"/>
            <a:r>
              <a:rPr lang="th-TH" sz="4400" b="1" spc="50" dirty="0" smtClean="0">
                <a:ln w="11430"/>
                <a:solidFill>
                  <a:srgbClr val="FF0000"/>
                </a:solidFill>
                <a:latin typeface="IrisUPC" pitchFamily="34" charset="-34"/>
                <a:cs typeface="IrisUPC" pitchFamily="34" charset="-34"/>
              </a:rPr>
              <a:t>อาชีวอนามัยและสภาพแวดล้อมในการทำงาน</a:t>
            </a:r>
            <a:endParaRPr lang="en-US" sz="4400" b="1" cap="none" spc="50" dirty="0">
              <a:ln w="11430"/>
              <a:solidFill>
                <a:srgbClr val="FF0000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770386"/>
            <a:ext cx="785818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500" dirty="0" smtClean="0"/>
              <a:t>	</a:t>
            </a:r>
            <a:r>
              <a:rPr lang="th-TH" sz="4000" dirty="0" smtClean="0"/>
              <a:t>การกระทำ  หรือ สภาพการทำงาน ซึ่งปลอดจากเหตุที่จะก่อให้เกิดประสบอันตรายต่อชีวิต ร่างกาย จิตใจ สุขภาพอนามัย จากการทำงานหรือเกี่ยวกับการทำงาน</a:t>
            </a:r>
            <a:endParaRPr lang="th-TH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C2A9-C80C-4F1F-A756-C7D02A4BF76A}" type="datetime1">
              <a:rPr lang="th-TH" smtClean="0"/>
              <a:pPr/>
              <a:t>01/09/59</a:t>
            </a:fld>
            <a:endParaRPr lang="th-TH"/>
          </a:p>
        </p:txBody>
      </p:sp>
      <p:pic>
        <p:nvPicPr>
          <p:cNvPr id="9" name="รูปภาพ 4" descr="BmaLogo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โลโก้-สน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345" y="5786454"/>
            <a:ext cx="1490655" cy="845074"/>
          </a:xfrm>
          <a:prstGeom prst="rect">
            <a:avLst/>
          </a:prstGeom>
        </p:spPr>
      </p:pic>
      <p:pic>
        <p:nvPicPr>
          <p:cNvPr id="7" name="รูปภาพ 10" descr="แถบ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15082"/>
            <a:ext cx="8572528" cy="85723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214290"/>
            <a:ext cx="9144000" cy="144655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8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   หน่วยงานต้องทำอะไร</a:t>
            </a:r>
            <a:endParaRPr lang="en-US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418702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dirty="0" smtClean="0"/>
              <a:t>	จัดให้มีมาตรฐานในการบริหารและจัดการด้านความปลอดภัย อาชีวอนามัย และสภาพแวดล้อมในการทำงานในหน่วยงาน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0D3A-A336-46E2-9C46-E3134E50EA4C}" type="datetime1">
              <a:rPr lang="th-TH" smtClean="0"/>
              <a:pPr/>
              <a:t>01/09/59</a:t>
            </a:fld>
            <a:endParaRPr lang="th-TH"/>
          </a:p>
        </p:txBody>
      </p:sp>
      <p:pic>
        <p:nvPicPr>
          <p:cNvPr id="9" name="รูปภาพ 4" descr="BmaLogo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2852"/>
            <a:ext cx="9144000" cy="76944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latin typeface="IrisUPC" pitchFamily="34" charset="-34"/>
                <a:cs typeface="IrisUPC" pitchFamily="34" charset="-34"/>
              </a:rPr>
              <a:t>พรบ.ความปลอดภัย อาชีวอนามัย</a:t>
            </a:r>
            <a:endParaRPr lang="th-TH" sz="4400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    </a:t>
            </a: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และสภาพแวดล้อมในการทำงาน 2554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4348" y="2214554"/>
            <a:ext cx="78581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มาตรา 3 วรรคสอง </a:t>
            </a:r>
          </a:p>
          <a:p>
            <a:pPr algn="thaiDist"/>
            <a:r>
              <a:rPr lang="th-TH" sz="3200" dirty="0" smtClean="0"/>
              <a:t>	</a:t>
            </a:r>
            <a:r>
              <a:rPr lang="th-TH" sz="3500" dirty="0" smtClean="0"/>
              <a:t>กำหนดให้</a:t>
            </a:r>
            <a:r>
              <a:rPr lang="th-TH" sz="3500" dirty="0"/>
              <a:t>ราชการส่วนกลาง ราชการส่วนภูมิภาค ราชการส่วน</a:t>
            </a:r>
            <a:r>
              <a:rPr lang="th-TH" sz="3500" dirty="0" smtClean="0"/>
              <a:t>ท้องถิ่น </a:t>
            </a:r>
            <a:r>
              <a:rPr lang="th-TH" sz="3500" u="sng" dirty="0" smtClean="0">
                <a:solidFill>
                  <a:srgbClr val="C00000"/>
                </a:solidFill>
              </a:rPr>
              <a:t>จัด</a:t>
            </a:r>
            <a:r>
              <a:rPr lang="th-TH" sz="3500" u="sng" dirty="0">
                <a:solidFill>
                  <a:srgbClr val="C00000"/>
                </a:solidFill>
              </a:rPr>
              <a:t>ให้มีมาตรฐานในการบริหารและจัดการด้านความปลอดภัย อา</a:t>
            </a:r>
            <a:r>
              <a:rPr lang="th-TH" sz="3500" u="sng" dirty="0" smtClean="0">
                <a:solidFill>
                  <a:srgbClr val="C00000"/>
                </a:solidFill>
              </a:rPr>
              <a:t>ชีวอนามัย </a:t>
            </a:r>
            <a:r>
              <a:rPr lang="th-TH" sz="3500" u="sng" dirty="0">
                <a:solidFill>
                  <a:srgbClr val="C00000"/>
                </a:solidFill>
              </a:rPr>
              <a:t>และสภาพแวดล้อมในการทำงานในหน่วยงาน</a:t>
            </a:r>
            <a:r>
              <a:rPr lang="th-TH" sz="3500" dirty="0"/>
              <a:t>ของตนไม่ต่ำกว่ามาตรฐานความปลอดภัย อาชีวอนามัย และสภาพแวดล้อมในการทำงานตามพระราชบัญญัตินี้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95223-18C1-49D7-BC4C-DCC82D6BFBDC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2852"/>
            <a:ext cx="9144000" cy="76944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>
                <a:cs typeface="+mj-cs"/>
              </a:rPr>
              <a:t>       </a:t>
            </a:r>
            <a:r>
              <a:rPr lang="th-TH" sz="4400" dirty="0" smtClean="0">
                <a:latin typeface="IrisUPC" pitchFamily="34" charset="-34"/>
                <a:cs typeface="IrisUPC" pitchFamily="34" charset="-34"/>
              </a:rPr>
              <a:t>แนวปฏิบัติตามมาตรฐานการบริหารและจัดการ</a:t>
            </a:r>
            <a:endParaRPr lang="th-TH" sz="4400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9144000" cy="9233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</a:t>
            </a: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ด้านความปลอดภัย อาชีวอนามัยฯ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1285884" cy="1214446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428596" y="2071678"/>
          <a:ext cx="8429684" cy="442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760F-28B5-4034-AE83-3FC9A2FD154F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2852"/>
            <a:ext cx="9144000" cy="132343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มาตรฐานที่ 1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1285884" cy="12144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1714488"/>
          <a:ext cx="7429552" cy="467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500" b="1" baseline="0" dirty="0" smtClean="0">
                          <a:latin typeface="IrisUPC" pitchFamily="34" charset="-34"/>
                          <a:cs typeface="IrisUPC" pitchFamily="34" charset="-34"/>
                        </a:rPr>
                        <a:t>สำหรับทุกหน่วยงาน</a:t>
                      </a:r>
                      <a:endParaRPr lang="th-TH" sz="3500" b="1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แต่งตั้ง</a:t>
                      </a:r>
                      <a:r>
                        <a:rPr lang="th-TH" sz="3200" baseline="0" dirty="0" smtClean="0"/>
                        <a:t> บุคคล คณะบุคคลรับผิดชอบ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จัดทำนโยบายความปลอดภัย</a:t>
                      </a:r>
                      <a:r>
                        <a:rPr lang="th-TH" sz="3200" baseline="0" dirty="0" smtClean="0"/>
                        <a:t> อาชีวอนามัยฯ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มีแผนงาน งบประมาณ</a:t>
                      </a:r>
                      <a:r>
                        <a:rPr lang="th-TH" sz="3200" baseline="0" dirty="0" smtClean="0"/>
                        <a:t>ดำเนินการ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มีกฎ</a:t>
                      </a:r>
                      <a:r>
                        <a:rPr lang="th-TH" sz="3200" baseline="0" dirty="0" smtClean="0"/>
                        <a:t> ระเบียบ มาตรฐาน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มีการติดสัญญลักษณ์เตือนอันตราย</a:t>
                      </a:r>
                      <a:r>
                        <a:rPr lang="th-TH" sz="3200" baseline="0" dirty="0" smtClean="0"/>
                        <a:t> เครื่องหมายความปลอดภัย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มีการสำรวจ</a:t>
                      </a:r>
                      <a:r>
                        <a:rPr lang="th-TH" sz="3200" baseline="0" dirty="0" smtClean="0"/>
                        <a:t> ตรวจสอบประเมินสภาพการทำงานที่อาจก่ออตร.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 - มีการจัดอุปกรณ์คุ้มครองความปลอดภัยส่วนบุคคล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EF1F-6769-41F2-87D3-A56F0EF02833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2852"/>
            <a:ext cx="9144000" cy="13234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มาตรฐานที่ 2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9" name="รูปภาพ 4" descr="BmaLogo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1285884" cy="12144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1714488"/>
          <a:ext cx="7429552" cy="352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9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500" b="1" dirty="0" smtClean="0">
                          <a:latin typeface="IrisUPC" pitchFamily="34" charset="-34"/>
                          <a:cs typeface="IrisUPC" pitchFamily="34" charset="-34"/>
                        </a:rPr>
                        <a:t>สำหรับหน่วยงานที่มีความเสี่ยงเฉพาะ</a:t>
                      </a:r>
                      <a:endParaRPr lang="th-TH" sz="3500" b="1" dirty="0">
                        <a:latin typeface="IrisUPC" pitchFamily="34" charset="-34"/>
                        <a:cs typeface="IrisUPC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-ตรวจสภาพแวดล้อมตามปัจจัยเสี่ยง 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-จัดให้มีการตรวจสุขภาพตามปัจจัยเสี่ยง</a:t>
                      </a:r>
                      <a:r>
                        <a:rPr lang="th-TH" sz="3200" baseline="0" dirty="0" smtClean="0"/>
                        <a:t> และรายงานผล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3200" dirty="0" smtClean="0"/>
                        <a:t>-จัดให้มีเครื่องป้องกันอันตรายสำหรับเครื่องจักร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3200" dirty="0" smtClean="0"/>
                        <a:t>-จัดให้มีมาตรฐาน / ขั้นตอนการปฏิบัติงานที่ปลอดภัยในงานเสี่ยง</a:t>
                      </a:r>
                      <a:endParaRPr lang="th-TH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-มีระบบการอนุญาตให้เข้าที่ทำงานอันตราย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744B-7AF6-4E45-A51F-2A61454B7D25}" type="datetime1">
              <a:rPr lang="th-TH" smtClean="0"/>
              <a:pPr/>
              <a:t>01/09/59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993</Words>
  <Application>Microsoft Office PowerPoint</Application>
  <PresentationFormat>On-screen Show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innet</dc:creator>
  <cp:lastModifiedBy>supattra</cp:lastModifiedBy>
  <cp:revision>197</cp:revision>
  <dcterms:created xsi:type="dcterms:W3CDTF">2016-08-29T01:29:24Z</dcterms:created>
  <dcterms:modified xsi:type="dcterms:W3CDTF">2016-09-01T02:11:30Z</dcterms:modified>
</cp:coreProperties>
</file>