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72" r:id="rId5"/>
    <p:sldId id="267" r:id="rId6"/>
    <p:sldId id="264" r:id="rId7"/>
    <p:sldId id="265" r:id="rId8"/>
    <p:sldId id="269" r:id="rId9"/>
    <p:sldId id="271" r:id="rId10"/>
    <p:sldId id="273" r:id="rId11"/>
    <p:sldId id="274" r:id="rId12"/>
    <p:sldId id="266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DE7400"/>
    <a:srgbClr val="FFFFCC"/>
    <a:srgbClr val="CCFF99"/>
    <a:srgbClr val="99FF33"/>
    <a:srgbClr val="FFCCFF"/>
    <a:srgbClr val="FFCC66"/>
    <a:srgbClr val="CCCC00"/>
    <a:srgbClr val="EE8E00"/>
    <a:srgbClr val="4E863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3297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86200" y="2362200"/>
            <a:ext cx="51054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 smtClean="0"/>
              <a:t>Your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429000"/>
            <a:ext cx="49530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849092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295400"/>
            <a:ext cx="6710784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2464598"/>
            <a:ext cx="6710784" cy="4275740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1928802"/>
            <a:ext cx="5105400" cy="1066800"/>
          </a:xfrm>
          <a:solidFill>
            <a:srgbClr val="CCFF99"/>
          </a:solidFill>
        </p:spPr>
        <p:txBody>
          <a:bodyPr>
            <a:normAutofit/>
          </a:bodyPr>
          <a:lstStyle/>
          <a:p>
            <a:r>
              <a:rPr lang="th-TH" sz="6000" dirty="0" smtClean="0">
                <a:latin typeface="TH SarabunPSK" pitchFamily="34" charset="-34"/>
                <a:cs typeface="TH SarabunPSK" pitchFamily="34" charset="-34"/>
              </a:rPr>
              <a:t>ตัวชี้วัดที่ </a:t>
            </a:r>
            <a:r>
              <a:rPr lang="en-US" sz="6000" dirty="0" smtClean="0">
                <a:latin typeface="TH SarabunPSK" pitchFamily="34" charset="-34"/>
                <a:cs typeface="TH SarabunPSK" pitchFamily="34" charset="-34"/>
              </a:rPr>
              <a:t>4.2.2</a:t>
            </a:r>
            <a:endParaRPr lang="en-US" sz="6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29058" y="3429000"/>
            <a:ext cx="5000660" cy="1285884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ร้อยละของบุคลากรได้รับการตรวจสุขภาพประจำปี</a:t>
            </a:r>
          </a:p>
        </p:txBody>
      </p:sp>
      <p:pic>
        <p:nvPicPr>
          <p:cNvPr id="5" name="Picture 4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46586" y="6629400"/>
            <a:ext cx="470520" cy="1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7929618" cy="189800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71472" y="3429000"/>
            <a:ext cx="7643866" cy="1357322"/>
          </a:xfrm>
          <a:prstGeom prst="roundRect">
            <a:avLst/>
          </a:prstGeom>
          <a:solidFill>
            <a:srgbClr val="DE7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หน่วยงานผู้รับผิดชอบในการประเมิน 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สำนักงาน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ก.ก.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571472" y="357166"/>
            <a:ext cx="6215106" cy="1143008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เอกสาร/หลักฐานประกอบการพิจารณาประเมินผล</a:t>
            </a:r>
            <a:endParaRPr lang="th-TH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28596" y="1785926"/>
            <a:ext cx="8286808" cy="4286280"/>
          </a:xfrm>
          <a:prstGeom prst="roundRec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แบบฟอร์ม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สรุปจำนวนบุคลากรที่ได้รับการตรวจสุขภาพประจำปี</a:t>
            </a:r>
          </a:p>
          <a:p>
            <a:pPr marL="342900" indent="-342900">
              <a:buAutoNum type="arabicPeriod"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หลักฐาน/เอกสารที่แสดงถึงการเข้ารับการตรวจสุขภาพภายในปีงบประมาณ พ.ศ.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ของบุคลากร </a:t>
            </a:r>
          </a:p>
          <a:p>
            <a:pPr marL="342900" indent="-342900">
              <a:buFontTx/>
              <a:buChar char="-"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ใบรับรองการเข้ารับการตรวจสุขภาพประจำปีจากสถานพยาบาล (สำนักงาน </a:t>
            </a:r>
            <a:r>
              <a:rPr lang="th-TH" sz="20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ก.ก.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จะเวียนแบบฟอร์ม</a:t>
            </a:r>
            <a:b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ให้ทราบต่อไป)</a:t>
            </a:r>
          </a:p>
          <a:p>
            <a:pPr marL="342900" indent="-342900">
              <a:buFontTx/>
              <a:buChar char="-"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สำเนาใบเสร็จที่แสดงว่าเข้ารับการตรวจสุขภาพ</a:t>
            </a:r>
          </a:p>
          <a:p>
            <a:pPr marL="342900" indent="-342900">
              <a:buFontTx/>
              <a:buChar char="-"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สำเนาผลการตรวจสุขภาพที่แสดงชื่อ อายุ และวันเข้ารับการตรวจโดยไม่แสดงผลการตรวจสุขภาพ</a:t>
            </a:r>
          </a:p>
          <a:p>
            <a:pPr marL="342900" indent="-342900">
              <a:buAutoNum type="arabicPeriod" startAt="3"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สำเนาแบบการเบิกจ่ายเงินเดือนจากระบบ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MIS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กรุงเทมหานคร ที่แสดงจำนวนบุคลากรในสังกัด ณ วันที่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กันยายน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</a:p>
          <a:p>
            <a:pPr marL="342900" indent="-342900">
              <a:buAutoNum type="arabicPeriod" startAt="3"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ลักฐานประกอบที่แสดงถึงการดำเนินกิจกรรม/โครงการเพื่อส่งเสริมสนับสนุนหรือจัดให้มีการตรวจสุขภาพประจำปีของบุคลากรในองค์กรที่เหมาะสมกับเพศ วัย และลักษณะการปฏิบัติงานของบุคลากร และกิจกรรม/โครงการเพื่อเสริมสร้างสุขภาพที่ดีของบุคลากร เช่น หนังสือเวียน/หนังสือประชาสัมพันธ์ให้บุคลากร</a:t>
            </a:r>
            <a:b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เข้ารับการตรวจสุขภาพ รายงานการประชุมเพื่อกำหนดกิจกรรม/โครงการ ภาพถ่ายการดำเนินงาน รายงานสรุปผลการดำเนินงาน ฯลฯ </a:t>
            </a:r>
            <a:endParaRPr lang="en-US" sz="20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pPr marL="342900" indent="-342900">
              <a:buAutoNum type="arabicPeriod" startAt="3"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websites\free-power-point-templates\2012\logos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0408" y="3101616"/>
            <a:ext cx="1951712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85728"/>
            <a:ext cx="6186723" cy="635798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572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71480"/>
            <a:ext cx="5500726" cy="58996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C66"/>
          </a:solidFill>
        </p:spPr>
        <p:txBody>
          <a:bodyPr>
            <a:normAutofit/>
          </a:bodyPr>
          <a:lstStyle/>
          <a:p>
            <a:pPr algn="ctr"/>
            <a:r>
              <a:rPr lang="th-TH" sz="6000" dirty="0" smtClean="0">
                <a:latin typeface="TH SarabunPSK" pitchFamily="34" charset="-34"/>
                <a:cs typeface="TH SarabunPSK" pitchFamily="34" charset="-34"/>
              </a:rPr>
              <a:t>การตรวจสุขภาพประจำปีของบุคลากร</a:t>
            </a:r>
            <a:endParaRPr lang="en-US" sz="6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1857364"/>
            <a:ext cx="8286808" cy="31432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th-TH" dirty="0" smtClean="0">
                <a:solidFill>
                  <a:srgbClr val="002060"/>
                </a:solidFill>
              </a:rPr>
              <a:t> 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เพื่อประเมินว่าบุคลากรมีสุขภาพเหมาะสมกับการทำงาน</a:t>
            </a:r>
            <a:b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มากน้อยเพียงใด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เพื่อค้นหาว่าสุขภาพของบุคลากรได้รับผลกระทบจากลักษณะงานที่ปฏิบัติหรือไม่</a:t>
            </a:r>
          </a:p>
          <a:p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เพื่อให้บุคลากรขององค์กรมีสุขภาพที่ดียิ่งขึ้นไป</a:t>
            </a:r>
            <a:endParaRPr lang="en-US" sz="3600" b="1" dirty="0" smtClean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14348" y="1000108"/>
            <a:ext cx="7858180" cy="171451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บุคลากร หมายถึง ข้าราชการ และลูกจ้างที่สังกัดหน่วยงานหรือส่วนราชการในสังกัดกรุงเทพมหานครนั้น ๆ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146" name="Picture 2" descr="ผลการค้นหารูปภาพสำหรับ ข้าราชการ กทม และลูกจ้า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429000"/>
            <a:ext cx="4197487" cy="2786082"/>
          </a:xfrm>
          <a:prstGeom prst="rect">
            <a:avLst/>
          </a:prstGeom>
          <a:noFill/>
        </p:spPr>
      </p:pic>
      <p:pic>
        <p:nvPicPr>
          <p:cNvPr id="6150" name="Picture 6" descr="ผลการค้นหารูปภาพสำหรับ ข้าราชการ กทม และลูกจ้า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594" y="3429000"/>
            <a:ext cx="4143406" cy="276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1500166" y="428604"/>
            <a:ext cx="6500858" cy="1500198"/>
          </a:xfrm>
          <a:prstGeom prst="downArrowCallout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เหตุผลของการตรวจสุขภาพประจำปี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2643182"/>
            <a:ext cx="3214710" cy="3643338"/>
          </a:xfrm>
          <a:prstGeom prst="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เพื่อเสริมสร้างสุขภาพของบุคลากรให้แข็งแรงสมบูรณ์ทั้งทางร่างการ และจิตใจ</a:t>
            </a:r>
            <a:b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ให้สอดคล้องกับแผนพัฒนากรุงเทพมหานคร ระยะ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20 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ปี ระยะที่ (พ.ศ.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2557 - 2560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 ด้านที่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มหานครปลอดภัย ตามแผนยุทธศาสตร์การบริหารทรัพยากรบุคคลกรุงเทพมหานคร (พ.ศ.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2557 - 2560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 ยุทธศาสตร์ที่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การพัฒนาคุณภาพชีวิตการทำงาน (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Quality of work life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) กลยุทธ์ที่ </a:t>
            </a:r>
            <a:r>
              <a:rPr lang="en-US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4.2 </a:t>
            </a: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เสริมสร้างสุขภาพ สัมพันธ์ภาพ </a:t>
            </a:r>
            <a:b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0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และคุณภาพชีวิตที่ดีเพื่อความสมดุลในชีวิต</a:t>
            </a:r>
            <a:endParaRPr lang="th-TH" sz="20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rot="5400000">
            <a:off x="3732604" y="1553753"/>
            <a:ext cx="642943" cy="1393041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072066" y="2786058"/>
            <a:ext cx="3571900" cy="350046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buFont typeface="Arial" pitchFamily="34" charset="0"/>
              <a:buChar char="•"/>
            </a:pP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เพื่อให้สอดคล้องกับมาตรา 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วรรค 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 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แห่งพระราชบัญญัติ</a:t>
            </a:r>
            <a:b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spc="-80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ความปลอดภัย อาชีวอนามัย</a:t>
            </a:r>
            <a:r>
              <a:rPr lang="th-TH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สิ่งแวดล้อมในการทำงาน พ.ศ. </a:t>
            </a:r>
            <a:r>
              <a:rPr lang="en-US" sz="36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2554</a:t>
            </a:r>
            <a:endParaRPr lang="th-TH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>
          <a:xfrm rot="16200000" flipH="1">
            <a:off x="4982768" y="1696628"/>
            <a:ext cx="785818" cy="1250165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66CC"/>
          </a:solidFill>
        </p:spPr>
        <p:txBody>
          <a:bodyPr>
            <a:normAutofit/>
          </a:bodyPr>
          <a:lstStyle/>
          <a:p>
            <a:pPr algn="ctr"/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>สถานที่ที่สามารถขอรับการตรวจสุขภาพประจำปี</a:t>
            </a:r>
            <a:endParaRPr lang="th-TH" sz="48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976" y="2214554"/>
            <a:ext cx="6858048" cy="2214578"/>
          </a:xfrm>
          <a:solidFill>
            <a:srgbClr val="CCFF99"/>
          </a:solidFill>
        </p:spPr>
        <p:txBody>
          <a:bodyPr>
            <a:noAutofit/>
          </a:bodyPr>
          <a:lstStyle/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สถานพยาบาลสังกัดสำนักอนามัยกรุงเทพมหานคร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สถานพยาบาลสังกัดสำนักการแพทย์</a:t>
            </a:r>
          </a:p>
          <a:p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สถานพยาบาลอื่นๆ ยกเว้นคลินิกเอกชน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71538" y="428604"/>
            <a:ext cx="7143800" cy="1143008"/>
          </a:xfrm>
          <a:prstGeom prst="roundRec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ประโยชน์ของการตรวจสุขภาพ</a:t>
            </a:r>
            <a:endParaRPr lang="th-TH" sz="4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7224" y="2071678"/>
            <a:ext cx="7286676" cy="3539430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1. ทำให้ทราบสภาพความสมบูรณ์ของร่างกาย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2. ช่วยให้เราสามารถป้องกัน และรักษาโรคภัยไข้เจ็บที่อาจเกิดขึ้น</a:t>
            </a:r>
            <a:br>
              <a:rPr lang="th-TH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ได้อย่างทันท่วงที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3. ทำให้เราทราบความผิดปกติตั้งแต่ระยะเริ่มแรก ช่วยลดความรุนแรง </a:t>
            </a:r>
            <a:br>
              <a:rPr lang="th-TH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และช่วยลดอัตราการเสียชีวิตจากโรคบางโรค</a:t>
            </a:r>
          </a:p>
          <a:p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4. ทำให้มีคุณภาพชีวิตที่ดี ถ้าสุขภาพกายดี สุขภาพจิตจะดีตามมา ปัญหาครอบครัว ปัญหาเศรษฐกิจจะลดลงสามารถทำงานและพัฒนางานได้ดี</a:t>
            </a:r>
            <a:br>
              <a:rPr lang="th-TH" sz="28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latin typeface="TH SarabunPSK" pitchFamily="34" charset="-34"/>
                <a:cs typeface="TH SarabunPSK" pitchFamily="34" charset="-34"/>
              </a:rPr>
              <a:t>มีประสิทธิภาพ       </a:t>
            </a:r>
            <a:endParaRPr lang="th-TH" sz="2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148130"/>
            <a:ext cx="5357850" cy="1066292"/>
          </a:xfrm>
          <a:solidFill>
            <a:srgbClr val="FFCCFF"/>
          </a:solidFill>
        </p:spPr>
        <p:txBody>
          <a:bodyPr>
            <a:noAutofit/>
          </a:bodyPr>
          <a:lstStyle/>
          <a:p>
            <a:pPr algn="ctr"/>
            <a:r>
              <a:rPr lang="th-TH" sz="6600" dirty="0" smtClean="0">
                <a:latin typeface="TH SarabunPSK" pitchFamily="34" charset="-34"/>
                <a:cs typeface="TH SarabunPSK" pitchFamily="34" charset="-34"/>
              </a:rPr>
              <a:t>การดำเนินการ</a:t>
            </a:r>
            <a:endParaRPr lang="en-US" sz="6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642910" y="1357298"/>
            <a:ext cx="8286808" cy="3000396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.ปีงบประมาณ พ.ศ. </a:t>
            </a:r>
            <a:r>
              <a:rPr lang="en-US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2560 </a:t>
            </a: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หน่วยงานต้องมีการส่งเสริม สนับสนุน หรือจัดให้มี</a:t>
            </a:r>
            <a:b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8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การตรวจสุขภาพประจำปีของบุคลากรในหน่วยงานที่เหมาะสมกับเพศ วัย ลักษณะของการปฏิบัติงานของบุคลากร ซึ่งมิใช่การพบแพทย์ที่เกิดจากการเจ็บป่วย</a:t>
            </a:r>
            <a:endParaRPr lang="th-TH" sz="28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71472" y="4429132"/>
            <a:ext cx="8215370" cy="2071702"/>
          </a:xfrm>
          <a:prstGeom prst="downArrowCallout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.หน่วยงานรวบรวมสรุปจำนวนบุคลากรในสังกัดที่ได้รับการตรวจสุขภาพประจำให้ครบถ้วน </a:t>
            </a:r>
            <a:b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ลงในแบบฟอร์ม 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และจัดส่งสำนักงาน </a:t>
            </a:r>
            <a:r>
              <a:rPr lang="th-TH" sz="2400" b="1" dirty="0" err="1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ก.ก.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พร้อมหลักฐานประกอบที่กำหนด ภายในวันที่ 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15 </a:t>
            </a:r>
            <a:r>
              <a:rPr lang="th-TH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กันยายน </a:t>
            </a:r>
            <a:r>
              <a:rPr lang="en-US" sz="24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2560</a:t>
            </a:r>
            <a:endParaRPr lang="th-TH" sz="24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749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42910" y="1142984"/>
            <a:ext cx="7858180" cy="257176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. กรณีบุคคลในสังกัดที่ไม่ได้ตรวจสุขภาพประจำปีกับสถานพยาบาลสังกัดกรุงเทพมหานคร แต่ตรวจสุขภาพประจำปี</a:t>
            </a:r>
            <a:b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จากสถานพยาบาลอื่นๆ ให้หน่วยงานรวบรวมหลักฐานที่แสดงว่าบุคลากรเหล่านั้นได้รับการตรวจสุขภาพประจำปีจริง</a:t>
            </a:r>
            <a:endParaRPr lang="th-TH" sz="32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14488"/>
            <a:ext cx="8072462" cy="202991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3028-3d-cubes-powerpoin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3028-3d-cubes-powerpoint-template.potx" id="{31EC4B10-1AC8-4272-9787-5C7F5B142AAC}" vid="{C9938D3F-E61D-44C8-8929-DB1180B8F9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3028-3d-cubes-powerpoint-template</Template>
  <TotalTime>310</TotalTime>
  <Words>228</Words>
  <Application>Microsoft Office PowerPoint</Application>
  <PresentationFormat>นำเสนอทางหน้าจอ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13</vt:i4>
      </vt:variant>
    </vt:vector>
  </HeadingPairs>
  <TitlesOfParts>
    <vt:vector size="14" baseType="lpstr">
      <vt:lpstr>3028-3d-cubes-powerpoint-template</vt:lpstr>
      <vt:lpstr>ตัวชี้วัดที่ 4.2.2</vt:lpstr>
      <vt:lpstr>การตรวจสุขภาพประจำปีของบุคลากร</vt:lpstr>
      <vt:lpstr>ภาพนิ่ง 3</vt:lpstr>
      <vt:lpstr>ภาพนิ่ง 4</vt:lpstr>
      <vt:lpstr>สถานที่ที่สามารถขอรับการตรวจสุขภาพประจำปี</vt:lpstr>
      <vt:lpstr>ภาพนิ่ง 6</vt:lpstr>
      <vt:lpstr>การดำเนินการ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ตัวชี้วัดที่ 4.2.2</dc:title>
  <dc:creator>Windows User</dc:creator>
  <cp:lastModifiedBy>tim</cp:lastModifiedBy>
  <cp:revision>37</cp:revision>
  <dcterms:created xsi:type="dcterms:W3CDTF">2016-08-28T02:50:16Z</dcterms:created>
  <dcterms:modified xsi:type="dcterms:W3CDTF">2016-08-29T06:38:48Z</dcterms:modified>
</cp:coreProperties>
</file>