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6" r:id="rId3"/>
    <p:sldId id="257" r:id="rId4"/>
    <p:sldId id="258" r:id="rId5"/>
    <p:sldId id="259" r:id="rId6"/>
    <p:sldId id="262" r:id="rId7"/>
    <p:sldId id="263" r:id="rId8"/>
    <p:sldId id="265" r:id="rId9"/>
    <p:sldId id="264" r:id="rId10"/>
    <p:sldId id="261" r:id="rId11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FFFF00"/>
    <a:srgbClr val="660033"/>
    <a:srgbClr val="FFCC00"/>
    <a:srgbClr val="FFFF66"/>
    <a:srgbClr val="FF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F3C42-FEC5-412E-B1AC-C6FB67C4A818}" type="doc">
      <dgm:prSet loTypeId="urn:microsoft.com/office/officeart/2005/8/layout/cycle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B6FE931-C189-4264-92B1-727DDBA41B7A}">
      <dgm:prSet phldrT="[Text]" custT="1"/>
      <dgm:spPr>
        <a:solidFill>
          <a:srgbClr val="FFFF99"/>
        </a:solidFill>
      </dgm:spPr>
      <dgm:t>
        <a:bodyPr/>
        <a:lstStyle/>
        <a:p>
          <a:r>
            <a:rPr lang="th-TH" sz="3000" b="1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1. จัดทำแผนงาน โครงการเพื่อจัดการความเสี่ยง </a:t>
          </a:r>
          <a:r>
            <a:rPr lang="th-TH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(20</a:t>
          </a:r>
          <a:r>
            <a:rPr lang="en-US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0" dirty="0">
            <a:solidFill>
              <a:schemeClr val="tx1"/>
            </a:solidFill>
            <a:latin typeface="Browallia New" pitchFamily="34" charset="-34"/>
            <a:cs typeface="Browallia New" pitchFamily="34" charset="-34"/>
          </a:endParaRPr>
        </a:p>
      </dgm:t>
    </dgm:pt>
    <dgm:pt modelId="{B647E88D-00DC-4F46-A1AA-AE947606B098}" type="parTrans" cxnId="{BD67EDF9-4627-4C4C-B1E9-F9601A996082}">
      <dgm:prSet/>
      <dgm:spPr/>
      <dgm:t>
        <a:bodyPr/>
        <a:lstStyle/>
        <a:p>
          <a:endParaRPr lang="th-TH"/>
        </a:p>
      </dgm:t>
    </dgm:pt>
    <dgm:pt modelId="{4D87046F-F9CD-4E28-9426-29A327407B1E}" type="sibTrans" cxnId="{BD67EDF9-4627-4C4C-B1E9-F9601A996082}">
      <dgm:prSet/>
      <dgm:spPr/>
      <dgm:t>
        <a:bodyPr/>
        <a:lstStyle/>
        <a:p>
          <a:endParaRPr lang="th-TH"/>
        </a:p>
      </dgm:t>
    </dgm:pt>
    <dgm:pt modelId="{8209C140-6069-4E2A-A300-2EF9639D879F}">
      <dgm:prSet phldrT="[Text]" custT="1"/>
      <dgm:spPr>
        <a:solidFill>
          <a:srgbClr val="FFCC00"/>
        </a:solidFill>
      </dgm:spPr>
      <dgm:t>
        <a:bodyPr/>
        <a:lstStyle/>
        <a:p>
          <a:r>
            <a:rPr lang="th-TH" sz="3000" b="1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3.เผยแพร่ความรู้ </a:t>
          </a:r>
          <a:r>
            <a:rPr lang="th-TH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(10</a:t>
          </a:r>
          <a:r>
            <a:rPr lang="en-US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1" dirty="0">
            <a:solidFill>
              <a:schemeClr val="tx1"/>
            </a:solidFill>
            <a:latin typeface="Browallia New" pitchFamily="34" charset="-34"/>
            <a:cs typeface="Browallia New" pitchFamily="34" charset="-34"/>
          </a:endParaRPr>
        </a:p>
      </dgm:t>
    </dgm:pt>
    <dgm:pt modelId="{6CBEAC6A-FFF1-4A8D-8BC8-E14CED68DD93}" type="parTrans" cxnId="{F61DDF8C-E9C2-431D-BA31-B11FDAA747DC}">
      <dgm:prSet/>
      <dgm:spPr/>
      <dgm:t>
        <a:bodyPr/>
        <a:lstStyle/>
        <a:p>
          <a:endParaRPr lang="th-TH"/>
        </a:p>
      </dgm:t>
    </dgm:pt>
    <dgm:pt modelId="{E81AE83C-298F-46B7-836A-5E8F73F927EE}" type="sibTrans" cxnId="{F61DDF8C-E9C2-431D-BA31-B11FDAA747DC}">
      <dgm:prSet/>
      <dgm:spPr/>
      <dgm:t>
        <a:bodyPr/>
        <a:lstStyle/>
        <a:p>
          <a:endParaRPr lang="th-TH"/>
        </a:p>
      </dgm:t>
    </dgm:pt>
    <dgm:pt modelId="{7EFE5750-DA88-4ED5-AA88-43DDAE7C0CE1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h-TH" sz="3000" b="1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4. ส่งบุคลากรร่วมประชุม</a:t>
          </a:r>
          <a:r>
            <a:rPr lang="th-TH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(10</a:t>
          </a:r>
          <a:r>
            <a:rPr lang="en-US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1" dirty="0">
            <a:solidFill>
              <a:schemeClr val="tx1"/>
            </a:solidFill>
            <a:latin typeface="Browallia New" pitchFamily="34" charset="-34"/>
            <a:cs typeface="Browallia New" pitchFamily="34" charset="-34"/>
          </a:endParaRPr>
        </a:p>
      </dgm:t>
    </dgm:pt>
    <dgm:pt modelId="{3A6D10CE-F87D-4F5C-8568-55358927FDE7}" type="parTrans" cxnId="{4963BCDB-1E65-4A4D-B5EB-4959FC80E382}">
      <dgm:prSet/>
      <dgm:spPr/>
      <dgm:t>
        <a:bodyPr/>
        <a:lstStyle/>
        <a:p>
          <a:endParaRPr lang="th-TH"/>
        </a:p>
      </dgm:t>
    </dgm:pt>
    <dgm:pt modelId="{4BB9A8C5-2322-4C4F-BD5C-72692FBF658C}" type="sibTrans" cxnId="{4963BCDB-1E65-4A4D-B5EB-4959FC80E382}">
      <dgm:prSet/>
      <dgm:spPr/>
      <dgm:t>
        <a:bodyPr/>
        <a:lstStyle/>
        <a:p>
          <a:endParaRPr lang="th-TH"/>
        </a:p>
      </dgm:t>
    </dgm:pt>
    <dgm:pt modelId="{CBCDA841-6AB1-4B01-BE03-D53B983850B9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th-TH" sz="3000" b="1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5. ทำตามแผนงาน โครงการ </a:t>
          </a:r>
          <a:r>
            <a:rPr lang="th-TH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(30</a:t>
          </a:r>
          <a:r>
            <a:rPr lang="en-US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1" dirty="0">
            <a:solidFill>
              <a:schemeClr val="tx1"/>
            </a:solidFill>
            <a:latin typeface="Browallia New" pitchFamily="34" charset="-34"/>
            <a:cs typeface="Browallia New" pitchFamily="34" charset="-34"/>
          </a:endParaRPr>
        </a:p>
      </dgm:t>
    </dgm:pt>
    <dgm:pt modelId="{74BF756A-A508-4AE5-ABBC-A32372E4E7DA}" type="parTrans" cxnId="{C8E00961-C502-4C31-AC8B-AF9CAC9DDFA6}">
      <dgm:prSet/>
      <dgm:spPr/>
      <dgm:t>
        <a:bodyPr/>
        <a:lstStyle/>
        <a:p>
          <a:endParaRPr lang="th-TH"/>
        </a:p>
      </dgm:t>
    </dgm:pt>
    <dgm:pt modelId="{0250DF11-3B6D-49A8-803A-7F646DB807A8}" type="sibTrans" cxnId="{C8E00961-C502-4C31-AC8B-AF9CAC9DDFA6}">
      <dgm:prSet/>
      <dgm:spPr/>
      <dgm:t>
        <a:bodyPr/>
        <a:lstStyle/>
        <a:p>
          <a:endParaRPr lang="th-TH"/>
        </a:p>
      </dgm:t>
    </dgm:pt>
    <dgm:pt modelId="{70C95861-CF02-470A-A92C-E4509F924F02}">
      <dgm:prSet phldrT="[Text]" custT="1"/>
      <dgm:spPr>
        <a:solidFill>
          <a:srgbClr val="CC3300"/>
        </a:solidFill>
      </dgm:spPr>
      <dgm:t>
        <a:bodyPr/>
        <a:lstStyle/>
        <a:p>
          <a:r>
            <a:rPr lang="th-TH" sz="3000" b="1" dirty="0" smtClean="0">
              <a:solidFill>
                <a:schemeClr val="bg1">
                  <a:lumMod val="95000"/>
                </a:schemeClr>
              </a:solidFill>
            </a:rPr>
            <a:t>6. ประเมินตนเอง+สรุปผล +รายงานผล </a:t>
          </a:r>
          <a:r>
            <a:rPr lang="th-TH" sz="3000" b="0" dirty="0" smtClean="0">
              <a:solidFill>
                <a:schemeClr val="bg1"/>
              </a:solidFill>
              <a:latin typeface="Browallia New" pitchFamily="34" charset="-34"/>
              <a:cs typeface="Browallia New" pitchFamily="34" charset="-34"/>
            </a:rPr>
            <a:t>(10</a:t>
          </a:r>
          <a:r>
            <a:rPr lang="en-US" sz="3000" b="0" dirty="0" smtClean="0">
              <a:solidFill>
                <a:schemeClr val="bg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dirty="0" smtClean="0">
              <a:solidFill>
                <a:schemeClr val="bg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1" dirty="0">
            <a:solidFill>
              <a:schemeClr val="bg1"/>
            </a:solidFill>
          </a:endParaRPr>
        </a:p>
      </dgm:t>
    </dgm:pt>
    <dgm:pt modelId="{89C277CB-6703-4471-8617-6A9CCCCE351E}" type="parTrans" cxnId="{01DEC428-C035-4BDE-8B9B-B503CDFEE9BD}">
      <dgm:prSet/>
      <dgm:spPr/>
      <dgm:t>
        <a:bodyPr/>
        <a:lstStyle/>
        <a:p>
          <a:endParaRPr lang="th-TH"/>
        </a:p>
      </dgm:t>
    </dgm:pt>
    <dgm:pt modelId="{D53D856F-9CF6-4F30-BA80-190F6C399B53}" type="sibTrans" cxnId="{01DEC428-C035-4BDE-8B9B-B503CDFEE9BD}">
      <dgm:prSet/>
      <dgm:spPr/>
      <dgm:t>
        <a:bodyPr/>
        <a:lstStyle/>
        <a:p>
          <a:endParaRPr lang="th-TH"/>
        </a:p>
      </dgm:t>
    </dgm:pt>
    <dgm:pt modelId="{68A0F3CF-0464-4BBD-A0F1-BB2E5E33DB02}">
      <dgm:prSet phldrT="[Text]" custT="1"/>
      <dgm:spPr>
        <a:solidFill>
          <a:srgbClr val="FFFF66"/>
        </a:solidFill>
      </dgm:spPr>
      <dgm:t>
        <a:bodyPr/>
        <a:lstStyle/>
        <a:p>
          <a:r>
            <a:rPr lang="th-TH" sz="3000" b="1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2. ประชุมคณะกรรมก</a:t>
          </a:r>
          <a:r>
            <a:rPr lang="th-TH" sz="3000" b="1" dirty="0" smtClean="0">
              <a:solidFill>
                <a:schemeClr val="tx1"/>
              </a:solidFill>
            </a:rPr>
            <a:t>ารฯ </a:t>
          </a:r>
          <a:r>
            <a:rPr lang="th-TH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(20</a:t>
          </a:r>
          <a:r>
            <a:rPr lang="en-US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1" dirty="0">
            <a:solidFill>
              <a:schemeClr val="tx1"/>
            </a:solidFill>
          </a:endParaRPr>
        </a:p>
      </dgm:t>
    </dgm:pt>
    <dgm:pt modelId="{F8ABCE5D-47EC-4015-B807-3771BB263303}" type="parTrans" cxnId="{B0612413-777F-45FF-8FBA-D2D686FAECE4}">
      <dgm:prSet/>
      <dgm:spPr/>
      <dgm:t>
        <a:bodyPr/>
        <a:lstStyle/>
        <a:p>
          <a:endParaRPr lang="th-TH"/>
        </a:p>
      </dgm:t>
    </dgm:pt>
    <dgm:pt modelId="{5643511A-8B25-4A71-84D8-FDF2A4F7113D}" type="sibTrans" cxnId="{B0612413-777F-45FF-8FBA-D2D686FAECE4}">
      <dgm:prSet/>
      <dgm:spPr/>
      <dgm:t>
        <a:bodyPr/>
        <a:lstStyle/>
        <a:p>
          <a:endParaRPr lang="th-TH"/>
        </a:p>
      </dgm:t>
    </dgm:pt>
    <dgm:pt modelId="{26B1F212-4AC5-4E5D-A7E5-E182EE27E135}" type="pres">
      <dgm:prSet presAssocID="{A4CF3C42-FEC5-412E-B1AC-C6FB67C4A81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40B7DFD2-3DFB-4663-B718-E44C96C17827}" type="pres">
      <dgm:prSet presAssocID="{AB6FE931-C189-4264-92B1-727DDBA41B7A}" presName="node" presStyleLbl="node1" presStyleIdx="0" presStyleCnt="6" custScaleX="26460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3562AAA-65AD-42EA-B0EF-54FF82786519}" type="pres">
      <dgm:prSet presAssocID="{AB6FE931-C189-4264-92B1-727DDBA41B7A}" presName="spNode" presStyleCnt="0"/>
      <dgm:spPr/>
    </dgm:pt>
    <dgm:pt modelId="{FE0D1675-0883-4552-8B4C-9A3EEB38E385}" type="pres">
      <dgm:prSet presAssocID="{4D87046F-F9CD-4E28-9426-29A327407B1E}" presName="sibTrans" presStyleLbl="sibTrans1D1" presStyleIdx="0" presStyleCnt="6"/>
      <dgm:spPr/>
      <dgm:t>
        <a:bodyPr/>
        <a:lstStyle/>
        <a:p>
          <a:endParaRPr lang="th-TH"/>
        </a:p>
      </dgm:t>
    </dgm:pt>
    <dgm:pt modelId="{2376A47E-3EBC-4519-890E-24CCD1674F60}" type="pres">
      <dgm:prSet presAssocID="{68A0F3CF-0464-4BBD-A0F1-BB2E5E33DB02}" presName="node" presStyleLbl="node1" presStyleIdx="1" presStyleCnt="6" custScaleX="22034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9283D4B-8B07-48A2-AD6C-8BAD4EB13594}" type="pres">
      <dgm:prSet presAssocID="{68A0F3CF-0464-4BBD-A0F1-BB2E5E33DB02}" presName="spNode" presStyleCnt="0"/>
      <dgm:spPr/>
    </dgm:pt>
    <dgm:pt modelId="{00CC72FA-AD3D-4B2D-8530-C6E7CE30D3DF}" type="pres">
      <dgm:prSet presAssocID="{5643511A-8B25-4A71-84D8-FDF2A4F7113D}" presName="sibTrans" presStyleLbl="sibTrans1D1" presStyleIdx="1" presStyleCnt="6"/>
      <dgm:spPr/>
      <dgm:t>
        <a:bodyPr/>
        <a:lstStyle/>
        <a:p>
          <a:endParaRPr lang="th-TH"/>
        </a:p>
      </dgm:t>
    </dgm:pt>
    <dgm:pt modelId="{C5F83384-00D1-4C1E-B6FB-A1783FEED69F}" type="pres">
      <dgm:prSet presAssocID="{8209C140-6069-4E2A-A300-2EF9639D879F}" presName="node" presStyleLbl="node1" presStyleIdx="2" presStyleCnt="6" custScaleX="21197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706C8AD-44A5-428F-BE49-FAB72CC5C096}" type="pres">
      <dgm:prSet presAssocID="{8209C140-6069-4E2A-A300-2EF9639D879F}" presName="spNode" presStyleCnt="0"/>
      <dgm:spPr/>
    </dgm:pt>
    <dgm:pt modelId="{4E12B6E0-3CF2-49B1-8A3C-F59EFF88F54A}" type="pres">
      <dgm:prSet presAssocID="{E81AE83C-298F-46B7-836A-5E8F73F927EE}" presName="sibTrans" presStyleLbl="sibTrans1D1" presStyleIdx="2" presStyleCnt="6"/>
      <dgm:spPr/>
      <dgm:t>
        <a:bodyPr/>
        <a:lstStyle/>
        <a:p>
          <a:endParaRPr lang="th-TH"/>
        </a:p>
      </dgm:t>
    </dgm:pt>
    <dgm:pt modelId="{AF940DFC-7C77-4A38-B003-22A6D8C9AD59}" type="pres">
      <dgm:prSet presAssocID="{7EFE5750-DA88-4ED5-AA88-43DDAE7C0CE1}" presName="node" presStyleLbl="node1" presStyleIdx="3" presStyleCnt="6" custScaleX="25717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442D778-8A22-4C9C-9540-839BEB393FE4}" type="pres">
      <dgm:prSet presAssocID="{7EFE5750-DA88-4ED5-AA88-43DDAE7C0CE1}" presName="spNode" presStyleCnt="0"/>
      <dgm:spPr/>
    </dgm:pt>
    <dgm:pt modelId="{46F11251-A169-4E4C-94FC-B87D6411BA55}" type="pres">
      <dgm:prSet presAssocID="{4BB9A8C5-2322-4C4F-BD5C-72692FBF658C}" presName="sibTrans" presStyleLbl="sibTrans1D1" presStyleIdx="3" presStyleCnt="6"/>
      <dgm:spPr/>
      <dgm:t>
        <a:bodyPr/>
        <a:lstStyle/>
        <a:p>
          <a:endParaRPr lang="th-TH"/>
        </a:p>
      </dgm:t>
    </dgm:pt>
    <dgm:pt modelId="{07D8797D-663A-4C70-B70A-4A84B7D1184B}" type="pres">
      <dgm:prSet presAssocID="{CBCDA841-6AB1-4B01-BE03-D53B983850B9}" presName="node" presStyleLbl="node1" presStyleIdx="4" presStyleCnt="6" custScaleX="21875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D2875D8-0507-475D-B738-79EC8819C258}" type="pres">
      <dgm:prSet presAssocID="{CBCDA841-6AB1-4B01-BE03-D53B983850B9}" presName="spNode" presStyleCnt="0"/>
      <dgm:spPr/>
    </dgm:pt>
    <dgm:pt modelId="{6FFDE738-830A-4AEF-9F6B-6F88A309EF6E}" type="pres">
      <dgm:prSet presAssocID="{0250DF11-3B6D-49A8-803A-7F646DB807A8}" presName="sibTrans" presStyleLbl="sibTrans1D1" presStyleIdx="4" presStyleCnt="6"/>
      <dgm:spPr/>
      <dgm:t>
        <a:bodyPr/>
        <a:lstStyle/>
        <a:p>
          <a:endParaRPr lang="th-TH"/>
        </a:p>
      </dgm:t>
    </dgm:pt>
    <dgm:pt modelId="{2EA7244E-3462-4F0D-BCA3-6E9ED16B23CA}" type="pres">
      <dgm:prSet presAssocID="{70C95861-CF02-470A-A92C-E4509F924F02}" presName="node" presStyleLbl="node1" presStyleIdx="5" presStyleCnt="6" custScaleX="2199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376ADE7-BC38-4FA0-BF5D-DBD896910DBC}" type="pres">
      <dgm:prSet presAssocID="{70C95861-CF02-470A-A92C-E4509F924F02}" presName="spNode" presStyleCnt="0"/>
      <dgm:spPr/>
    </dgm:pt>
    <dgm:pt modelId="{2B880C0D-7C2B-41C6-AB72-205160B702A2}" type="pres">
      <dgm:prSet presAssocID="{D53D856F-9CF6-4F30-BA80-190F6C399B53}" presName="sibTrans" presStyleLbl="sibTrans1D1" presStyleIdx="5" presStyleCnt="6"/>
      <dgm:spPr/>
      <dgm:t>
        <a:bodyPr/>
        <a:lstStyle/>
        <a:p>
          <a:endParaRPr lang="th-TH"/>
        </a:p>
      </dgm:t>
    </dgm:pt>
  </dgm:ptLst>
  <dgm:cxnLst>
    <dgm:cxn modelId="{29A08120-0D47-4CC4-8ADA-CAFBDB7CBE3A}" type="presOf" srcId="{4D87046F-F9CD-4E28-9426-29A327407B1E}" destId="{FE0D1675-0883-4552-8B4C-9A3EEB38E385}" srcOrd="0" destOrd="0" presId="urn:microsoft.com/office/officeart/2005/8/layout/cycle6"/>
    <dgm:cxn modelId="{B0612413-777F-45FF-8FBA-D2D686FAECE4}" srcId="{A4CF3C42-FEC5-412E-B1AC-C6FB67C4A818}" destId="{68A0F3CF-0464-4BBD-A0F1-BB2E5E33DB02}" srcOrd="1" destOrd="0" parTransId="{F8ABCE5D-47EC-4015-B807-3771BB263303}" sibTransId="{5643511A-8B25-4A71-84D8-FDF2A4F7113D}"/>
    <dgm:cxn modelId="{7CE63AC0-9C91-44A9-8191-602CEC46B314}" type="presOf" srcId="{8209C140-6069-4E2A-A300-2EF9639D879F}" destId="{C5F83384-00D1-4C1E-B6FB-A1783FEED69F}" srcOrd="0" destOrd="0" presId="urn:microsoft.com/office/officeart/2005/8/layout/cycle6"/>
    <dgm:cxn modelId="{96C11D13-4D3B-4617-ADCD-AF0DB50B39A4}" type="presOf" srcId="{E81AE83C-298F-46B7-836A-5E8F73F927EE}" destId="{4E12B6E0-3CF2-49B1-8A3C-F59EFF88F54A}" srcOrd="0" destOrd="0" presId="urn:microsoft.com/office/officeart/2005/8/layout/cycle6"/>
    <dgm:cxn modelId="{BD67EDF9-4627-4C4C-B1E9-F9601A996082}" srcId="{A4CF3C42-FEC5-412E-B1AC-C6FB67C4A818}" destId="{AB6FE931-C189-4264-92B1-727DDBA41B7A}" srcOrd="0" destOrd="0" parTransId="{B647E88D-00DC-4F46-A1AA-AE947606B098}" sibTransId="{4D87046F-F9CD-4E28-9426-29A327407B1E}"/>
    <dgm:cxn modelId="{01DEC428-C035-4BDE-8B9B-B503CDFEE9BD}" srcId="{A4CF3C42-FEC5-412E-B1AC-C6FB67C4A818}" destId="{70C95861-CF02-470A-A92C-E4509F924F02}" srcOrd="5" destOrd="0" parTransId="{89C277CB-6703-4471-8617-6A9CCCCE351E}" sibTransId="{D53D856F-9CF6-4F30-BA80-190F6C399B53}"/>
    <dgm:cxn modelId="{B199DCB6-6EAB-4762-9118-699BCA7E7254}" type="presOf" srcId="{4BB9A8C5-2322-4C4F-BD5C-72692FBF658C}" destId="{46F11251-A169-4E4C-94FC-B87D6411BA55}" srcOrd="0" destOrd="0" presId="urn:microsoft.com/office/officeart/2005/8/layout/cycle6"/>
    <dgm:cxn modelId="{E63AA514-3C1B-4A5C-A1C7-861F071F6EF8}" type="presOf" srcId="{5643511A-8B25-4A71-84D8-FDF2A4F7113D}" destId="{00CC72FA-AD3D-4B2D-8530-C6E7CE30D3DF}" srcOrd="0" destOrd="0" presId="urn:microsoft.com/office/officeart/2005/8/layout/cycle6"/>
    <dgm:cxn modelId="{C8E00961-C502-4C31-AC8B-AF9CAC9DDFA6}" srcId="{A4CF3C42-FEC5-412E-B1AC-C6FB67C4A818}" destId="{CBCDA841-6AB1-4B01-BE03-D53B983850B9}" srcOrd="4" destOrd="0" parTransId="{74BF756A-A508-4AE5-ABBC-A32372E4E7DA}" sibTransId="{0250DF11-3B6D-49A8-803A-7F646DB807A8}"/>
    <dgm:cxn modelId="{EBA08B2A-E825-4B3C-BE60-570AE6A0508F}" type="presOf" srcId="{CBCDA841-6AB1-4B01-BE03-D53B983850B9}" destId="{07D8797D-663A-4C70-B70A-4A84B7D1184B}" srcOrd="0" destOrd="0" presId="urn:microsoft.com/office/officeart/2005/8/layout/cycle6"/>
    <dgm:cxn modelId="{2570695B-04B8-44DB-AEEA-9D9C06E511FB}" type="presOf" srcId="{70C95861-CF02-470A-A92C-E4509F924F02}" destId="{2EA7244E-3462-4F0D-BCA3-6E9ED16B23CA}" srcOrd="0" destOrd="0" presId="urn:microsoft.com/office/officeart/2005/8/layout/cycle6"/>
    <dgm:cxn modelId="{4C6368C4-F666-4FDE-A67E-A56CC0EB23B6}" type="presOf" srcId="{A4CF3C42-FEC5-412E-B1AC-C6FB67C4A818}" destId="{26B1F212-4AC5-4E5D-A7E5-E182EE27E135}" srcOrd="0" destOrd="0" presId="urn:microsoft.com/office/officeart/2005/8/layout/cycle6"/>
    <dgm:cxn modelId="{F61DDF8C-E9C2-431D-BA31-B11FDAA747DC}" srcId="{A4CF3C42-FEC5-412E-B1AC-C6FB67C4A818}" destId="{8209C140-6069-4E2A-A300-2EF9639D879F}" srcOrd="2" destOrd="0" parTransId="{6CBEAC6A-FFF1-4A8D-8BC8-E14CED68DD93}" sibTransId="{E81AE83C-298F-46B7-836A-5E8F73F927EE}"/>
    <dgm:cxn modelId="{EC83BCB8-E19C-4481-BBC2-DBC4C7E81D29}" type="presOf" srcId="{AB6FE931-C189-4264-92B1-727DDBA41B7A}" destId="{40B7DFD2-3DFB-4663-B718-E44C96C17827}" srcOrd="0" destOrd="0" presId="urn:microsoft.com/office/officeart/2005/8/layout/cycle6"/>
    <dgm:cxn modelId="{0F81C29E-9AED-40CE-86D9-228C1FCADE91}" type="presOf" srcId="{7EFE5750-DA88-4ED5-AA88-43DDAE7C0CE1}" destId="{AF940DFC-7C77-4A38-B003-22A6D8C9AD59}" srcOrd="0" destOrd="0" presId="urn:microsoft.com/office/officeart/2005/8/layout/cycle6"/>
    <dgm:cxn modelId="{0B30FC89-EC7E-43E5-A4F7-79E934E5EC30}" type="presOf" srcId="{68A0F3CF-0464-4BBD-A0F1-BB2E5E33DB02}" destId="{2376A47E-3EBC-4519-890E-24CCD1674F60}" srcOrd="0" destOrd="0" presId="urn:microsoft.com/office/officeart/2005/8/layout/cycle6"/>
    <dgm:cxn modelId="{E9EC1C1A-1DDB-44C8-B9AC-6937F5961D05}" type="presOf" srcId="{0250DF11-3B6D-49A8-803A-7F646DB807A8}" destId="{6FFDE738-830A-4AEF-9F6B-6F88A309EF6E}" srcOrd="0" destOrd="0" presId="urn:microsoft.com/office/officeart/2005/8/layout/cycle6"/>
    <dgm:cxn modelId="{8B7441AF-9D35-4519-AFD2-C874EDF384C1}" type="presOf" srcId="{D53D856F-9CF6-4F30-BA80-190F6C399B53}" destId="{2B880C0D-7C2B-41C6-AB72-205160B702A2}" srcOrd="0" destOrd="0" presId="urn:microsoft.com/office/officeart/2005/8/layout/cycle6"/>
    <dgm:cxn modelId="{4963BCDB-1E65-4A4D-B5EB-4959FC80E382}" srcId="{A4CF3C42-FEC5-412E-B1AC-C6FB67C4A818}" destId="{7EFE5750-DA88-4ED5-AA88-43DDAE7C0CE1}" srcOrd="3" destOrd="0" parTransId="{3A6D10CE-F87D-4F5C-8568-55358927FDE7}" sibTransId="{4BB9A8C5-2322-4C4F-BD5C-72692FBF658C}"/>
    <dgm:cxn modelId="{40839551-BF23-4428-97BC-462484044E96}" type="presParOf" srcId="{26B1F212-4AC5-4E5D-A7E5-E182EE27E135}" destId="{40B7DFD2-3DFB-4663-B718-E44C96C17827}" srcOrd="0" destOrd="0" presId="urn:microsoft.com/office/officeart/2005/8/layout/cycle6"/>
    <dgm:cxn modelId="{120E8E39-24E8-4FBB-BD9E-41EF55887129}" type="presParOf" srcId="{26B1F212-4AC5-4E5D-A7E5-E182EE27E135}" destId="{D3562AAA-65AD-42EA-B0EF-54FF82786519}" srcOrd="1" destOrd="0" presId="urn:microsoft.com/office/officeart/2005/8/layout/cycle6"/>
    <dgm:cxn modelId="{83EF0F9F-BF32-4B24-AECB-32F599ACB1FF}" type="presParOf" srcId="{26B1F212-4AC5-4E5D-A7E5-E182EE27E135}" destId="{FE0D1675-0883-4552-8B4C-9A3EEB38E385}" srcOrd="2" destOrd="0" presId="urn:microsoft.com/office/officeart/2005/8/layout/cycle6"/>
    <dgm:cxn modelId="{6520F69A-7F02-4782-A761-D87FB5642B2F}" type="presParOf" srcId="{26B1F212-4AC5-4E5D-A7E5-E182EE27E135}" destId="{2376A47E-3EBC-4519-890E-24CCD1674F60}" srcOrd="3" destOrd="0" presId="urn:microsoft.com/office/officeart/2005/8/layout/cycle6"/>
    <dgm:cxn modelId="{38A9143A-DDCB-4AE1-9AD4-233F61C9776B}" type="presParOf" srcId="{26B1F212-4AC5-4E5D-A7E5-E182EE27E135}" destId="{09283D4B-8B07-48A2-AD6C-8BAD4EB13594}" srcOrd="4" destOrd="0" presId="urn:microsoft.com/office/officeart/2005/8/layout/cycle6"/>
    <dgm:cxn modelId="{91DAADE8-B3FF-4CB4-A5AE-00533F0E4E50}" type="presParOf" srcId="{26B1F212-4AC5-4E5D-A7E5-E182EE27E135}" destId="{00CC72FA-AD3D-4B2D-8530-C6E7CE30D3DF}" srcOrd="5" destOrd="0" presId="urn:microsoft.com/office/officeart/2005/8/layout/cycle6"/>
    <dgm:cxn modelId="{58474B4F-A796-4540-8271-EB1B041F4019}" type="presParOf" srcId="{26B1F212-4AC5-4E5D-A7E5-E182EE27E135}" destId="{C5F83384-00D1-4C1E-B6FB-A1783FEED69F}" srcOrd="6" destOrd="0" presId="urn:microsoft.com/office/officeart/2005/8/layout/cycle6"/>
    <dgm:cxn modelId="{CF0EE17C-24B7-44C8-BD24-6F2B4C91EF53}" type="presParOf" srcId="{26B1F212-4AC5-4E5D-A7E5-E182EE27E135}" destId="{1706C8AD-44A5-428F-BE49-FAB72CC5C096}" srcOrd="7" destOrd="0" presId="urn:microsoft.com/office/officeart/2005/8/layout/cycle6"/>
    <dgm:cxn modelId="{4A398851-A146-49C6-AD6A-3453A7E03CCE}" type="presParOf" srcId="{26B1F212-4AC5-4E5D-A7E5-E182EE27E135}" destId="{4E12B6E0-3CF2-49B1-8A3C-F59EFF88F54A}" srcOrd="8" destOrd="0" presId="urn:microsoft.com/office/officeart/2005/8/layout/cycle6"/>
    <dgm:cxn modelId="{13AE8B89-2257-484D-AC07-593F63358F3C}" type="presParOf" srcId="{26B1F212-4AC5-4E5D-A7E5-E182EE27E135}" destId="{AF940DFC-7C77-4A38-B003-22A6D8C9AD59}" srcOrd="9" destOrd="0" presId="urn:microsoft.com/office/officeart/2005/8/layout/cycle6"/>
    <dgm:cxn modelId="{BC1F5BD6-5253-4EB3-A3A3-9C56D979BD53}" type="presParOf" srcId="{26B1F212-4AC5-4E5D-A7E5-E182EE27E135}" destId="{A442D778-8A22-4C9C-9540-839BEB393FE4}" srcOrd="10" destOrd="0" presId="urn:microsoft.com/office/officeart/2005/8/layout/cycle6"/>
    <dgm:cxn modelId="{C30F53E9-DE5B-4996-9CE6-9BC6E47CDBC5}" type="presParOf" srcId="{26B1F212-4AC5-4E5D-A7E5-E182EE27E135}" destId="{46F11251-A169-4E4C-94FC-B87D6411BA55}" srcOrd="11" destOrd="0" presId="urn:microsoft.com/office/officeart/2005/8/layout/cycle6"/>
    <dgm:cxn modelId="{1D6C5320-3F90-4ACF-A862-EEBD18BC767C}" type="presParOf" srcId="{26B1F212-4AC5-4E5D-A7E5-E182EE27E135}" destId="{07D8797D-663A-4C70-B70A-4A84B7D1184B}" srcOrd="12" destOrd="0" presId="urn:microsoft.com/office/officeart/2005/8/layout/cycle6"/>
    <dgm:cxn modelId="{40C332C2-516C-4BB3-9DA2-F90EC0D8411D}" type="presParOf" srcId="{26B1F212-4AC5-4E5D-A7E5-E182EE27E135}" destId="{7D2875D8-0507-475D-B738-79EC8819C258}" srcOrd="13" destOrd="0" presId="urn:microsoft.com/office/officeart/2005/8/layout/cycle6"/>
    <dgm:cxn modelId="{B791A52E-3AF2-49A1-9BFC-A91A6331BDB4}" type="presParOf" srcId="{26B1F212-4AC5-4E5D-A7E5-E182EE27E135}" destId="{6FFDE738-830A-4AEF-9F6B-6F88A309EF6E}" srcOrd="14" destOrd="0" presId="urn:microsoft.com/office/officeart/2005/8/layout/cycle6"/>
    <dgm:cxn modelId="{DD842C52-CA83-4C77-9EC9-BA4F03873E9B}" type="presParOf" srcId="{26B1F212-4AC5-4E5D-A7E5-E182EE27E135}" destId="{2EA7244E-3462-4F0D-BCA3-6E9ED16B23CA}" srcOrd="15" destOrd="0" presId="urn:microsoft.com/office/officeart/2005/8/layout/cycle6"/>
    <dgm:cxn modelId="{62CE4351-0FB1-4973-B3D3-2812D95BB6DC}" type="presParOf" srcId="{26B1F212-4AC5-4E5D-A7E5-E182EE27E135}" destId="{C376ADE7-BC38-4FA0-BF5D-DBD896910DBC}" srcOrd="16" destOrd="0" presId="urn:microsoft.com/office/officeart/2005/8/layout/cycle6"/>
    <dgm:cxn modelId="{B40CB688-C81E-438D-B192-5E01FBBAEA18}" type="presParOf" srcId="{26B1F212-4AC5-4E5D-A7E5-E182EE27E135}" destId="{2B880C0D-7C2B-41C6-AB72-205160B702A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7DFD2-3DFB-4663-B718-E44C96C17827}">
      <dsp:nvSpPr>
        <dsp:cNvPr id="0" name=""/>
        <dsp:cNvSpPr/>
      </dsp:nvSpPr>
      <dsp:spPr>
        <a:xfrm>
          <a:off x="2516086" y="1807"/>
          <a:ext cx="3965768" cy="974172"/>
        </a:xfrm>
        <a:prstGeom prst="round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1. จัดทำแผนงาน โครงการเพื่อจัดการความเสี่ยง </a:t>
          </a:r>
          <a:r>
            <a:rPr lang="th-TH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(20</a:t>
          </a:r>
          <a:r>
            <a:rPr lang="en-US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0" kern="1200" dirty="0">
            <a:solidFill>
              <a:schemeClr val="tx1"/>
            </a:solidFill>
            <a:latin typeface="Browallia New" pitchFamily="34" charset="-34"/>
            <a:cs typeface="Browallia New" pitchFamily="34" charset="-34"/>
          </a:endParaRPr>
        </a:p>
      </dsp:txBody>
      <dsp:txXfrm>
        <a:off x="2563641" y="49362"/>
        <a:ext cx="3870658" cy="879062"/>
      </dsp:txXfrm>
    </dsp:sp>
    <dsp:sp modelId="{FE0D1675-0883-4552-8B4C-9A3EEB38E385}">
      <dsp:nvSpPr>
        <dsp:cNvPr id="0" name=""/>
        <dsp:cNvSpPr/>
      </dsp:nvSpPr>
      <dsp:spPr>
        <a:xfrm>
          <a:off x="2051215" y="749683"/>
          <a:ext cx="4594376" cy="4594376"/>
        </a:xfrm>
        <a:custGeom>
          <a:avLst/>
          <a:gdLst/>
          <a:ahLst/>
          <a:cxnLst/>
          <a:rect l="0" t="0" r="0" b="0"/>
          <a:pathLst>
            <a:path>
              <a:moveTo>
                <a:pt x="3294557" y="227809"/>
              </a:moveTo>
              <a:arcTo wR="2297188" hR="2297188" stAng="17743947" swAng="5121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6A47E-3EBC-4519-890E-24CCD1674F60}">
      <dsp:nvSpPr>
        <dsp:cNvPr id="0" name=""/>
        <dsp:cNvSpPr/>
      </dsp:nvSpPr>
      <dsp:spPr>
        <a:xfrm>
          <a:off x="4837238" y="1150401"/>
          <a:ext cx="3302311" cy="974172"/>
        </a:xfrm>
        <a:prstGeom prst="roundRect">
          <a:avLst/>
        </a:prstGeom>
        <a:solidFill>
          <a:srgbClr val="FFFF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2. ประชุมคณะกรรมก</a:t>
          </a:r>
          <a:r>
            <a:rPr lang="th-TH" sz="3000" b="1" kern="1200" dirty="0" smtClean="0">
              <a:solidFill>
                <a:schemeClr val="tx1"/>
              </a:solidFill>
            </a:rPr>
            <a:t>ารฯ </a:t>
          </a:r>
          <a:r>
            <a:rPr lang="th-TH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(20</a:t>
          </a:r>
          <a:r>
            <a:rPr lang="en-US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1" kern="1200" dirty="0">
            <a:solidFill>
              <a:schemeClr val="tx1"/>
            </a:solidFill>
          </a:endParaRPr>
        </a:p>
      </dsp:txBody>
      <dsp:txXfrm>
        <a:off x="4884793" y="1197956"/>
        <a:ext cx="3207201" cy="879062"/>
      </dsp:txXfrm>
    </dsp:sp>
    <dsp:sp modelId="{00CC72FA-AD3D-4B2D-8530-C6E7CE30D3DF}">
      <dsp:nvSpPr>
        <dsp:cNvPr id="0" name=""/>
        <dsp:cNvSpPr/>
      </dsp:nvSpPr>
      <dsp:spPr>
        <a:xfrm>
          <a:off x="2201782" y="488893"/>
          <a:ext cx="4594376" cy="4594376"/>
        </a:xfrm>
        <a:custGeom>
          <a:avLst/>
          <a:gdLst/>
          <a:ahLst/>
          <a:cxnLst/>
          <a:rect l="0" t="0" r="0" b="0"/>
          <a:pathLst>
            <a:path>
              <a:moveTo>
                <a:pt x="4500843" y="1648361"/>
              </a:moveTo>
              <a:arcTo wR="2297188" hR="2297188" stAng="20615633" swAng="19687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83384-00D1-4C1E-B6FB-A1783FEED69F}">
      <dsp:nvSpPr>
        <dsp:cNvPr id="0" name=""/>
        <dsp:cNvSpPr/>
      </dsp:nvSpPr>
      <dsp:spPr>
        <a:xfrm>
          <a:off x="4899945" y="3447589"/>
          <a:ext cx="3176897" cy="974172"/>
        </a:xfrm>
        <a:prstGeom prst="roundRect">
          <a:avLst/>
        </a:prstGeom>
        <a:solidFill>
          <a:srgbClr val="FF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3.เผยแพร่ความรู้ </a:t>
          </a:r>
          <a:r>
            <a:rPr lang="th-TH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(10</a:t>
          </a:r>
          <a:r>
            <a:rPr lang="en-US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1" kern="1200" dirty="0">
            <a:solidFill>
              <a:schemeClr val="tx1"/>
            </a:solidFill>
            <a:latin typeface="Browallia New" pitchFamily="34" charset="-34"/>
            <a:cs typeface="Browallia New" pitchFamily="34" charset="-34"/>
          </a:endParaRPr>
        </a:p>
      </dsp:txBody>
      <dsp:txXfrm>
        <a:off x="4947500" y="3495144"/>
        <a:ext cx="3081787" cy="879062"/>
      </dsp:txXfrm>
    </dsp:sp>
    <dsp:sp modelId="{4E12B6E0-3CF2-49B1-8A3C-F59EFF88F54A}">
      <dsp:nvSpPr>
        <dsp:cNvPr id="0" name=""/>
        <dsp:cNvSpPr/>
      </dsp:nvSpPr>
      <dsp:spPr>
        <a:xfrm>
          <a:off x="2051215" y="228104"/>
          <a:ext cx="4594376" cy="4594376"/>
        </a:xfrm>
        <a:custGeom>
          <a:avLst/>
          <a:gdLst/>
          <a:ahLst/>
          <a:cxnLst/>
          <a:rect l="0" t="0" r="0" b="0"/>
          <a:pathLst>
            <a:path>
              <a:moveTo>
                <a:pt x="3590638" y="4195624"/>
              </a:moveTo>
              <a:arcTo wR="2297188" hR="2297188" stAng="3343947" swAng="5121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40DFC-7C77-4A38-B003-22A6D8C9AD59}">
      <dsp:nvSpPr>
        <dsp:cNvPr id="0" name=""/>
        <dsp:cNvSpPr/>
      </dsp:nvSpPr>
      <dsp:spPr>
        <a:xfrm>
          <a:off x="2571771" y="4596183"/>
          <a:ext cx="3854397" cy="974172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4. ส่งบุคลากรร่วมประชุม</a:t>
          </a:r>
          <a:r>
            <a:rPr lang="th-TH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(10</a:t>
          </a:r>
          <a:r>
            <a:rPr lang="en-US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1" kern="1200" dirty="0">
            <a:solidFill>
              <a:schemeClr val="tx1"/>
            </a:solidFill>
            <a:latin typeface="Browallia New" pitchFamily="34" charset="-34"/>
            <a:cs typeface="Browallia New" pitchFamily="34" charset="-34"/>
          </a:endParaRPr>
        </a:p>
      </dsp:txBody>
      <dsp:txXfrm>
        <a:off x="2619326" y="4643738"/>
        <a:ext cx="3759287" cy="879062"/>
      </dsp:txXfrm>
    </dsp:sp>
    <dsp:sp modelId="{46F11251-A169-4E4C-94FC-B87D6411BA55}">
      <dsp:nvSpPr>
        <dsp:cNvPr id="0" name=""/>
        <dsp:cNvSpPr/>
      </dsp:nvSpPr>
      <dsp:spPr>
        <a:xfrm>
          <a:off x="2352349" y="228104"/>
          <a:ext cx="4594376" cy="4594376"/>
        </a:xfrm>
        <a:custGeom>
          <a:avLst/>
          <a:gdLst/>
          <a:ahLst/>
          <a:cxnLst/>
          <a:rect l="0" t="0" r="0" b="0"/>
          <a:pathLst>
            <a:path>
              <a:moveTo>
                <a:pt x="1299819" y="4366567"/>
              </a:moveTo>
              <a:arcTo wR="2297188" hR="2297188" stAng="6943947" swAng="5121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8797D-663A-4C70-B70A-4A84B7D1184B}">
      <dsp:nvSpPr>
        <dsp:cNvPr id="0" name=""/>
        <dsp:cNvSpPr/>
      </dsp:nvSpPr>
      <dsp:spPr>
        <a:xfrm>
          <a:off x="870306" y="3447589"/>
          <a:ext cx="3278481" cy="974172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5. ทำตามแผนงาน โครงการ </a:t>
          </a:r>
          <a:r>
            <a:rPr lang="th-TH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(30</a:t>
          </a:r>
          <a:r>
            <a:rPr lang="en-US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kern="1200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1" kern="1200" dirty="0">
            <a:solidFill>
              <a:schemeClr val="tx1"/>
            </a:solidFill>
            <a:latin typeface="Browallia New" pitchFamily="34" charset="-34"/>
            <a:cs typeface="Browallia New" pitchFamily="34" charset="-34"/>
          </a:endParaRPr>
        </a:p>
      </dsp:txBody>
      <dsp:txXfrm>
        <a:off x="917861" y="3495144"/>
        <a:ext cx="3183371" cy="879062"/>
      </dsp:txXfrm>
    </dsp:sp>
    <dsp:sp modelId="{6FFDE738-830A-4AEF-9F6B-6F88A309EF6E}">
      <dsp:nvSpPr>
        <dsp:cNvPr id="0" name=""/>
        <dsp:cNvSpPr/>
      </dsp:nvSpPr>
      <dsp:spPr>
        <a:xfrm>
          <a:off x="2201782" y="488893"/>
          <a:ext cx="4594376" cy="4594376"/>
        </a:xfrm>
        <a:custGeom>
          <a:avLst/>
          <a:gdLst/>
          <a:ahLst/>
          <a:cxnLst/>
          <a:rect l="0" t="0" r="0" b="0"/>
          <a:pathLst>
            <a:path>
              <a:moveTo>
                <a:pt x="93532" y="2946015"/>
              </a:moveTo>
              <a:arcTo wR="2297188" hR="2297188" stAng="9815633" swAng="19687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7244E-3462-4F0D-BCA3-6E9ED16B23CA}">
      <dsp:nvSpPr>
        <dsp:cNvPr id="0" name=""/>
        <dsp:cNvSpPr/>
      </dsp:nvSpPr>
      <dsp:spPr>
        <a:xfrm>
          <a:off x="861606" y="1150401"/>
          <a:ext cx="3295881" cy="974172"/>
        </a:xfrm>
        <a:prstGeom prst="roundRect">
          <a:avLst/>
        </a:prstGeom>
        <a:solidFill>
          <a:srgbClr val="CC33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b="1" kern="1200" dirty="0" smtClean="0">
              <a:solidFill>
                <a:schemeClr val="bg1">
                  <a:lumMod val="95000"/>
                </a:schemeClr>
              </a:solidFill>
            </a:rPr>
            <a:t>6. ประเมินตนเอง+สรุปผล +รายงานผล </a:t>
          </a:r>
          <a:r>
            <a:rPr lang="th-TH" sz="3000" b="0" kern="1200" dirty="0" smtClean="0">
              <a:solidFill>
                <a:schemeClr val="bg1"/>
              </a:solidFill>
              <a:latin typeface="Browallia New" pitchFamily="34" charset="-34"/>
              <a:cs typeface="Browallia New" pitchFamily="34" charset="-34"/>
            </a:rPr>
            <a:t>(10</a:t>
          </a:r>
          <a:r>
            <a:rPr lang="en-US" sz="3000" b="0" kern="1200" dirty="0" smtClean="0">
              <a:solidFill>
                <a:schemeClr val="bg1"/>
              </a:solidFill>
              <a:latin typeface="Browallia New" pitchFamily="34" charset="-34"/>
              <a:cs typeface="Browallia New" pitchFamily="34" charset="-34"/>
            </a:rPr>
            <a:t>%</a:t>
          </a:r>
          <a:r>
            <a:rPr lang="th-TH" sz="3000" b="0" kern="1200" dirty="0" smtClean="0">
              <a:solidFill>
                <a:schemeClr val="bg1"/>
              </a:solidFill>
              <a:latin typeface="Browallia New" pitchFamily="34" charset="-34"/>
              <a:cs typeface="Browallia New" pitchFamily="34" charset="-34"/>
            </a:rPr>
            <a:t>)</a:t>
          </a:r>
          <a:endParaRPr lang="th-TH" sz="3000" b="1" kern="1200" dirty="0">
            <a:solidFill>
              <a:schemeClr val="bg1"/>
            </a:solidFill>
          </a:endParaRPr>
        </a:p>
      </dsp:txBody>
      <dsp:txXfrm>
        <a:off x="909161" y="1197956"/>
        <a:ext cx="3200771" cy="879062"/>
      </dsp:txXfrm>
    </dsp:sp>
    <dsp:sp modelId="{2B880C0D-7C2B-41C6-AB72-205160B702A2}">
      <dsp:nvSpPr>
        <dsp:cNvPr id="0" name=""/>
        <dsp:cNvSpPr/>
      </dsp:nvSpPr>
      <dsp:spPr>
        <a:xfrm>
          <a:off x="2352349" y="749683"/>
          <a:ext cx="4594376" cy="4594376"/>
        </a:xfrm>
        <a:custGeom>
          <a:avLst/>
          <a:gdLst/>
          <a:ahLst/>
          <a:cxnLst/>
          <a:rect l="0" t="0" r="0" b="0"/>
          <a:pathLst>
            <a:path>
              <a:moveTo>
                <a:pt x="1003738" y="398751"/>
              </a:moveTo>
              <a:arcTo wR="2297188" hR="2297188" stAng="14143947" swAng="51210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1A05A-2131-4D36-9AFA-55BFFF7E421C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4A03B-086C-443F-88C2-A7817D640EF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889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0FF0E-1D2B-47DE-9EDE-F7D7CCA114F6}" type="datetimeFigureOut">
              <a:rPr lang="th-TH" smtClean="0"/>
              <a:pPr/>
              <a:t>21/08/60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B7AF-DDED-4B32-A12E-AC97CD00479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714512"/>
          </a:xfrm>
          <a:solidFill>
            <a:srgbClr val="CC3300"/>
          </a:solidFill>
        </p:spPr>
        <p:txBody>
          <a:bodyPr>
            <a:normAutofit fontScale="90000"/>
          </a:bodyPr>
          <a:lstStyle/>
          <a:p>
            <a:r>
              <a:rPr lang="th-TH" sz="6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การดำเนินงานตัวชี้วัดที่ 4.2.1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</a:br>
            <a:r>
              <a:rPr lang="th-TH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ประจำปีงบประมาณ พ.ศ. 2561</a:t>
            </a:r>
            <a:endParaRPr lang="th-TH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4" name="Picture 3" descr="Safety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960615"/>
            <a:ext cx="5334028" cy="468309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 descr="ภาพ LOGO สนอ.(ใหม่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3214686"/>
            <a:ext cx="857256" cy="12131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428992" y="6211669"/>
            <a:ext cx="5715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800" b="1" spc="100" dirty="0" smtClean="0">
                <a:latin typeface="Browallia New" pitchFamily="34" charset="-34"/>
                <a:cs typeface="Browallia New" pitchFamily="34" charset="-34"/>
              </a:rPr>
              <a:t>โดย...กลุ่มอาชีวอนามัย </a:t>
            </a:r>
          </a:p>
          <a:p>
            <a:pPr algn="r"/>
            <a:r>
              <a:rPr lang="th-TH" sz="1800" b="1" spc="100" dirty="0" smtClean="0">
                <a:latin typeface="Browallia New" pitchFamily="34" charset="-34"/>
                <a:cs typeface="Browallia New" pitchFamily="34" charset="-34"/>
              </a:rPr>
              <a:t>สำนักงานสุขาภิบาลสิ่งแวดล้อม สำนักอนามัย</a:t>
            </a:r>
            <a:endParaRPr lang="th-TH" sz="1800" b="1" spc="100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ank-y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15122" cy="2071678"/>
          </a:xfrm>
          <a:prstGeom prst="rect">
            <a:avLst/>
          </a:prstGeom>
        </p:spPr>
      </p:pic>
      <p:pic>
        <p:nvPicPr>
          <p:cNvPr id="6" name="Picture 5" descr="CCTV-security-article-16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1857364"/>
            <a:ext cx="6826726" cy="45465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472" y="642918"/>
          <a:ext cx="8215370" cy="5120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1537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5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itchFamily="34" charset="-34"/>
                          <a:cs typeface="Browallia New" pitchFamily="34" charset="-34"/>
                        </a:rPr>
                        <a:t>ตัวชี้วัดที่ 4.2.1 ปีนี้ </a:t>
                      </a:r>
                      <a:r>
                        <a:rPr lang="en-US" sz="5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itchFamily="34" charset="-34"/>
                          <a:cs typeface="Browallia New" pitchFamily="34" charset="-34"/>
                        </a:rPr>
                        <a:t>: </a:t>
                      </a:r>
                      <a:r>
                        <a:rPr lang="th-TH" sz="54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itchFamily="34" charset="-34"/>
                          <a:cs typeface="Browallia New" pitchFamily="34" charset="-34"/>
                        </a:rPr>
                        <a:t>ต้องทำอะไรบ้าง</a:t>
                      </a:r>
                      <a:endParaRPr lang="th-TH" sz="5400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4000" b="0" dirty="0" smtClean="0">
                          <a:solidFill>
                            <a:schemeClr val="tx1"/>
                          </a:solidFill>
                          <a:cs typeface="+mn-cs"/>
                          <a:sym typeface="Wingdings"/>
                        </a:rPr>
                        <a:t></a:t>
                      </a:r>
                      <a:r>
                        <a:rPr lang="th-TH" sz="40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ตัวแทนหน่วยงาน</a:t>
                      </a:r>
                      <a:r>
                        <a:rPr lang="th-TH" sz="4000" b="0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ร่วมประชุมรับฟังแนวทาง (ที่สนอ.จัด)</a:t>
                      </a:r>
                      <a:endParaRPr lang="th-TH" sz="40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4000" b="0" dirty="0" smtClean="0">
                          <a:solidFill>
                            <a:schemeClr val="tx1"/>
                          </a:solidFill>
                          <a:cs typeface="+mn-cs"/>
                          <a:sym typeface="Wingdings"/>
                        </a:rPr>
                        <a:t></a:t>
                      </a:r>
                      <a:r>
                        <a:rPr lang="th-TH" sz="40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จัดทำแผนงาน / โครงการจัดการความเสี่ยง</a:t>
                      </a:r>
                      <a:endParaRPr lang="th-TH" sz="40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4000" b="0" dirty="0" smtClean="0">
                          <a:solidFill>
                            <a:schemeClr val="tx1"/>
                          </a:solidFill>
                          <a:cs typeface="+mn-cs"/>
                          <a:sym typeface="Wingdings"/>
                        </a:rPr>
                        <a:t></a:t>
                      </a:r>
                      <a:r>
                        <a:rPr lang="th-TH" sz="40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ประชุมคณะกรรมการฯ ระดับหน่วยงาน </a:t>
                      </a:r>
                      <a:endParaRPr lang="th-TH" sz="40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4000" b="0" dirty="0" smtClean="0">
                          <a:solidFill>
                            <a:schemeClr val="tx1"/>
                          </a:solidFill>
                          <a:cs typeface="+mn-cs"/>
                          <a:sym typeface="Wingdings"/>
                        </a:rPr>
                        <a:t>ประชาสัมพันธ์ความรู้ให้ทราบโดยทั่วถึง</a:t>
                      </a:r>
                      <a:endParaRPr lang="th-TH" sz="40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4000" b="0" dirty="0" smtClean="0">
                          <a:solidFill>
                            <a:schemeClr val="tx1"/>
                          </a:solidFill>
                          <a:cs typeface="+mn-cs"/>
                          <a:sym typeface="Wingdings"/>
                        </a:rPr>
                        <a:t></a:t>
                      </a:r>
                      <a:r>
                        <a:rPr lang="th-TH" sz="40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ดำเนินงานตามแผน/โครงการจัดการความเสี่ยง </a:t>
                      </a:r>
                      <a:endParaRPr lang="th-TH" sz="40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4000" b="0" dirty="0" smtClean="0">
                          <a:solidFill>
                            <a:schemeClr val="tx1"/>
                          </a:solidFill>
                          <a:cs typeface="+mn-cs"/>
                          <a:sym typeface="Wingdings"/>
                        </a:rPr>
                        <a:t></a:t>
                      </a:r>
                      <a:r>
                        <a:rPr lang="th-TH" sz="40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รายงานผลงาน+ผลประเมินตนเองให้สำนักอนามัย</a:t>
                      </a:r>
                      <a:endParaRPr lang="th-TH" sz="4000" b="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การดำเนินงานตัวชี้วัดที่ 4.2.1 ปี 61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6 </a:t>
            </a: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ขั้นตอน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14" name="Diagram 13"/>
          <p:cNvGraphicFramePr/>
          <p:nvPr/>
        </p:nvGraphicFramePr>
        <p:xfrm>
          <a:off x="142844" y="1142984"/>
          <a:ext cx="900115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 descr="ภาพ LOGO สนอ.(ใหม่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43900" y="5572140"/>
            <a:ext cx="785818" cy="111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ภาพ LOGO สนอ.(ใหม่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85818" cy="1112032"/>
          </a:xfrm>
          <a:prstGeom prst="rect">
            <a:avLst/>
          </a:prstGeom>
        </p:spPr>
      </p:pic>
      <p:pic>
        <p:nvPicPr>
          <p:cNvPr id="9" name="Picture 8" descr="GLT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9372"/>
            <a:ext cx="8572528" cy="428628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85720" y="1099196"/>
          <a:ext cx="857256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951"/>
                <a:gridCol w="4362775"/>
                <a:gridCol w="3071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ขั้นตอน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การดำเนินงาน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ระยะเวลา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1.</a:t>
                      </a:r>
                    </a:p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(20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)</a:t>
                      </a:r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1.1 นำผลการประเมินความเสี่ยง ปี 60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จัดทำแผนงาน โครงการฯ  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(15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)</a:t>
                      </a:r>
                      <a:endParaRPr lang="th-TH" sz="3000" b="0" baseline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+mn-cs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1.2 ส่งผลในข้อ 1.1 ให้สนอ. 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(5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)</a:t>
                      </a:r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  <a:sym typeface="Wingdings"/>
                        </a:rPr>
                        <a:t>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ต.ค.60 - ม.ค.61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+mn-cs"/>
                        <a:sym typeface="Wingdings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+mn-cs"/>
                          <a:sym typeface="Wingdings"/>
                        </a:rPr>
                        <a:t>ภายใน 31</a:t>
                      </a:r>
                      <a:r>
                        <a:rPr lang="th-TH" sz="3000" b="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+mn-cs"/>
                        </a:rPr>
                        <a:t>ม.ค.61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+mn-cs"/>
                          <a:sym typeface="Wingdings"/>
                        </a:rPr>
                        <a:t>(ประทับตรารับจาก</a:t>
                      </a:r>
                      <a:r>
                        <a:rPr lang="th-TH" sz="3000" b="0" baseline="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+mn-cs"/>
                          <a:sym typeface="Wingdings"/>
                        </a:rPr>
                        <a:t> สนอ.)</a:t>
                      </a:r>
                      <a:endParaRPr lang="th-TH" sz="3000" b="0" dirty="0" smtClean="0">
                        <a:solidFill>
                          <a:srgbClr val="FF0000"/>
                        </a:solidFill>
                        <a:latin typeface="Cordia New" pitchFamily="34" charset="-34"/>
                        <a:cs typeface="+mn-cs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2.</a:t>
                      </a:r>
                    </a:p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(20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)</a:t>
                      </a:r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ประชุมคณะกรรมการความปลอดภัยฯ</a:t>
                      </a:r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 อย่างน้อย 2 ครั้ง/ปี 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(10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 , 10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)</a:t>
                      </a:r>
                    </a:p>
                    <a:p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  <a:sym typeface="Wingdings"/>
                        </a:rPr>
                        <a:t>ครั้งที่ 1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  <a:sym typeface="Wingdings"/>
                        </a:rPr>
                        <a:t>: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 ต.ค.60 - ม.ค.61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  <a:sym typeface="Wingdings"/>
                        </a:rPr>
                        <a:t>ครั้งที่ 2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  <a:sym typeface="Wingdings"/>
                        </a:rPr>
                        <a:t>: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+mn-cs"/>
                        </a:rPr>
                        <a:t> เม.ย. - มิ.ย.61</a:t>
                      </a:r>
                    </a:p>
                    <a:p>
                      <a:pPr algn="thaiDist"/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รายละเอียดการดำเนินงานตัวชี้วัดที่ 4.2.1 ปี 61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ภาพ LOGO สนอ.(ใหม่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85818" cy="1112032"/>
          </a:xfrm>
          <a:prstGeom prst="rect">
            <a:avLst/>
          </a:prstGeom>
        </p:spPr>
      </p:pic>
      <p:pic>
        <p:nvPicPr>
          <p:cNvPr id="9" name="Picture 8" descr="GLT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9372"/>
            <a:ext cx="8572528" cy="428628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85720" y="1127768"/>
          <a:ext cx="857256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951"/>
                <a:gridCol w="4362775"/>
                <a:gridCol w="3071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ขั้นตอน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การดำเนินงาน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ระยะเวลา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3.</a:t>
                      </a:r>
                    </a:p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(10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เผยแพร่ปชส.ความรู้การดำเนินงานด้านความปลอดภัย ฯ 2 ครั้ง</a:t>
                      </a:r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 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( 5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, 5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3000" b="0" baseline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ครั้งที่ 1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: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ต.ค.60 - ม.ค.61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ครั้งที่ 2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: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เม.ย. - มิ.ย.61</a:t>
                      </a:r>
                    </a:p>
                    <a:p>
                      <a:pPr algn="thaiDist"/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4.</a:t>
                      </a:r>
                    </a:p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(10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ส่งบุคลากรเข้าร่วมประชุมที่สนอ.จัด  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(10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  <a:p>
                      <a:pPr algn="thaiDist"/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พ.ย.60</a:t>
                      </a:r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 - ม.ค.61</a:t>
                      </a:r>
                      <a:endParaRPr lang="th-TH" sz="3000" b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thaiDist"/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รายละเอียดการดำเนินงานตัวชี้วัดที่ 4.2.1 ปี 61 </a:t>
            </a:r>
            <a:r>
              <a:rPr lang="th-TH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(ต่อ...)</a:t>
            </a:r>
            <a:endParaRPr lang="th-TH" b="1" dirty="0">
              <a:solidFill>
                <a:srgbClr val="000099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ภาพ LOGO สนอ.(ใหม่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900" y="5572140"/>
            <a:ext cx="785818" cy="1112032"/>
          </a:xfrm>
          <a:prstGeom prst="rect">
            <a:avLst/>
          </a:prstGeom>
        </p:spPr>
      </p:pic>
      <p:pic>
        <p:nvPicPr>
          <p:cNvPr id="9" name="Picture 8" descr="GLT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9372"/>
            <a:ext cx="8572528" cy="428628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85720" y="1127768"/>
          <a:ext cx="857256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951"/>
                <a:gridCol w="4362775"/>
                <a:gridCol w="3071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ขั้นตอน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การดำเนินงาน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ระยะเวลา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5.</a:t>
                      </a:r>
                    </a:p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(30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5.1 ดำเนินการตามแผนงาน โครงการตามที่กำหนดในขั้นตอนที่ 1. 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(25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3000" b="0" baseline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thaiDist"/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5.2 สรุปผลการดำเนินงานในข้อ 5.1ให้หัวหน้าหน่วยงานทราบ  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(5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3000" b="0" baseline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ภายใน 15 ก.ค.61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  <a:sym typeface="Wingdings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ภายใน 20 ก.ค.61</a:t>
                      </a:r>
                      <a:endParaRPr lang="th-TH" sz="3000" b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thaiDist"/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รายละเอียดการดำเนินงานตัวชี้วัดที่ 4.2.1 ปี 61 </a:t>
            </a:r>
            <a:r>
              <a:rPr lang="th-TH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(ต่อ...)</a:t>
            </a:r>
            <a:endParaRPr lang="th-TH" b="1" dirty="0">
              <a:solidFill>
                <a:srgbClr val="000099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LT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372"/>
            <a:ext cx="8572528" cy="428628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85720" y="1127768"/>
          <a:ext cx="857256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951"/>
                <a:gridCol w="4362775"/>
                <a:gridCol w="3071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ขั้นตอน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การดำเนินงาน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ระยะเวลา</a:t>
                      </a:r>
                      <a:endParaRPr lang="th-TH" sz="2800" dirty="0">
                        <a:solidFill>
                          <a:srgbClr val="FFFF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6.</a:t>
                      </a:r>
                    </a:p>
                    <a:p>
                      <a:pPr algn="ctr"/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(10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6.1 หน่วยงานประเมินตนเอง ตามแบบออ.1-5  และ</a:t>
                      </a:r>
                      <a:r>
                        <a:rPr lang="th-TH" sz="3000" b="0" u="sng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ประเมินตนเอง(เพิ่มเติม)</a:t>
                      </a:r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กรณีเข้าข่ายมีความเสี่ยงเฉพาะ / กลุ่มประเภทกิจการเฉพาะ 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พร้อม</a:t>
                      </a:r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สรุปผลการดำเนินงานในขั้นตอนที่ 1 ถึง 6 ให้หัวหน้าหน่วยงานทราบ 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(5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6.2 หน่วยงาน ส่งผลการดำเนินงาน+เอกสารให้สนอ. 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(5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%</a:t>
                      </a: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)</a:t>
                      </a:r>
                      <a:endParaRPr lang="th-TH" sz="3000" b="0" baseline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ภายใน 20 ก.ค.61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  <a:sym typeface="Wingdings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  <a:sym typeface="Wingdings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  <a:sym typeface="Wingdings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ภายใน 31 ก.ค.61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(ประทับตรารับจาก</a:t>
                      </a:r>
                      <a:r>
                        <a:rPr lang="th-TH" sz="3000" b="0" baseline="0" dirty="0" smtClean="0">
                          <a:solidFill>
                            <a:srgbClr val="FF0000"/>
                          </a:solidFill>
                          <a:latin typeface="Cordia New" pitchFamily="34" charset="-34"/>
                          <a:cs typeface="Cordia New" pitchFamily="34" charset="-34"/>
                          <a:sym typeface="Wingdings"/>
                        </a:rPr>
                        <a:t> สนอ.)</a:t>
                      </a:r>
                      <a:endParaRPr lang="th-TH" sz="3000" b="0" dirty="0" smtClean="0">
                        <a:solidFill>
                          <a:srgbClr val="FF000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  <a:p>
                      <a:pPr algn="thaiDist"/>
                      <a:endParaRPr lang="th-TH" sz="3000" b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รายละเอียดการดำเนินงานตัวชี้วัดที่ 4.2.1 ปี 61 </a:t>
            </a:r>
            <a:r>
              <a:rPr lang="th-TH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(ต่อ...)</a:t>
            </a:r>
            <a:endParaRPr lang="th-TH" b="1" dirty="0">
              <a:solidFill>
                <a:srgbClr val="000099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solidFill>
            <a:srgbClr val="6600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ประเมินตนเองเพิ่มเติม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กรณีหน่วยงานที่เข้าข่าย....</a:t>
            </a:r>
            <a:endParaRPr lang="th-TH" sz="2000" b="1" u="sng" dirty="0">
              <a:solidFill>
                <a:srgbClr val="FFFF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2" y="1397000"/>
          <a:ext cx="8215370" cy="3779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7685"/>
                <a:gridCol w="41076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itchFamily="34" charset="-34"/>
                          <a:cs typeface="Browallia New" pitchFamily="34" charset="-34"/>
                        </a:rPr>
                        <a:t>หน่วยงานมีความเสี่ยงเฉพาะ</a:t>
                      </a:r>
                      <a:endParaRPr lang="th-TH" sz="3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owallia New" pitchFamily="34" charset="-34"/>
                          <a:cs typeface="Browallia New" pitchFamily="34" charset="-34"/>
                        </a:rPr>
                        <a:t>ประเภทกิจการเฉพาะ</a:t>
                      </a:r>
                      <a:endParaRPr lang="th-TH" sz="3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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ความเสี่ยงเกี่ยวกับ...</a:t>
                      </a:r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สถานีบริการหรือจำหน่ายน้ำมันหรือก๊าช </a:t>
                      </a:r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 - ความร้อน</a:t>
                      </a:r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สถานพยาบาล</a:t>
                      </a:r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 - แสงสว่าง</a:t>
                      </a:r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สถานบริการบันเทิง นันทนาการ หรือการกีฬา </a:t>
                      </a:r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 - สารเคมีอันตราย</a:t>
                      </a:r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สถานปฏิบัติการทางเคมีหรือชีวภาพ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 - เครื่องจักร</a:t>
                      </a:r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สถาบันทางการเงิน  เป็นต้น</a:t>
                      </a:r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th-TH" sz="2400" baseline="0" dirty="0" smtClean="0"/>
                        <a:t> - ปั้น</a:t>
                      </a:r>
                      <a:r>
                        <a:rPr lang="th-TH" sz="2400" dirty="0" smtClean="0"/>
                        <a:t>จั่น</a:t>
                      </a:r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 - การทำงานในที่อับอากาศ  เป็นต้น</a:t>
                      </a:r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สรุปขั้นตอน</a:t>
            </a:r>
            <a:r>
              <a:rPr lang="th-TH" sz="40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การดำเนินงานตัวชี้วัดที่ 4.2.1 ปี 61</a:t>
            </a:r>
            <a:endParaRPr lang="th-TH" b="1" dirty="0">
              <a:solidFill>
                <a:srgbClr val="000099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2844" y="1071546"/>
          <a:ext cx="8858310" cy="5826661"/>
        </p:xfrm>
        <a:graphic>
          <a:graphicData uri="http://schemas.openxmlformats.org/drawingml/2006/table">
            <a:tbl>
              <a:tblPr/>
              <a:tblGrid>
                <a:gridCol w="907679"/>
                <a:gridCol w="3109651"/>
                <a:gridCol w="403415"/>
                <a:gridCol w="403415"/>
                <a:gridCol w="403415"/>
                <a:gridCol w="403415"/>
                <a:gridCol w="403415"/>
                <a:gridCol w="403415"/>
                <a:gridCol w="403415"/>
                <a:gridCol w="403415"/>
                <a:gridCol w="403415"/>
                <a:gridCol w="403415"/>
                <a:gridCol w="403415"/>
                <a:gridCol w="403415"/>
              </a:tblGrid>
              <a:tr h="21792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ขั้นตอน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การดำเนินการ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ระยะเวลา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527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27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2560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2561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527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ต.ค.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พ.ย.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ธ.ค.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ม.ค.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ก.พ.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มี.ค.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เม.ย.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พ.ค.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มิ.ย.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ก.ค.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ส.ค.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ก.ย.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1.1 จัดทำแผนงาน โครงการ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1.2 ส่งผลข้อ 1.1 ให้สนอ.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th-TH" sz="2000" b="1" i="0" u="sng" strike="noStrike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ภายใน 31 ม.ค.61</a:t>
                      </a:r>
                      <a:endParaRPr lang="th-TH" sz="2000" b="1" i="0" u="sng" strike="noStrike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ประชุม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คณะกรรมการความปลอดภัยฯ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  <a:endParaRPr lang="th-TH" sz="8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- ครั้งที่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- ครั้งที่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เผยแพร่ปชส.ความรู้ด้านความปลอดภัย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- ครั้งที่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- ครั้งที่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จัดส่ง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บุคลากรร่วมประชุม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5.1 ดำเนินงานตามแผนงาน โครงการ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           ภายใน 15 ก.ค.61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5.2 สรุปผล 5.1 ให้หัวหน้าหน่วยงาน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ภายใน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20 ก.ค.61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000" b="0" i="0" u="none" strike="noStrike" dirty="0">
                        <a:solidFill>
                          <a:srgbClr val="000000"/>
                        </a:solidFill>
                        <a:latin typeface="Angsana New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6.1 ประเมินตนเอง+ประเมินเพิ่มเติม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8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ภายใน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20 ก.ค.61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7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6.2 ส่งผลการดำเนินงานทั้งหมดให้สนอ.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  <a:r>
                        <a:rPr lang="th-TH" sz="2000" b="1" i="0" u="sng" strike="noStrike" dirty="0" smtClean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ภายใน </a:t>
                      </a:r>
                      <a:r>
                        <a:rPr lang="th-TH" sz="2000" b="1" i="0" u="sng" strike="noStrike" dirty="0">
                          <a:solidFill>
                            <a:srgbClr val="FF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31 ก.ค.61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1" i="0" u="sng" strike="noStrike" dirty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26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99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1" i="0" u="none" strike="noStrike" dirty="0">
                        <a:solidFill>
                          <a:srgbClr val="000099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74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000" b="0" i="0" u="none" strike="noStrike" dirty="0">
                          <a:solidFill>
                            <a:srgbClr val="000000"/>
                          </a:solidFill>
                          <a:latin typeface="Angsana Ne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143372" y="2428868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143372" y="3357562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572264" y="3714752"/>
            <a:ext cx="1214446" cy="9526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143372" y="4214818"/>
            <a:ext cx="1643074" cy="158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572264" y="4572008"/>
            <a:ext cx="1214446" cy="9526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0" y="4857760"/>
            <a:ext cx="1214446" cy="158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714876" y="5141924"/>
            <a:ext cx="1214446" cy="1588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572396" y="5143512"/>
            <a:ext cx="438152" cy="9524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572396" y="5776930"/>
            <a:ext cx="438152" cy="9524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572396" y="5500702"/>
            <a:ext cx="438152" cy="9524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572396" y="6072206"/>
            <a:ext cx="652466" cy="9524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713</Words>
  <Application>Microsoft Office PowerPoint</Application>
  <PresentationFormat>On-screen Show (4:3)</PresentationFormat>
  <Paragraphs>311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การดำเนินงานตัวชี้วัดที่ 4.2.1  ประจำปีงบประมาณ พ.ศ. 2561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 / ขั้นตอนการดำเนินงานตัวชี้วัดที่ 4.2.1  ประจำปีงบประมาณ พ.ศ. 2561</dc:title>
  <dc:creator>innet</dc:creator>
  <cp:lastModifiedBy>supattra</cp:lastModifiedBy>
  <cp:revision>94</cp:revision>
  <dcterms:created xsi:type="dcterms:W3CDTF">2017-08-09T01:41:20Z</dcterms:created>
  <dcterms:modified xsi:type="dcterms:W3CDTF">2017-08-21T02:53:08Z</dcterms:modified>
</cp:coreProperties>
</file>