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0"/>
  </p:notesMasterIdLst>
  <p:handoutMasterIdLst>
    <p:handoutMasterId r:id="rId31"/>
  </p:handoutMasterIdLst>
  <p:sldIdLst>
    <p:sldId id="267" r:id="rId5"/>
    <p:sldId id="287" r:id="rId6"/>
    <p:sldId id="289" r:id="rId7"/>
    <p:sldId id="290" r:id="rId8"/>
    <p:sldId id="291" r:id="rId9"/>
    <p:sldId id="294" r:id="rId10"/>
    <p:sldId id="293" r:id="rId11"/>
    <p:sldId id="295" r:id="rId12"/>
    <p:sldId id="292" r:id="rId13"/>
    <p:sldId id="296" r:id="rId14"/>
    <p:sldId id="297" r:id="rId15"/>
    <p:sldId id="298" r:id="rId16"/>
    <p:sldId id="325" r:id="rId17"/>
    <p:sldId id="327" r:id="rId18"/>
    <p:sldId id="329" r:id="rId19"/>
    <p:sldId id="328" r:id="rId20"/>
    <p:sldId id="331" r:id="rId21"/>
    <p:sldId id="332" r:id="rId22"/>
    <p:sldId id="285" r:id="rId23"/>
    <p:sldId id="333" r:id="rId24"/>
    <p:sldId id="334" r:id="rId25"/>
    <p:sldId id="336" r:id="rId26"/>
    <p:sldId id="337" r:id="rId27"/>
    <p:sldId id="338" r:id="rId28"/>
    <p:sldId id="288" r:id="rId29"/>
  </p:sldIdLst>
  <p:sldSz cx="9906000" cy="6858000" type="A4"/>
  <p:notesSz cx="6797675" cy="9926638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ลักษณะชุดรูปแบบ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9" autoAdjust="0"/>
    <p:restoredTop sz="94599" autoAdjust="0"/>
  </p:normalViewPr>
  <p:slideViewPr>
    <p:cSldViewPr>
      <p:cViewPr>
        <p:scale>
          <a:sx n="70" d="100"/>
          <a:sy n="70" d="100"/>
        </p:scale>
        <p:origin x="-125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56A3F0B-F544-4F9B-81BF-7FE67E5031E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21/08/62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E86E532-D1A0-49AA-92CF-86D0BC603C8C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6074690-7256-4BB9-AC0F-97AEAE8CDEC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074690-7256-4BB9-AC0F-97AEAE8CDEC2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074690-7256-4BB9-AC0F-97AEAE8CDEC2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173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18935" y="1905004"/>
            <a:ext cx="7668130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23251" y="3657124"/>
            <a:ext cx="7663815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16B30ED-B8A6-4196-B05B-258914B36C76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28FB93-0A08-4E7D-8E63-9EFA29F1E093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7" name="กลุ่ม 6"/>
          <p:cNvGrpSpPr/>
          <p:nvPr/>
        </p:nvGrpSpPr>
        <p:grpSpPr>
          <a:xfrm>
            <a:off x="990600" y="1600200"/>
            <a:ext cx="7915605" cy="73152"/>
            <a:chOff x="914400" y="1200150"/>
            <a:chExt cx="7306712" cy="54864"/>
          </a:xfrm>
        </p:grpSpPr>
        <p:sp>
          <p:nvSpPr>
            <p:cNvPr id="8" name="วงรี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0" name="กลุ่ม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กลุ่ม 12"/>
          <p:cNvGrpSpPr/>
          <p:nvPr/>
        </p:nvGrpSpPr>
        <p:grpSpPr>
          <a:xfrm>
            <a:off x="990600" y="4851400"/>
            <a:ext cx="7915605" cy="73152"/>
            <a:chOff x="914400" y="3638550"/>
            <a:chExt cx="7306712" cy="54864"/>
          </a:xfrm>
        </p:grpSpPr>
        <p:sp>
          <p:nvSpPr>
            <p:cNvPr id="14" name="วงรี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6" name="กลุ่ม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992664" y="434976"/>
            <a:ext cx="949572" cy="5661025"/>
          </a:xfrm>
        </p:spPr>
        <p:txBody>
          <a:bodyPr vert="eaVert"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89568" y="434976"/>
            <a:ext cx="6837953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45" y="0"/>
            <a:ext cx="815135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0705" y="1268760"/>
            <a:ext cx="710999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311911" y="1844825"/>
            <a:ext cx="7109995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5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5701" y="990599"/>
            <a:ext cx="75945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55701" y="3733800"/>
            <a:ext cx="75945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735E415-5234-4C01-9148-BD264945DC95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28FB93-0A08-4E7D-8E63-9EFA29F1E093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13" name="กลุ่ม 12"/>
          <p:cNvGrpSpPr/>
          <p:nvPr/>
        </p:nvGrpSpPr>
        <p:grpSpPr>
          <a:xfrm>
            <a:off x="2660640" y="3475736"/>
            <a:ext cx="4584722" cy="54864"/>
            <a:chOff x="2455975" y="2588441"/>
            <a:chExt cx="4232051" cy="41148"/>
          </a:xfrm>
        </p:grpSpPr>
        <p:sp>
          <p:nvSpPr>
            <p:cNvPr id="14" name="วงรี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endParaRPr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endParaRPr>
            </a:p>
          </p:txBody>
        </p:sp>
        <p:grpSp>
          <p:nvGrpSpPr>
            <p:cNvPr id="16" name="กลุ่ม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990600" y="1803400"/>
            <a:ext cx="387985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35550" y="1803400"/>
            <a:ext cx="387985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93902" y="1803400"/>
            <a:ext cx="3876477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990600" y="2514600"/>
            <a:ext cx="387985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8852" y="1803400"/>
            <a:ext cx="3876477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5550" y="2514600"/>
            <a:ext cx="387985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90601" y="1803401"/>
            <a:ext cx="536575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04000" y="1803401"/>
            <a:ext cx="23114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90600" y="1803400"/>
            <a:ext cx="536575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88009" y="1925320"/>
            <a:ext cx="5170932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04000" y="1803401"/>
            <a:ext cx="23114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28FB93-0A08-4E7D-8E63-9EFA29F1E09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47650" y="301752"/>
            <a:ext cx="94107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990600" y="431800"/>
            <a:ext cx="79248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90600" y="1803400"/>
            <a:ext cx="7924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602615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181851" y="61722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0EFAC27-CD27-44D4-9E1A-0DBC1105B09F}" type="datetime1">
              <a:rPr lang="th-TH" smtClean="0"/>
              <a:pPr/>
              <a:t>21/08/62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337551" y="6172200"/>
            <a:ext cx="5778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28FB93-0A08-4E7D-8E63-9EFA29F1E093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7560" y="3284984"/>
            <a:ext cx="9906000" cy="1625599"/>
          </a:xfrm>
        </p:spPr>
        <p:txBody>
          <a:bodyPr rtlCol="0">
            <a:noAutofit/>
          </a:bodyPr>
          <a:lstStyle/>
          <a:p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หลักเกณฑ์และ</a:t>
            </a: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วิธีการประเมินผล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การปฏิบัติราชการ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ประจำปีงบประมาณ พ.ศ. 2563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67610" y="1772816"/>
            <a:ext cx="9001000" cy="3384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วิธีการ</a:t>
            </a:r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ประเมินผล</a:t>
            </a:r>
          </a:p>
          <a:p>
            <a:pPr algn="ctr"/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</a:t>
            </a:r>
            <a:r>
              <a:rPr lang="th-TH" sz="72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ปฏิบัติราชการ </a:t>
            </a:r>
            <a:endParaRPr lang="th-TH" sz="7200" b="1" dirty="0" smtClean="0">
              <a:solidFill>
                <a:srgbClr val="FFE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algn="ctr"/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ประกอบด้วย </a:t>
            </a:r>
            <a:r>
              <a:rPr lang="th-TH" sz="72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16 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27182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04664"/>
            <a:ext cx="9001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92696"/>
            <a:ext cx="907300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16496" y="1383159"/>
            <a:ext cx="3910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มี 6 คณะ แต่ละคณะ  ประกอบด้วย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88504" y="476672"/>
            <a:ext cx="9001000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th-TH" sz="34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คณะกรรมการเจรจาตกลงการประเมินผล</a:t>
            </a:r>
            <a:br>
              <a:rPr lang="th-TH" sz="34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sz="34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การปฏิบัติราชการของหน่วยงานสังกัดกรุงเทพมหานคร</a:t>
            </a:r>
            <a:endParaRPr lang="th-TH" sz="3400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47520"/>
              </p:ext>
            </p:extLst>
          </p:nvPr>
        </p:nvGraphicFramePr>
        <p:xfrm>
          <a:off x="704528" y="1700808"/>
          <a:ext cx="8424936" cy="3610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/>
                <a:gridCol w="3456384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th-TH" sz="11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3400" b="1" kern="1200" dirty="0" smtClean="0">
                          <a:solidFill>
                            <a:srgbClr val="FFEDB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</a:t>
                      </a:r>
                      <a:endParaRPr lang="en-US" sz="3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1. รองปลัดกรุงเทพมหานคร (หัวหน้ากลุ่มภารกิจ)</a:t>
                      </a:r>
                      <a:endParaRPr lang="th-TH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ประธาน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2. ห.ผตร. หรือผู้แทน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3. ผู้ทรงคุณวุฒิ</a:t>
                      </a:r>
                      <a:endParaRPr lang="th-TH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4. ผอ.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สยป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หรือผู้แทน</a:t>
                      </a:r>
                      <a:endParaRPr lang="th-TH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5. ห.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สกก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หรือผู้แทน</a:t>
                      </a:r>
                      <a:endParaRPr lang="th-TH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6. เจ้าหน้าที่ สยป.</a:t>
                      </a:r>
                      <a:endParaRPr lang="th-TH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เลขานุการ และผู้ช่วยเลขานุการ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523371" y="5445224"/>
            <a:ext cx="9001000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u="sng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อำนาจหน้าที่</a:t>
            </a:r>
            <a:r>
              <a:rPr lang="th-TH" sz="2300" b="1" dirty="0" smtClean="0">
                <a:solidFill>
                  <a:srgbClr val="FFEDB9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3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พิจารณา</a:t>
            </a:r>
            <a:r>
              <a:rPr lang="th-TH" sz="23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ความเหมาะสมของตัวชี้วัด ค่าเป้าหมายกลาง น้ำหนักความสำคัญ และประเด็น</a:t>
            </a:r>
            <a:r>
              <a:rPr lang="th-TH" sz="23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อื่น</a:t>
            </a:r>
          </a:p>
          <a:p>
            <a:pPr algn="ctr"/>
            <a:r>
              <a:rPr lang="th-TH" sz="23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ที่</a:t>
            </a:r>
            <a:r>
              <a:rPr lang="th-TH" sz="23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เกี่ยวข้องเพื่อให้ได้ข้อตกลงสำหรับการ</a:t>
            </a:r>
            <a:r>
              <a:rPr lang="th-TH" sz="23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จัดทำคำ</a:t>
            </a:r>
            <a:r>
              <a:rPr lang="th-TH" sz="23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รับรองฯ ของหน่วยงาน ในมิติที่ 1 ด้านประสิทธิผลตาม</a:t>
            </a:r>
            <a:r>
              <a:rPr lang="th-TH" sz="2300" b="1" dirty="0" err="1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พันธ</a:t>
            </a:r>
            <a:r>
              <a:rPr lang="th-TH" sz="23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กิจ </a:t>
            </a:r>
          </a:p>
        </p:txBody>
      </p:sp>
    </p:spTree>
    <p:extLst>
      <p:ext uri="{BB962C8B-B14F-4D97-AF65-F5344CB8AC3E}">
        <p14:creationId xmlns:p14="http://schemas.microsoft.com/office/powerpoint/2010/main" val="22661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88504" y="476672"/>
            <a:ext cx="9001000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th-TH" sz="34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คณะกรรมการอุทธรณ์การประเมินผล</a:t>
            </a:r>
            <a:br>
              <a:rPr lang="th-TH" sz="34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sz="34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การปฏิบัติราชการของหน่วยงานสังกัดกรุงเทพมหานคร</a:t>
            </a:r>
            <a:endParaRPr lang="th-TH" sz="3400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26117"/>
              </p:ext>
            </p:extLst>
          </p:nvPr>
        </p:nvGraphicFramePr>
        <p:xfrm>
          <a:off x="704528" y="1491402"/>
          <a:ext cx="8424936" cy="4097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/>
                <a:gridCol w="3168352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th-TH" sz="11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3400" b="1" kern="1200" dirty="0" smtClean="0">
                          <a:solidFill>
                            <a:srgbClr val="FFEDB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</a:t>
                      </a:r>
                      <a:endParaRPr lang="en-US" sz="3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1.</a:t>
                      </a:r>
                      <a:r>
                        <a:rPr lang="th-TH" sz="2400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ป.กทม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หรือ รอง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ป.กทม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ที่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ป.กทม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มอบหมาย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ประธาน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2. ห.ผตร.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3. ผู้ทรงคุณวุฒิในคณะกรรมการเจรจาตกลงฯ ทั้ง 6 คณะ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4. ห.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สกก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5. ผอ. สยป.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กรรมการ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6. ผอ.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กพร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สกก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เลขานุการ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7. เจ้าหน้าที่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กพร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240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สกก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50645" algn="l"/>
                        </a:tabLst>
                        <a:defRPr/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เลขานุการ และผู้ช่วยเลขานุการ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488504" y="5661248"/>
            <a:ext cx="900100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u="sng" dirty="0" smtClean="0">
                <a:solidFill>
                  <a:srgbClr val="FFEDB9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อำนาจหน้าที่</a:t>
            </a:r>
            <a:r>
              <a:rPr lang="th-TH" sz="2300" b="1" dirty="0" smtClean="0">
                <a:solidFill>
                  <a:srgbClr val="FFEDB9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3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 พิจารณาคำขอเปลี่ยนแปลงรายละเอียดตัวชี้วัด ค่าเป้าหมาย เกณฑ์การให้คะแนน </a:t>
            </a:r>
            <a:endParaRPr lang="th-TH" sz="2300" b="1" dirty="0" smtClean="0">
              <a:solidFill>
                <a:srgbClr val="FFE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algn="ctr"/>
            <a:r>
              <a:rPr lang="th-TH" sz="23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และ</a:t>
            </a:r>
            <a:r>
              <a:rPr lang="th-TH" sz="23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น้ำหนักความสำคัญของตัวชี้วัดตามคำรับรอง</a:t>
            </a:r>
          </a:p>
        </p:txBody>
      </p:sp>
    </p:spTree>
    <p:extLst>
      <p:ext uri="{BB962C8B-B14F-4D97-AF65-F5344CB8AC3E}">
        <p14:creationId xmlns:p14="http://schemas.microsoft.com/office/powerpoint/2010/main" val="10903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88504" y="1916832"/>
            <a:ext cx="9001000" cy="3024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500"/>
              </a:lnSpc>
            </a:pPr>
            <a:r>
              <a:rPr lang="th-TH" sz="72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ปฏิทินการ</a:t>
            </a:r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ประเมินผล</a:t>
            </a:r>
          </a:p>
          <a:p>
            <a:pPr algn="ctr">
              <a:lnSpc>
                <a:spcPts val="6500"/>
              </a:lnSpc>
            </a:pPr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</a:t>
            </a:r>
            <a:r>
              <a:rPr lang="th-TH" sz="72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ปฏิบัติ</a:t>
            </a:r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ราชการ</a:t>
            </a:r>
          </a:p>
          <a:p>
            <a:pPr algn="ctr">
              <a:lnSpc>
                <a:spcPts val="6500"/>
              </a:lnSpc>
            </a:pPr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ประจำปี</a:t>
            </a:r>
            <a:r>
              <a:rPr lang="th-TH" sz="72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งบประมาณ พ.ศ. </a:t>
            </a:r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2563</a:t>
            </a:r>
            <a:endParaRPr lang="th-TH" sz="7200" b="1" dirty="0">
              <a:solidFill>
                <a:srgbClr val="FFE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3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42199"/>
              </p:ext>
            </p:extLst>
          </p:nvPr>
        </p:nvGraphicFramePr>
        <p:xfrm>
          <a:off x="417513" y="476672"/>
          <a:ext cx="9143999" cy="587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929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94745"/>
                <a:gridCol w="361385"/>
              </a:tblGrid>
              <a:tr h="37092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2562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92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พ.ย.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1. อ.ก.ก.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วิสามัญ เกี่ยวกับการสรรหาฯ 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อนุมติหลักเกณฑ์ฯ ปีงบประมาณ พ.ศ. 2563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2. ประชุมชี้แจงแนวทางการประเมินผล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118897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3. หน่วยงานเจรจาตกลง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ความเหมาะสมของตัวชี้วัด                  ค่าเป้าหมาย และประเด็นอื่นที่เกี่ยวข้อง ในมิติที่ 1 กับ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คณะกรรมการเจรจาตกลงการประเมินผลการปฏิบัติราชการของหน่วยงานสังกัดกรุงเทพมหานคร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4.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นำคำรับรองการปฏิบัติราชการประจำปีระดับกรุงเทพมหานคร เสนอ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baseline="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ป.กทม.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และ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ผว.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กทม. ลงนาม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5.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หน่วยงานส่งคำรับรองการปฏิบัติราชการประจำปี             พ.ศ. 2562 ให้สำนักงาน ก.ก.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6.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นำคำรับรองฯ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ระดับหน่วยงาน ทั้ง 77 หน่วยงาน เสนอรอง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ป. กทม.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และ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baseline="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ป.กทม.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ลงนาม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7. คณะกรรมการตรวจฯ  ออกตรวจติดตามประเมินผลฯ (ระยะครึ่งปีงบประมาณ)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8.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หน่วยงานส่งคำขออุทธรณ์ฯ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(รอบที่ 1) ให้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088904" y="1196752"/>
            <a:ext cx="2160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27410" y="1341438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ภายใน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23 ส.ค.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2562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49316" y="1880828"/>
            <a:ext cx="4981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599418" y="1844824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 28 ส.ค.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2562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88904" y="2213124"/>
            <a:ext cx="360040" cy="1215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592960" y="2636912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ภายใน  30 ส.ค.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2562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619249" y="3429000"/>
            <a:ext cx="45719" cy="62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815442" y="3568886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13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.ย.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2562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64968" y="4049328"/>
            <a:ext cx="180020" cy="675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31466" y="4203086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16 - 30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.ย.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2562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 flipH="1">
            <a:off x="4909912" y="4725144"/>
            <a:ext cx="45719" cy="62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169024" y="4851158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1 ต.ค.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2562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437276" y="5345239"/>
            <a:ext cx="180020" cy="675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689304" y="5517232"/>
            <a:ext cx="1937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22 – 30  เม.ย.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193360" y="6021055"/>
            <a:ext cx="4981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327610" y="6028036"/>
            <a:ext cx="1937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22 – 30  เม.ย.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6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09989"/>
              </p:ext>
            </p:extLst>
          </p:nvPr>
        </p:nvGraphicFramePr>
        <p:xfrm>
          <a:off x="360036" y="692696"/>
          <a:ext cx="9201476" cy="536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892"/>
                <a:gridCol w="510922"/>
                <a:gridCol w="434764"/>
                <a:gridCol w="434764"/>
                <a:gridCol w="434764"/>
                <a:gridCol w="434764"/>
                <a:gridCol w="434764"/>
                <a:gridCol w="434764"/>
                <a:gridCol w="434764"/>
                <a:gridCol w="434764"/>
                <a:gridCol w="434764"/>
                <a:gridCol w="434764"/>
                <a:gridCol w="398022"/>
              </a:tblGrid>
              <a:tr h="362688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2563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2564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6268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633742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9. คณะกรรมการอุทธรณ์ผลการปฏิบัติราชการของหน่วยงานสังกัด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กทม.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พิจารณาคำอุทธรณ์ฯ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(รอบที่ 1)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63374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10.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ให้หน่วยงานส่งรายงานผลการปฏิบัติราชการฯประจำปีงบประมาณ พ.ศ. 2563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362688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11. หน่วยงานส่งคำขออุทธรณ์ฯ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(รอบที่ 2) ให้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633742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12. คณะกรรมการตรวจฯ  ออกตรวจติดตามประเมินผลฯ  (ระยะสิ้นปีงบประมาณ)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633742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13. คณะกรรมการอุทธรณ์ผลการปฏิบัติราชการของหน่วยงานสังกัด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กทม.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พิจารณาคำอุทธรณ์ฯ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(รอบที่ 2)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905350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14. หน่วยงานผู้รับผิดชอบตัวชี้วัดสรุปผลการประเมินฯตัวชี้วัดที่รับผิดชอบ และแจ้งให้หน่วยงานผู้ขอรับการประเมินตรวจสอบความถูกต้อง ก่อนส่งผลคะแนนให้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baseline="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633742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15. หน่วยงานผู้รับผิดชอบส่งผลการประเมินของตัวชี้วัดที่รับผิดชอบให้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</a:tbl>
          </a:graphicData>
        </a:graphic>
      </p:graphicFrame>
      <p:sp>
        <p:nvSpPr>
          <p:cNvPr id="13467" name="TextBox 4"/>
          <p:cNvSpPr txBox="1">
            <a:spLocks noChangeArrowheads="1"/>
          </p:cNvSpPr>
          <p:nvPr/>
        </p:nvSpPr>
        <p:spPr bwMode="auto">
          <a:xfrm>
            <a:off x="5241032" y="1692548"/>
            <a:ext cx="17937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ภายใน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พ.ค.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469" name="TextBox 7"/>
          <p:cNvSpPr txBox="1">
            <a:spLocks noChangeArrowheads="1"/>
          </p:cNvSpPr>
          <p:nvPr/>
        </p:nvSpPr>
        <p:spPr bwMode="auto">
          <a:xfrm>
            <a:off x="6905835" y="2370389"/>
            <a:ext cx="1512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11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471" name="TextBox 9"/>
          <p:cNvSpPr txBox="1">
            <a:spLocks noChangeArrowheads="1"/>
          </p:cNvSpPr>
          <p:nvPr/>
        </p:nvSpPr>
        <p:spPr bwMode="auto">
          <a:xfrm>
            <a:off x="6981064" y="2852936"/>
            <a:ext cx="1716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ภายใน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18 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473" name="TextBox 11"/>
          <p:cNvSpPr txBox="1">
            <a:spLocks noChangeArrowheads="1"/>
          </p:cNvSpPr>
          <p:nvPr/>
        </p:nvSpPr>
        <p:spPr bwMode="auto">
          <a:xfrm>
            <a:off x="7455965" y="4045744"/>
            <a:ext cx="1961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16  – 20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ต.ค.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817653" y="1529048"/>
            <a:ext cx="251785" cy="675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658332" y="2204864"/>
            <a:ext cx="45719" cy="63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6779489" y="2843088"/>
            <a:ext cx="45719" cy="37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6969224" y="3222824"/>
            <a:ext cx="216024" cy="63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7341104" y="3375224"/>
            <a:ext cx="1716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 1 – 9  ต.ค.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 flipH="1">
            <a:off x="7149244" y="3868348"/>
            <a:ext cx="108012" cy="63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 flipH="1">
            <a:off x="7257256" y="4509120"/>
            <a:ext cx="46070" cy="95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7527973" y="4704565"/>
            <a:ext cx="1961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21  – 22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ต.ค.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 flipH="1">
            <a:off x="7355553" y="5411148"/>
            <a:ext cx="45719" cy="61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7557128" y="5507384"/>
            <a:ext cx="1716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ภายใน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27  ต.ค.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90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25741"/>
              </p:ext>
            </p:extLst>
          </p:nvPr>
        </p:nvGraphicFramePr>
        <p:xfrm>
          <a:off x="417513" y="548680"/>
          <a:ext cx="9143999" cy="556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423"/>
                <a:gridCol w="468560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395536"/>
              </a:tblGrid>
              <a:tr h="37090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</a:p>
                    <a:p>
                      <a:pPr algn="ctr"/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>
                    <a:solidFill>
                      <a:schemeClr val="tx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2563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2564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52198"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พ.ย.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marT="45714" marB="45714"/>
                </a:tc>
              </a:tr>
              <a:tr h="370904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16. คณะกรรมการประเมินผลฯ พิจารณา ผลการประเมินฯ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</a:tr>
              <a:tr h="1737661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17. 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สกก.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เวียนแจ้งผลคะแนนการประเมินที่ผ่านการพิจารณาจากคณะกรรมการฯ ให้หน่วยงานทราบในเบื้องต้น เพื่อให้หน่วยงานผู้ขอรับการประเมินตรวจสอบ ยืนยันผลคะแนน และ</a:t>
                      </a:r>
                      <a:r>
                        <a:rPr lang="th-TH" sz="1800" b="1" u="sng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ขอทบทวนผลคะแนน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การประเมินในกรณีที่ตรวจสอบแล้วพบว่า มีข้อผิดพลาดที่เกิดจากการให้คะแนน หรือการคำนวณคะแนน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</a:tr>
              <a:tr h="370904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18.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ระยะเวลาให้หน่วยงานส่งคำขอทบทวนคะแนน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</a:tr>
              <a:tr h="640191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19. คณะกรรมการประเมินผลฯ พิจารณา ผลการประเมินฯ (หลังทบทวนคะแนน)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</a:tr>
              <a:tr h="640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20.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อ.ก.ก. วิสามัญเกี่ยวกับ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การสรรหาฯ พิจารณา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ผลการประเมินฯ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</a:tr>
              <a:tr h="914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21. ประชุมคณะกรรมการจัดสรรเงินรางวัลประจำปี และคณะกรรมการจัดสรรเงินรางวัลประจำปีของลูกจ้างกรุงเทพมหานคร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 flipH="1">
            <a:off x="7473280" y="1422872"/>
            <a:ext cx="54006" cy="421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629136" y="1422872"/>
            <a:ext cx="17163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 3 - 4  พ.ย.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 flipH="1">
            <a:off x="7545288" y="1844824"/>
            <a:ext cx="45719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833320" y="2483604"/>
            <a:ext cx="1512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6 พ.ย.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 flipH="1">
            <a:off x="7596894" y="3545731"/>
            <a:ext cx="45719" cy="421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808904" y="3575002"/>
            <a:ext cx="1680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9 - 11 พ.ย.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flipH="1">
            <a:off x="7617296" y="3944334"/>
            <a:ext cx="958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808905" y="4067780"/>
            <a:ext cx="1680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ภายใน  18  พ.ย.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 flipH="1">
            <a:off x="7673892" y="4520398"/>
            <a:ext cx="45719" cy="70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7832840" y="4690133"/>
            <a:ext cx="194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วันที่ 26 - 27  พ.ย.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 flipH="1">
            <a:off x="7977335" y="5229200"/>
            <a:ext cx="4571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36235" y="5476582"/>
            <a:ext cx="1680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latinLnBrk="1" hangingPunct="1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ภายใน  9  พ.ย. 2563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546871" y="6125234"/>
            <a:ext cx="5086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th-TH" sz="2000" b="1" u="sng" dirty="0"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หมายเหตุ</a:t>
            </a:r>
            <a:r>
              <a:rPr lang="th-TH" sz="2000" b="1" dirty="0"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ช่วงเวลาดำเนินการอาจมีการปรับเปลี่ยนตามความเหมาะสม</a:t>
            </a:r>
            <a:endParaRPr lang="th-TH" sz="3600" b="1" dirty="0">
              <a:ea typeface="Times New Roman" pitchFamily="18" charset="0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39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00472" y="2470244"/>
            <a:ext cx="95615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น้ำหนักคะแนนของแต่ละ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ในทุก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มิติรวมกันเท่ากับร้อยละ 100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เกณฑ์การให้คะแนนในแต่ละตัวชี้วัด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คะแนนรวมจะมีการ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แบ่งเป็น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ช่วง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ระดับคะแนน 1 - 5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นอกจากนั้น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ในการคิดคะแนนจะมีการกำหนดให้มี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ทศนิยม 3 ตำแหน่ง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76536" y="1124744"/>
            <a:ext cx="8568952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การคำนวณคะแนน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19473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340768"/>
            <a:ext cx="8352928" cy="504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80" y="200974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</a:t>
            </a:r>
            <a:endParaRPr lang="th-TH"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288" y="155133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</a:t>
            </a:r>
            <a:endParaRPr lang="th-TH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88" y="552942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</a:t>
            </a:r>
            <a:endParaRPr lang="th-TH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320" y="60212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</a:t>
            </a:r>
            <a:endParaRPr lang="th-TH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08333" y="1990073"/>
            <a:ext cx="1997663" cy="93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h-TH" sz="4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ประสิทธิผล</a:t>
            </a:r>
          </a:p>
          <a:p>
            <a:pPr>
              <a:lnSpc>
                <a:spcPts val="3000"/>
              </a:lnSpc>
            </a:pPr>
            <a:r>
              <a:rPr lang="th-TH" sz="4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44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312027" y="2047394"/>
            <a:ext cx="320435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ประสิทธิภาพ</a:t>
            </a:r>
            <a:endParaRPr lang="th-TH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2500"/>
              </a:lnSpc>
            </a:pP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ของการปฏิบัติราชการ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784648" y="4988567"/>
            <a:ext cx="2595243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th-TH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algn="r">
              <a:lnSpc>
                <a:spcPts val="3000"/>
              </a:lnSpc>
            </a:pPr>
            <a:r>
              <a:rPr lang="th-TH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การปฏิบัติราชการ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385048" y="479715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พัฒนาองค์การ</a:t>
            </a:r>
            <a:endParaRPr lang="th-TH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341435" y="3727750"/>
            <a:ext cx="3555781" cy="6373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5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กรอบการประเมินผลการปฏิบัติ</a:t>
            </a:r>
            <a:r>
              <a:rPr lang="th-TH" sz="25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ราชการ</a:t>
            </a:r>
          </a:p>
          <a:p>
            <a:pPr algn="ctr">
              <a:lnSpc>
                <a:spcPts val="2000"/>
              </a:lnSpc>
            </a:pPr>
            <a:r>
              <a:rPr lang="th-TH" sz="25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ประจำปีงบประมาณ พ.ศ. 2563</a:t>
            </a:r>
            <a:endParaRPr lang="th-TH" sz="25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48544" y="404664"/>
            <a:ext cx="82766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กรอบการประเมินผลการปฏิบัติราชการ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36110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632520" y="548680"/>
            <a:ext cx="360040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ตัวอย่างเช่น</a:t>
            </a:r>
            <a:endParaRPr lang="th-TH" sz="4800" dirty="0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52544"/>
              </p:ext>
            </p:extLst>
          </p:nvPr>
        </p:nvGraphicFramePr>
        <p:xfrm>
          <a:off x="488505" y="1572816"/>
          <a:ext cx="9073008" cy="45791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223"/>
                <a:gridCol w="7056785"/>
              </a:tblGrid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ตัวชี้วัด</a:t>
                      </a:r>
                      <a:r>
                        <a:rPr lang="th-TH" sz="3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 </a:t>
                      </a:r>
                      <a:r>
                        <a:rPr lang="en-AU" sz="3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3.2</a:t>
                      </a:r>
                      <a:endParaRPr lang="en-US" sz="35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ร้อย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ละความสำเร็จของการดำเนินโครงการ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ให้บริการ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ที่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ดีที่สุด (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Best Service)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หน่วย</a:t>
                      </a:r>
                      <a:r>
                        <a:rPr lang="th-TH" sz="3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วัด</a:t>
                      </a:r>
                      <a:endParaRPr lang="en-US" sz="35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ร้อย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ละ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746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เกณฑ์</a:t>
                      </a:r>
                      <a:r>
                        <a:rPr lang="th-TH" sz="3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</a:t>
                      </a: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ให้คะแนน</a:t>
                      </a:r>
                      <a:endParaRPr lang="en-US" sz="35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ช่วง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การปรับเกณฑ์การให้คะแนน +/- ร้อยละ </a:t>
                      </a:r>
                      <a:r>
                        <a:rPr lang="en-AU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ต่อ 1 คะแนน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49614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ผลการ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ดำเนินการ</a:t>
                      </a:r>
                      <a:endParaRPr lang="en-US" sz="35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หน่วยงาน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ได้คะแนนความสำเร็จในการดำเนินโครงการฯ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เท่ากับ ร้อย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ละ 95.160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74299"/>
              </p:ext>
            </p:extLst>
          </p:nvPr>
        </p:nvGraphicFramePr>
        <p:xfrm>
          <a:off x="2648744" y="3717032"/>
          <a:ext cx="66967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73"/>
                <a:gridCol w="515134"/>
                <a:gridCol w="515134"/>
                <a:gridCol w="515134"/>
                <a:gridCol w="441544"/>
                <a:gridCol w="58872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ระดับคะแนน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ร้อยละความสำเร็จของการดำเนินโครงการให้บริการที่ดีที่สุด (</a:t>
                      </a:r>
                      <a:r>
                        <a:rPr lang="en-US" sz="2800" b="1" spc="-2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Best Service)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85</a:t>
                      </a:r>
                      <a:r>
                        <a:rPr lang="th-TH" sz="2800" dirty="0">
                          <a:effectLst/>
                          <a:latin typeface="Times New Roman"/>
                          <a:ea typeface="Cordia New"/>
                          <a:cs typeface="TH SarabunPSK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9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2520" y="1196752"/>
            <a:ext cx="864096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วิธีคิดผลการดำเนินการให้เป็นคะแนน</a:t>
            </a:r>
            <a:endParaRPr lang="th-TH" sz="4800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70605"/>
              </p:ext>
            </p:extLst>
          </p:nvPr>
        </p:nvGraphicFramePr>
        <p:xfrm>
          <a:off x="1244587" y="2564904"/>
          <a:ext cx="741682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795"/>
                <a:gridCol w="588929"/>
                <a:gridCol w="570525"/>
                <a:gridCol w="570525"/>
                <a:gridCol w="489022"/>
                <a:gridCol w="65202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ระดับคะแนน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ร้อย</a:t>
                      </a: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ละความสำเร็จของการดำเนิน</a:t>
                      </a: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โครงการ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ให้บริการ</a:t>
                      </a: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ที่ดีที่สุด (</a:t>
                      </a:r>
                      <a:r>
                        <a:rPr lang="en-US" sz="2800" b="1" spc="-2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Best Service)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85</a:t>
                      </a:r>
                      <a:r>
                        <a:rPr lang="th-TH" sz="2800" b="1" dirty="0">
                          <a:effectLst/>
                          <a:latin typeface="Times New Roman"/>
                          <a:ea typeface="Cordia New"/>
                          <a:cs typeface="TH SarabunPSK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95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ลูกศรขึ้น 5"/>
          <p:cNvSpPr/>
          <p:nvPr/>
        </p:nvSpPr>
        <p:spPr>
          <a:xfrm>
            <a:off x="7833320" y="3933056"/>
            <a:ext cx="360040" cy="1032389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113240" y="5085184"/>
            <a:ext cx="1872209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95.160</a:t>
            </a:r>
            <a:endParaRPr lang="th-TH" sz="4800" dirty="0">
              <a:solidFill>
                <a:srgbClr val="FFFF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72996" y="5169386"/>
            <a:ext cx="1668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H SarabunPSK"/>
              </a:rPr>
              <a:t>ผลคะแนน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3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2520" y="476672"/>
            <a:ext cx="864096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วิธีคิดผลการดำเนินการให้เป็นคะแนน</a:t>
            </a:r>
            <a:endParaRPr lang="th-TH" sz="4800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01369"/>
              </p:ext>
            </p:extLst>
          </p:nvPr>
        </p:nvGraphicFramePr>
        <p:xfrm>
          <a:off x="488504" y="1932816"/>
          <a:ext cx="741682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795"/>
                <a:gridCol w="588929"/>
                <a:gridCol w="570525"/>
                <a:gridCol w="570525"/>
                <a:gridCol w="489022"/>
                <a:gridCol w="65202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ระดับคะแนน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ร้อย</a:t>
                      </a: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ละความสำเร็จของการดำเนิน</a:t>
                      </a: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โครงการ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ให้บริการ</a:t>
                      </a: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ที่ดีที่สุด (</a:t>
                      </a:r>
                      <a:r>
                        <a:rPr lang="en-US" sz="2800" b="1" spc="-2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Best Service)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85</a:t>
                      </a:r>
                      <a:r>
                        <a:rPr lang="th-TH" sz="2800" b="1" dirty="0">
                          <a:effectLst/>
                          <a:latin typeface="Times New Roman"/>
                          <a:ea typeface="Cordia New"/>
                          <a:cs typeface="TH SarabunPSK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95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7977336" y="2529707"/>
            <a:ext cx="1584176" cy="7127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95.160</a:t>
            </a:r>
            <a:endParaRPr lang="th-TH" sz="4800" dirty="0">
              <a:solidFill>
                <a:srgbClr val="FFFF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977336" y="2132856"/>
            <a:ext cx="1668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H SarabunPSK"/>
              </a:rPr>
              <a:t>ผลคะแนน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9760" y="3789040"/>
            <a:ext cx="365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หา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ผลต่างของช่วงร้อย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5" name="กลุ่ม 24"/>
          <p:cNvGrpSpPr/>
          <p:nvPr/>
        </p:nvGrpSpPr>
        <p:grpSpPr>
          <a:xfrm>
            <a:off x="6804933" y="3283243"/>
            <a:ext cx="1080120" cy="361781"/>
            <a:chOff x="6825208" y="3283243"/>
            <a:chExt cx="1080120" cy="361781"/>
          </a:xfrm>
          <a:solidFill>
            <a:srgbClr val="FF0066"/>
          </a:solidFill>
        </p:grpSpPr>
        <p:sp>
          <p:nvSpPr>
            <p:cNvPr id="15" name="ลูกศรซ้าย-ขวา 14"/>
            <p:cNvSpPr/>
            <p:nvPr/>
          </p:nvSpPr>
          <p:spPr>
            <a:xfrm>
              <a:off x="6825208" y="3356992"/>
              <a:ext cx="1080120" cy="216024"/>
            </a:xfrm>
            <a:prstGeom prst="leftRightArrow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7" name="ตัวเชื่อมต่อตรง 16"/>
            <p:cNvCxnSpPr/>
            <p:nvPr/>
          </p:nvCxnSpPr>
          <p:spPr>
            <a:xfrm>
              <a:off x="6825208" y="3283243"/>
              <a:ext cx="0" cy="36178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905328" y="3283243"/>
              <a:ext cx="0" cy="36178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448944" y="3789040"/>
            <a:ext cx="2664296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100 – 95 </a:t>
            </a:r>
            <a:r>
              <a:rPr lang="en-US" sz="36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6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5</a:t>
            </a:r>
            <a:endParaRPr lang="th-TH" sz="3600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32520" y="4581128"/>
            <a:ext cx="4124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หา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ผลต่างของระดับคะแนน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ลูกศรซ้าย-ขวา 26"/>
          <p:cNvSpPr/>
          <p:nvPr/>
        </p:nvSpPr>
        <p:spPr>
          <a:xfrm>
            <a:off x="6825208" y="1558533"/>
            <a:ext cx="1080120" cy="21602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6825208" y="1484784"/>
            <a:ext cx="0" cy="36178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7905328" y="1484784"/>
            <a:ext cx="0" cy="36178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6976" y="4582869"/>
            <a:ext cx="2664296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– 4 </a:t>
            </a:r>
            <a:r>
              <a:rPr lang="en-US" sz="36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6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</a:t>
            </a:r>
            <a:endParaRPr lang="th-TH" sz="3600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632520" y="5445224"/>
            <a:ext cx="6852472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หา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ผลต่างของผลการดำเนินการ กับร้อย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      </a:t>
            </a:r>
          </a:p>
          <a:p>
            <a:pPr>
              <a:lnSpc>
                <a:spcPts val="3200"/>
              </a:lnSpc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ความ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สำเร็จฯ ที่ตั้งไว้ในระดับคะแนนน้อยกว่า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53200" y="5518973"/>
            <a:ext cx="2664296" cy="55399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95.160 </a:t>
            </a:r>
            <a:r>
              <a:rPr lang="th-TH" sz="30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- 95 </a:t>
            </a:r>
            <a:r>
              <a:rPr lang="en-US" sz="30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0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0.160</a:t>
            </a:r>
            <a:endParaRPr lang="th-TH" sz="3000" dirty="0"/>
          </a:p>
        </p:txBody>
      </p:sp>
      <p:cxnSp>
        <p:nvCxnSpPr>
          <p:cNvPr id="14" name="ตัวเชื่อมต่อหักมุม 13"/>
          <p:cNvCxnSpPr/>
          <p:nvPr/>
        </p:nvCxnSpPr>
        <p:spPr>
          <a:xfrm rot="5400000">
            <a:off x="7041231" y="3727170"/>
            <a:ext cx="720080" cy="411773"/>
          </a:xfrm>
          <a:prstGeom prst="bentConnector3">
            <a:avLst>
              <a:gd name="adj1" fmla="val 103069"/>
            </a:avLst>
          </a:prstGeom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หักมุม 36"/>
          <p:cNvCxnSpPr/>
          <p:nvPr/>
        </p:nvCxnSpPr>
        <p:spPr>
          <a:xfrm rot="10800000" flipV="1">
            <a:off x="344488" y="1666543"/>
            <a:ext cx="6408716" cy="3237749"/>
          </a:xfrm>
          <a:prstGeom prst="bentConnector3">
            <a:avLst>
              <a:gd name="adj1" fmla="val 99619"/>
            </a:avLst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>
            <a:endCxn id="23" idx="1"/>
          </p:cNvCxnSpPr>
          <p:nvPr/>
        </p:nvCxnSpPr>
        <p:spPr>
          <a:xfrm>
            <a:off x="344487" y="4904293"/>
            <a:ext cx="288033" cy="1"/>
          </a:xfrm>
          <a:prstGeom prst="line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2520" y="692696"/>
            <a:ext cx="864096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วิธีคิดผลการดำเนินการให้เป็นคะแนน</a:t>
            </a:r>
            <a:endParaRPr lang="th-TH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645188" y="2690917"/>
            <a:ext cx="2916324" cy="92333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700" b="1" u="sng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700" b="1" u="sng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.160 </a:t>
            </a:r>
            <a:r>
              <a:rPr lang="en-US" sz="2700" b="1" u="sng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</a:t>
            </a:r>
            <a:r>
              <a:rPr lang="th-TH" sz="2700" b="1" u="sng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27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7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7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0.032</a:t>
            </a:r>
          </a:p>
          <a:p>
            <a:r>
              <a:rPr lang="th-TH" sz="27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513" y="2690917"/>
            <a:ext cx="5904655" cy="89255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หาผลต่างของผลการดำเนินการ </a:t>
            </a:r>
            <a:r>
              <a:rPr lang="th-TH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</a:t>
            </a:r>
            <a:r>
              <a:rPr lang="th-TH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หาผลต่างของระดับ</a:t>
            </a:r>
            <a:r>
              <a:rPr lang="th-TH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หา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ผลต่างของช่วงร้อย</a:t>
            </a: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</a:t>
            </a:r>
            <a:endParaRPr lang="th-TH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54833" y="1990581"/>
            <a:ext cx="3437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การ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หาเศษของคะแนน </a:t>
            </a:r>
          </a:p>
        </p:txBody>
      </p:sp>
      <p:graphicFrame>
        <p:nvGraphicFramePr>
          <p:cNvPr id="33" name="ตาราง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35337"/>
              </p:ext>
            </p:extLst>
          </p:nvPr>
        </p:nvGraphicFramePr>
        <p:xfrm>
          <a:off x="1108523" y="4435371"/>
          <a:ext cx="741682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795"/>
                <a:gridCol w="588929"/>
                <a:gridCol w="570525"/>
                <a:gridCol w="570525"/>
                <a:gridCol w="489022"/>
                <a:gridCol w="65202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ระดับคะแนน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ร้อย</a:t>
                      </a: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ละความสำเร็จของการดำเนิน</a:t>
                      </a: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โครงการ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spc="-2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 ให้บริการ</a:t>
                      </a:r>
                      <a:r>
                        <a:rPr lang="th-TH" sz="2800" b="1" spc="-2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ที่ดีที่สุด (</a:t>
                      </a:r>
                      <a:r>
                        <a:rPr lang="en-US" sz="2800" b="1" spc="-2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Best Service)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85</a:t>
                      </a:r>
                      <a:r>
                        <a:rPr lang="th-TH" sz="2800" b="1" dirty="0">
                          <a:effectLst/>
                          <a:latin typeface="Times New Roman"/>
                          <a:ea typeface="Cordia New"/>
                          <a:cs typeface="TH SarabunPSK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95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1108523" y="3789040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สรุป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</a:t>
            </a:r>
          </a:p>
        </p:txBody>
      </p:sp>
      <p:sp>
        <p:nvSpPr>
          <p:cNvPr id="37" name="ลูกศรขึ้น 36"/>
          <p:cNvSpPr/>
          <p:nvPr/>
        </p:nvSpPr>
        <p:spPr>
          <a:xfrm rot="7841666">
            <a:off x="7143129" y="3964688"/>
            <a:ext cx="360040" cy="586053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940948" y="3903439"/>
            <a:ext cx="1668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H SarabunPSK"/>
              </a:rPr>
              <a:t>ผลคะแนน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914260" y="3861048"/>
            <a:ext cx="1054964" cy="5100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95.160</a:t>
            </a:r>
            <a:endParaRPr lang="th-TH" sz="2800" dirty="0">
              <a:solidFill>
                <a:srgbClr val="FFFF00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113150" y="5805264"/>
            <a:ext cx="4775954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4 </a:t>
            </a:r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+</a:t>
            </a:r>
            <a:r>
              <a:rPr lang="th-TH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 0.032 </a:t>
            </a:r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= 4.032</a:t>
            </a:r>
            <a:endParaRPr lang="th-TH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34343"/>
              </p:ext>
            </p:extLst>
          </p:nvPr>
        </p:nvGraphicFramePr>
        <p:xfrm>
          <a:off x="416497" y="1628800"/>
          <a:ext cx="9001000" cy="45365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8232"/>
                <a:gridCol w="720080"/>
                <a:gridCol w="1008112"/>
                <a:gridCol w="432048"/>
                <a:gridCol w="432048"/>
                <a:gridCol w="432048"/>
                <a:gridCol w="432048"/>
                <a:gridCol w="576064"/>
                <a:gridCol w="936104"/>
                <a:gridCol w="936104"/>
                <a:gridCol w="1008112"/>
              </a:tblGrid>
              <a:tr h="1008112"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ชื่อตัวชี้วัด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หน่วยวัด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น้ำหนัก (ร้อยละ)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เป้าหมาย/เกณฑ์การให้คะแนน</a:t>
                      </a:r>
                      <a:endParaRPr lang="en-US" sz="35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ผลการดำเนินการ</a:t>
                      </a:r>
                      <a:endParaRPr lang="en-US" sz="35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</a:t>
                      </a: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ดำเนิน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ค่าคะแนน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ที่ได้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คะแนนถ่วงน้ำหนัก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237396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ร้อยละ </a:t>
                      </a: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ความสำเร็จ</a:t>
                      </a:r>
                      <a:endParaRPr lang="en-US" sz="2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th-TH" sz="2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</a:t>
                      </a: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</a:t>
                      </a: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ดำเนิน    </a:t>
                      </a: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โครงการให้บริการ </a:t>
                      </a: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ที่</a:t>
                      </a:r>
                      <a:r>
                        <a:rPr lang="th-TH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ดีที่สุด </a:t>
                      </a:r>
                      <a:endParaRPr lang="th-TH" sz="28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en-US" sz="28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Best Service)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ร้อย</a:t>
                      </a:r>
                      <a:r>
                        <a:rPr lang="th-TH" sz="25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ละ</a:t>
                      </a:r>
                      <a:endParaRPr lang="en-US" sz="25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80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85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90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95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100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95.160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4.032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0.282</a:t>
                      </a:r>
                      <a:endParaRPr lang="en-US" sz="30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136576" y="692696"/>
            <a:ext cx="7416824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การสรุปคะแนนประเมิน</a:t>
            </a:r>
            <a:endParaRPr lang="th-TH" sz="4800" dirty="0"/>
          </a:p>
        </p:txBody>
      </p:sp>
      <p:sp>
        <p:nvSpPr>
          <p:cNvPr id="8" name="ลูกศรขึ้น 7"/>
          <p:cNvSpPr/>
          <p:nvPr/>
        </p:nvSpPr>
        <p:spPr>
          <a:xfrm rot="1648337">
            <a:off x="8164511" y="3652077"/>
            <a:ext cx="301004" cy="1106316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04728" y="4509120"/>
            <a:ext cx="6624736" cy="79208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ค่าคะแนนถ่วงน้ำหนัก  = </a:t>
            </a:r>
            <a:r>
              <a:rPr lang="th-TH" sz="2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น้ำหนักคะแนนของตัวชี้วัดนั้น ๆ </a:t>
            </a:r>
            <a:r>
              <a:rPr lang="en-US" sz="2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x </a:t>
            </a:r>
            <a:r>
              <a:rPr lang="th-TH" sz="2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ค่าคะแนนที่ได้  </a:t>
            </a:r>
          </a:p>
          <a:p>
            <a:pPr algn="ctr"/>
            <a:r>
              <a:rPr lang="th-TH" sz="2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                                น้ำหนักคะแนนรวมทุกตัวชี้วัด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20952" y="5373216"/>
            <a:ext cx="3096344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=  </a:t>
            </a:r>
            <a:r>
              <a:rPr lang="en-US" sz="32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 x 4.032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= 0.282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100</a:t>
            </a:r>
            <a:endParaRPr lang="th-TH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7296" y="594928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ทศนิยม 3 ตำแหน่ง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8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88504" y="692696"/>
            <a:ext cx="900100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ระดับ</a:t>
            </a:r>
            <a:r>
              <a:rPr lang="th-TH" sz="35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คะแนนการประเมินผลการปฏิบัติราชการรวมทุกตัวชี้วัด ดังนี้</a:t>
            </a:r>
            <a:endParaRPr lang="th-TH" sz="3500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90800"/>
              </p:ext>
            </p:extLst>
          </p:nvPr>
        </p:nvGraphicFramePr>
        <p:xfrm>
          <a:off x="776536" y="2132856"/>
          <a:ext cx="8424936" cy="3984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4104456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th-TH" sz="11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kern="1200" dirty="0" smtClean="0">
                          <a:solidFill>
                            <a:srgbClr val="FFEDB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th-TH" sz="11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kern="1200" dirty="0" smtClean="0">
                          <a:solidFill>
                            <a:srgbClr val="FFEDB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ระดับคะแนนที่ได้รับ</a:t>
                      </a: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ระดับดีเด่น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มากกว่า 4.500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ระดับดีมาก</a:t>
                      </a: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4.001 – 4.500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ระดับดี</a:t>
                      </a:r>
                      <a:endParaRPr lang="en-US" sz="36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3.501 – 4.000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ระดับมาตรฐาน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3.000 – 3.500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ระดับสมควรปรับปรุง</a:t>
                      </a:r>
                      <a:endParaRPr lang="en-US" sz="3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ต่ำกว่า 3.000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2520" y="1268760"/>
            <a:ext cx="8640960" cy="4248472"/>
          </a:xfrm>
          <a:prstGeom prst="rect">
            <a:avLst/>
          </a:prstGeom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ตัวชี้วัด</a:t>
            </a:r>
            <a:r>
              <a:rPr lang="th-TH" sz="48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สำหรับการ</a:t>
            </a:r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ประเมินผล</a:t>
            </a:r>
          </a:p>
          <a:p>
            <a:pPr algn="ctr">
              <a:lnSpc>
                <a:spcPts val="6000"/>
              </a:lnSpc>
            </a:pPr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</a:t>
            </a:r>
            <a:r>
              <a:rPr lang="th-TH" sz="48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ปฏิบัติราชการประจำปีงบประมาณ </a:t>
            </a:r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พ.ศ. </a:t>
            </a:r>
            <a:r>
              <a:rPr lang="th-TH" sz="48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2563 รวมตัวชี้วัดทั้งสิ้น </a:t>
            </a:r>
            <a:endParaRPr lang="th-TH" sz="4800" b="1" dirty="0" smtClean="0">
              <a:solidFill>
                <a:srgbClr val="FFE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algn="ctr">
              <a:lnSpc>
                <a:spcPts val="6000"/>
              </a:lnSpc>
            </a:pPr>
            <a:r>
              <a:rPr lang="th-TH" sz="60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จำนวน </a:t>
            </a:r>
            <a:r>
              <a:rPr lang="th-TH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9 ตัวชี้วัดหลัก</a:t>
            </a:r>
            <a:r>
              <a:rPr lang="th-TH" sz="60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lang="th-TH" sz="6000" b="1" dirty="0" smtClean="0">
              <a:solidFill>
                <a:srgbClr val="FFE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algn="ctr">
              <a:lnSpc>
                <a:spcPts val="6000"/>
              </a:lnSpc>
            </a:pPr>
            <a:r>
              <a:rPr lang="th-TH" sz="4800" b="1" dirty="0" smtClean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จำแนก</a:t>
            </a:r>
            <a:r>
              <a:rPr lang="th-TH" sz="4800" b="1" dirty="0">
                <a:solidFill>
                  <a:srgbClr val="FFE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ตามมิติการประเมิน ดังนี้</a:t>
            </a:r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38010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04664"/>
            <a:ext cx="9073008" cy="295232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96616" y="1805915"/>
            <a:ext cx="6091732" cy="830997"/>
          </a:xfrm>
          <a:prstGeom prst="rect">
            <a:avLst/>
          </a:prstGeom>
          <a:effectLst>
            <a:glow rad="1587500">
              <a:schemeClr val="tx1">
                <a:lumMod val="5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 1 ด้านประสิทธิผลตาม</a:t>
            </a:r>
            <a:r>
              <a:rPr lang="th-TH" sz="4800" b="1" dirty="0" err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16496" y="3356992"/>
            <a:ext cx="9073008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ร้อยละความสำเร็จของแผนปฏิบัติราชการประจำปีของหน่วยงาน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32720" y="465313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8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60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96616" y="5445224"/>
            <a:ext cx="6779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4000" b="1" dirty="0" smtClean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สำนัก</a:t>
            </a:r>
            <a:r>
              <a:rPr lang="th-TH" sz="4000" b="1" dirty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ยุทธศาสตร์และประเมินผล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2628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1" y="476672"/>
            <a:ext cx="9145016" cy="237626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498059" y="830322"/>
            <a:ext cx="62632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 2  </a:t>
            </a:r>
            <a:endParaRPr lang="th-TH" sz="4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glow rad="635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4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ประสิทธิภาพของการปฏิบัติราชการ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8504" y="2924944"/>
            <a:ext cx="8848761" cy="1584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 2.1 </a:t>
            </a:r>
            <a:endParaRPr lang="th-TH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4000"/>
              </a:lnSpc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ความสำเร็จของการ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ใช้จ่ายงบประมาณในภาพรวม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20752" y="4653136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8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7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496616" y="5445224"/>
            <a:ext cx="7175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4000" b="1" dirty="0" smtClean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สำนัก</a:t>
            </a:r>
            <a:r>
              <a:rPr lang="th-TH" sz="4000" b="1" dirty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งบประมาณกรุงเทพมหานคร </a:t>
            </a:r>
          </a:p>
        </p:txBody>
      </p:sp>
    </p:spTree>
    <p:extLst>
      <p:ext uri="{BB962C8B-B14F-4D97-AF65-F5344CB8AC3E}">
        <p14:creationId xmlns:p14="http://schemas.microsoft.com/office/powerpoint/2010/main" val="22106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1" y="404664"/>
            <a:ext cx="9145016" cy="2088232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498059" y="686306"/>
            <a:ext cx="62632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 2  </a:t>
            </a:r>
            <a:endParaRPr lang="th-TH" sz="4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glow rad="635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4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ประสิทธิภาพของการปฏิบัติราชการ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8504" y="2492896"/>
            <a:ext cx="8848761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ตัวชี้วัดที่ 2.2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ความสำเร็จของการจัดทำงบการเงินและรายงาน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</a:t>
            </a:r>
          </a:p>
          <a:p>
            <a:pPr algn="ctr">
              <a:lnSpc>
                <a:spcPts val="4000"/>
              </a:lnSpc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ยอด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ทรัพย์สินประจำปี (งบทรัพย์สิน) ประจำปีงบประมาณ พ.ศ. 2562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0512" y="53732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1.5</a:t>
            </a:r>
            <a:endParaRPr lang="th-TH" sz="40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tx2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76736" y="5949280"/>
            <a:ext cx="4618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สำนัก</a:t>
            </a:r>
            <a:r>
              <a:rPr lang="th-TH" sz="4400" b="1" dirty="0"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การคลัง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601072" y="552942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1.5</a:t>
            </a:r>
            <a:endParaRPr lang="th-TH" sz="40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tx2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498059" y="3573016"/>
            <a:ext cx="6695301" cy="412193"/>
            <a:chOff x="1498059" y="3573016"/>
            <a:chExt cx="6695301" cy="412193"/>
          </a:xfrm>
        </p:grpSpPr>
        <p:cxnSp>
          <p:nvCxnSpPr>
            <p:cNvPr id="3" name="ตัวเชื่อมต่อตรง 2"/>
            <p:cNvCxnSpPr/>
            <p:nvPr/>
          </p:nvCxnSpPr>
          <p:spPr>
            <a:xfrm>
              <a:off x="1498059" y="3789040"/>
              <a:ext cx="6695301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 flipV="1">
              <a:off x="4736976" y="3573016"/>
              <a:ext cx="0" cy="216024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 flipV="1">
              <a:off x="1498059" y="3769185"/>
              <a:ext cx="0" cy="216024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 flipV="1">
              <a:off x="8193360" y="3755537"/>
              <a:ext cx="0" cy="216024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สี่เหลี่ยมผืนผ้า 15"/>
          <p:cNvSpPr/>
          <p:nvPr/>
        </p:nvSpPr>
        <p:spPr>
          <a:xfrm>
            <a:off x="352712" y="3933056"/>
            <a:ext cx="4492998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 2.2.1 </a:t>
            </a: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จัดทำงบการเงิน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</a:t>
            </a: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พ.ศ.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2562 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068514" y="3933056"/>
            <a:ext cx="4492998" cy="1584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 2.2.2 </a:t>
            </a:r>
          </a:p>
          <a:p>
            <a:pPr algn="ctr">
              <a:lnSpc>
                <a:spcPts val="2500"/>
              </a:lnSpc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ของความสำเร็จของการจัดทำรายงานสรุปยอด</a:t>
            </a: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ทรัพย์สิน (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งบทรัพย์สิน) </a:t>
            </a:r>
            <a:endPara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2500"/>
              </a:lnSpc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พ.ศ. 2562</a:t>
            </a:r>
          </a:p>
        </p:txBody>
      </p:sp>
    </p:spTree>
    <p:extLst>
      <p:ext uri="{BB962C8B-B14F-4D97-AF65-F5344CB8AC3E}">
        <p14:creationId xmlns:p14="http://schemas.microsoft.com/office/powerpoint/2010/main" val="32912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32656"/>
            <a:ext cx="9217024" cy="21896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704528" y="90872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 3 </a:t>
            </a:r>
            <a:endParaRPr lang="th-TH" sz="48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glow rad="635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คุณภาพการปฏิบัติราชการ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16496" y="2780928"/>
            <a:ext cx="3888432" cy="1887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ตัวชี้วัดที่ 3.1 (ก) </a:t>
            </a:r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ละความสำเร็จในการ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จัดการ</a:t>
            </a: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เรื่องที่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ได้รับ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แจ้ง</a:t>
            </a: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ประชาชน/ผู้รับบริการ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76936" y="2780928"/>
            <a:ext cx="5184576" cy="2187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th-TH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 3.1 (ข)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การเพิ่ม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</a:t>
            </a:r>
          </a:p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การปฏิบัติงานของ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</a:t>
            </a:r>
          </a:p>
          <a:p>
            <a:pPr algn="ctr">
              <a:lnSpc>
                <a:spcPts val="3000"/>
              </a:lnSpc>
            </a:pP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***กำหนด</a:t>
            </a: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เป็นตัวชี้วัดสำหรับหน่วยงาน/ส่วนราชการใน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สังกัด</a:t>
            </a:r>
          </a:p>
          <a:p>
            <a:pPr algn="ctr">
              <a:lnSpc>
                <a:spcPts val="3000"/>
              </a:lnSpc>
            </a:pP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</a:t>
            </a: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ปลัดกรุงเทพมหานคร ที่ไม่ต้องรับการประเมินในตัวชี้วัดที่ 3.1 (ก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3000"/>
              </a:lnSpc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173301" y="2348880"/>
            <a:ext cx="6695301" cy="720080"/>
            <a:chOff x="1498059" y="3573016"/>
            <a:chExt cx="6695301" cy="720080"/>
          </a:xfrm>
        </p:grpSpPr>
        <p:cxnSp>
          <p:nvCxnSpPr>
            <p:cNvPr id="10" name="ตัวเชื่อมต่อตรง 9"/>
            <p:cNvCxnSpPr/>
            <p:nvPr/>
          </p:nvCxnSpPr>
          <p:spPr>
            <a:xfrm>
              <a:off x="1498059" y="3789040"/>
              <a:ext cx="6695301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 flipV="1">
              <a:off x="4736976" y="3573016"/>
              <a:ext cx="0" cy="216024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1498059" y="3769185"/>
              <a:ext cx="0" cy="523911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8193360" y="3755537"/>
              <a:ext cx="0" cy="306537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สี่เหลี่ยมผืนผ้า 13"/>
          <p:cNvSpPr/>
          <p:nvPr/>
        </p:nvSpPr>
        <p:spPr>
          <a:xfrm>
            <a:off x="488504" y="472514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7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745088" y="5097378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7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89156" y="5301208"/>
            <a:ext cx="4895892" cy="1273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32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</a:t>
            </a:r>
          </a:p>
          <a:p>
            <a:pPr>
              <a:lnSpc>
                <a:spcPts val="3000"/>
              </a:lnSpc>
            </a:pPr>
            <a:r>
              <a:rPr lang="th-TH" sz="32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</a:t>
            </a:r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เลขานุการปลัดกรุงเทพมหานคร </a:t>
            </a:r>
            <a:endParaRPr lang="th-TH" sz="3200" b="1" dirty="0" smtClean="0">
              <a:solidFill>
                <a:schemeClr val="bg1"/>
              </a:solidFill>
              <a:effectLst>
                <a:glow rad="762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3000"/>
              </a:lnSpc>
            </a:pPr>
            <a:r>
              <a:rPr lang="th-TH" sz="32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</a:t>
            </a:r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ปลัดกรุงเทพมหานคร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664037" y="5678704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สำนักงาน </a:t>
            </a:r>
            <a:r>
              <a:rPr lang="th-TH" sz="3600" b="1" dirty="0" err="1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ก.ก</a:t>
            </a:r>
            <a:r>
              <a:rPr lang="th-TH" sz="36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77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32656"/>
            <a:ext cx="9217024" cy="21896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704528" y="90872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 3 </a:t>
            </a:r>
            <a:endParaRPr lang="th-TH" sz="48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glow rad="635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คุณภาพการปฏิบัติราชการ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0492" y="2564904"/>
            <a:ext cx="9145016" cy="1194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ตัวชี้วัดที่ 3.2 </a:t>
            </a:r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3000"/>
              </a:lnSpc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ละความสำเร็จของการดำเนินโครงการให้บริการที่ดีที่สุด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Best Service)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0492" y="4437112"/>
            <a:ext cx="914501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ตัวชี้วัดที่ 3.3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ระดับความพึงพอใจของผู้รับบริการ 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6496" y="387324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7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92475" y="538541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6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232920" y="5373216"/>
            <a:ext cx="433323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32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</a:t>
            </a:r>
          </a:p>
          <a:p>
            <a:pPr>
              <a:lnSpc>
                <a:spcPts val="3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คณะผู้ตรวจราชการกรุงเทพมหานคร </a:t>
            </a:r>
            <a:endParaRPr lang="th-TH" sz="3200" b="1" dirty="0" smtClean="0">
              <a:solidFill>
                <a:schemeClr val="bg1"/>
              </a:solidFill>
              <a:effectLst>
                <a:glow rad="762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3000"/>
              </a:lnSpc>
            </a:pPr>
            <a:r>
              <a:rPr lang="th-TH" sz="32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กองงานผู้ตรวจราชการ 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223877" y="3934797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สำนักงาน </a:t>
            </a:r>
            <a:r>
              <a:rPr lang="th-TH" sz="3600" b="1" dirty="0" err="1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ก.ก</a:t>
            </a:r>
            <a:r>
              <a:rPr lang="th-TH" sz="36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46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04664"/>
            <a:ext cx="9217024" cy="230425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352600" y="112474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635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มิติที่ 4 ด้านการพัฒนาองค์การ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0492" y="2708920"/>
            <a:ext cx="9145016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ตัวชี้วัดที่ 4.1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ร้อยละความสำเร็จของการของการพัฒนาฐานข้อมูล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6496" y="378904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endParaRPr lang="th-TH" sz="40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tx2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30958" y="3924345"/>
            <a:ext cx="5458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รับผิดชอบโดย สำนักยุทธศาสตร์และประเมินผล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6496" y="4480038"/>
            <a:ext cx="9145016" cy="1109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ตัวชี้วัดที่ 4.2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ความสำเร็จของการดำเนินการด้านความปลอดภัย </a:t>
            </a:r>
          </a:p>
          <a:p>
            <a:pPr algn="ctr">
              <a:lnSpc>
                <a:spcPts val="3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อาชีวอนามัย และสภาพแวดล้อมในการทำงาน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6496" y="574545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คะแนน ร้อย</a:t>
            </a:r>
            <a:r>
              <a:rPr lang="th-TH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tx2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 4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16896" y="5796553"/>
            <a:ext cx="3818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รับผิดชอบโดย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</a:t>
            </a:r>
            <a:r>
              <a:rPr lang="th-TH" sz="3600" b="1" dirty="0">
                <a:solidFill>
                  <a:schemeClr val="bg1"/>
                </a:solidFill>
                <a:effectLst>
                  <a:glow rad="762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อนามัย </a:t>
            </a:r>
          </a:p>
        </p:txBody>
      </p:sp>
    </p:spTree>
    <p:extLst>
      <p:ext uri="{BB962C8B-B14F-4D97-AF65-F5344CB8AC3E}">
        <p14:creationId xmlns:p14="http://schemas.microsoft.com/office/powerpoint/2010/main" val="41860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604_TF02801059" id="{985BF3EE-3FC2-4BFC-95F4-7F12277EDBAE}" vid="{CDD2C240-B557-4E73-B220-A461A6995D59}"/>
    </a:ext>
  </a:extLst>
</a:theme>
</file>

<file path=ppt/theme/theme2.xml><?xml version="1.0" encoding="utf-8"?>
<a:theme xmlns:a="http://schemas.openxmlformats.org/drawingml/2006/main" name="ธีมของ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4873beb7-5857-4685-be1f-d57550cc96c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1614</TotalTime>
  <Words>1714</Words>
  <Application>Microsoft Office PowerPoint</Application>
  <PresentationFormat>กระดาษ A4 (210x297 มม.)</PresentationFormat>
  <Paragraphs>363</Paragraphs>
  <Slides>25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TF02801059</vt:lpstr>
      <vt:lpstr>หลักเกณฑ์และวิธีการประเมินผล การปฏิบัติราชการ ประจำปีงบประมาณ พ.ศ. 2563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ระเบียบวาระที่</dc:title>
  <dc:creator>User</dc:creator>
  <cp:lastModifiedBy>User</cp:lastModifiedBy>
  <cp:revision>194</cp:revision>
  <dcterms:created xsi:type="dcterms:W3CDTF">2019-08-09T07:28:51Z</dcterms:created>
  <dcterms:modified xsi:type="dcterms:W3CDTF">2019-08-21T04:10:35Z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