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3" d="100"/>
          <a:sy n="73" d="100"/>
        </p:scale>
        <p:origin x="-3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BB481-907F-46D2-B3BC-BA52800647DB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303A0-4EC7-4D65-9662-CD5BEC17A8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3576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0E009D-B440-4F7A-8397-3EC90195B0AF}" type="datetimeFigureOut">
              <a:rPr lang="th-TH" smtClean="0"/>
              <a:pPr/>
              <a:t>29/08/61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2A1EF7-F625-4A80-AD67-6BF067C51F4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430844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กรอบการประเมินผลการปฏิบัติราชการ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ประจำปีของหน่วยงาน</a:t>
            </a:r>
          </a:p>
          <a:p>
            <a:pPr algn="ctr"/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ประจำปี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งบประมาณ พ.ศ.25</a:t>
            </a:r>
            <a:r>
              <a:rPr lang="en-US" sz="3200" b="1" dirty="0">
                <a:latin typeface="TH SarabunIT๙" pitchFamily="34" charset="-34"/>
                <a:cs typeface="TH SarabunIT๙" pitchFamily="34" charset="-34"/>
              </a:rPr>
              <a:t>6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2</a:t>
            </a:r>
            <a:endParaRPr lang="en-US" sz="3200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6" name="รูปภาพ 5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57166"/>
            <a:ext cx="1714512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2944" y="1071546"/>
            <a:ext cx="8001056" cy="4286280"/>
          </a:xfrm>
        </p:spPr>
        <p:txBody>
          <a:bodyPr anchor="ctr">
            <a:noAutofit/>
          </a:bodyPr>
          <a:lstStyle/>
          <a:p>
            <a:r>
              <a:rPr lang="th-TH" sz="3600" b="1" u="sng" dirty="0" smtClean="0">
                <a:latin typeface="TH SarabunIT๙" pitchFamily="34" charset="-34"/>
                <a:cs typeface="TH SarabunIT๙" pitchFamily="34" charset="-34"/>
              </a:rPr>
              <a:t>เกณฑ์การให้คะแนน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	ให้คะแนนผลสำเร็จตามจำนวนน้ำหนักคะแนนและ       ค่าเป้าหมายตัวชี้วัดตามแผนปฏิบัติราชการประจำปีของหน่วยงานที่นำมาเจรจาตกลงการประเมินผลการปฏิบัติราชการทั้งตัวชี้วัดงานยุทธศาสตร์และงานตามนโยบายซึ่งคณะกรรมการเจรจาตกลงการประเมินผลการปฏิบัติราชการของหน่วยงานสังกัดกรุงเทพมหานครเห็นควร กำหนดเกณฑ์การให้คะแนนใน    ภาพรวม ดังนี้</a:t>
            </a:r>
            <a:endParaRPr lang="th-TH" sz="3600" b="1" i="1" u="sng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357298"/>
            <a:ext cx="8001056" cy="3714776"/>
          </a:xfrm>
        </p:spPr>
        <p:txBody>
          <a:bodyPr anchor="ctr">
            <a:noAutofit/>
          </a:bodyPr>
          <a:lstStyle/>
          <a:p>
            <a:r>
              <a:rPr lang="th-TH" sz="3600" dirty="0" smtClean="0"/>
              <a:t> ช่วงการปรับเกณฑ์การให้คะแนน +/- ร้อยละ 10 ต่อ 1 คะแนน</a:t>
            </a:r>
            <a:br>
              <a:rPr lang="th-TH" sz="3600" dirty="0" smtClean="0"/>
            </a:br>
            <a:r>
              <a:rPr lang="th-TH" sz="3600" dirty="0" smtClean="0"/>
              <a:t> 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endParaRPr lang="th-TH" sz="3600" b="1" i="1" u="sng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34" y="3286124"/>
          <a:ext cx="8152504" cy="1436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เอกสาร" r:id="rId5" imgW="5909007" imgH="1013889" progId="Word.Document.12">
                  <p:embed/>
                </p:oleObj>
              </mc:Choice>
              <mc:Fallback>
                <p:oleObj name="เอกสาร" r:id="rId5" imgW="5909007" imgH="101388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286124"/>
                        <a:ext cx="8152504" cy="1436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8072430" cy="257176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คณะกรรมการเจรจาตกลงการประเมินผลการปฏิบัติราชการ</a:t>
            </a:r>
          </a:p>
          <a:p>
            <a:pPr algn="ctr"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ของหน่วยงานสังกัดกรุงเทพมหานคร </a:t>
            </a:r>
          </a:p>
          <a:p>
            <a:pPr>
              <a:spcBef>
                <a:spcPct val="0"/>
              </a:spcBef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</a:t>
            </a: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จำนวน 6 คณะ โดยมีรองปลัดกรุงเทพมหานคร ที่ปลัดกรุงเทพมหานครมอบหมายให้ปฏิบัติหน้าที่ในฐานะหัวหน้ากลุ่มภารกิจของกรุงเทพมหานครแต่ละด้านตามคำสั่งมอบหมายเป็นประธาน</a:t>
            </a:r>
            <a:endParaRPr lang="th-TH" sz="3200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70" y="3571876"/>
            <a:ext cx="8072430" cy="2857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รองปลัดกรุงเทพมหานคร (หัวหน้ากลุ่มภารกิจ)			ประธานกรรมการ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หัวหน้าผู้ตรวจราชการกรุงเทพมหานครหรือผู้แทน			กรรมการ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ผู้ทรงคุณวุฒิตามที่ประธานกรรมการมอบหมาย			กรรมการ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ผู้อำนวยการสำนักยุทธศาสตร์และประเมินผลหรือผู้แทน		กรรมการ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หัวหน้าสำนักงาน </a:t>
            </a:r>
            <a:r>
              <a:rPr lang="th-TH" sz="24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ก.ก.</a:t>
            </a: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 หรือผู้แทน				กรรมการ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เจ้าหน้าที่สำนักยุทธศาสตร์และประเมินผลที่ได้รับมอบหมาย		เลขานุการ</a:t>
            </a:r>
          </a:p>
          <a:p>
            <a:pPr marL="457200" indent="-457200">
              <a:spcBef>
                <a:spcPct val="0"/>
              </a:spcBef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	จากผู้อำนวยการสำนักยุทธศาสตร์และประเมินผล</a:t>
            </a:r>
          </a:p>
          <a:p>
            <a:pPr marL="457200" indent="-457200">
              <a:spcBef>
                <a:spcPct val="0"/>
              </a:spcBef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7. 	</a:t>
            </a: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เจ้าหน้าที่สำนักยุทธศาสตร์และประเมินผลที่ได้รับมอบหมาย		ผู้ช่วยเลขานุการ</a:t>
            </a:r>
          </a:p>
          <a:p>
            <a:pPr marL="457200" indent="-457200">
              <a:spcBef>
                <a:spcPct val="0"/>
              </a:spcBef>
            </a:pPr>
            <a:r>
              <a:rPr lang="th-TH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จากผู้อำนวยการสำนักยุทธศาสตร์และประเมินผล</a:t>
            </a:r>
          </a:p>
          <a:p>
            <a:pPr marL="457200" indent="-457200">
              <a:spcBef>
                <a:spcPct val="0"/>
              </a:spcBef>
            </a:pPr>
            <a:endParaRPr lang="th-TH" sz="24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1214414" y="3071810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1071546"/>
            <a:ext cx="7572428" cy="36433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พิจารณาความเหมาะสมของตัวชี้วัด 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ค่าเป้าหมายของตัวชี้วัด น้ำหนัก ความสำคัญของตัวชี้วัด และประเด็นอื่นที่เกี่ยวข้อง เพื่อให้ได้ข้อตกลงสำหรับการจัดทำคำรับรองการปฏิบัติราชการของหน่วยงาน</a:t>
            </a:r>
            <a:endParaRPr lang="th-TH" sz="32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071546"/>
            <a:ext cx="8215370" cy="478634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1. กลุ่มภารกิจด้านคุณภาพชีวิต และพัฒนาสังคม 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นางวันทนีย์ วัฒนะ  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รป.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กทม. เป็นประธาน หน่วยงานและส่วนราชการ ประกอบด้วย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1.1 สำนักอนามัย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1.2 สำนักพัฒนาสังคม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1.3 สำนักปลัดกรุงเทพมหานคร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1.3.1 สถาบันพัฒนาข้าราชการกรุงเทพมหานคร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1.3.2 กองงานผู้ตรวจราชการ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1.4 สำนักงานเลขานุการสภากรุงเทพมหานคร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1.5 สำนักงานเขตกลุ่มกรุงเทพเหนือ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8286808" cy="478634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2. กลุ่มภารกิจด้านจัดระเบียบ และบรรเทาสาธารณภัย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นายวันชัย ถนอมศักดิ์	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รป.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กทม. เป็นประธาน หน่วยงานและส่วนราชการ ประกอบด้วย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2.1 สำนักเทศกิจ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2.2 สำนักป้องกันและบรรเทาสาธารณภัย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2.3 สำนักปลัดกรุงเทพมหานคร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2.3.1 สำนักงานกฎหมายและคดี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2.3.2 สำนักงานปกครองและทะเบียน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2.4 สำนักงานเขตกลุ่มกรุงเทพใต้</a:t>
            </a:r>
            <a:endParaRPr lang="th-TH" sz="4000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8286808" cy="478634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3. กลุ่มภารกิจด้านการแพทย์ และการศึกษา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นาย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พิชญา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 นาควัชระ	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รป.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กทม. เป็นประธาน หน่วยงานและส่วนราชการ ประกอบด้วย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3.1 สำนักการแพทย์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3.2. สำนักการศึกษา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3.3 สำนักงานเลขานุการผู้ว่าราชการกรุงเทพมหานคร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3.4 สำนักงานประชาสัมพันธ์ สำนักปลัดกรุงเทพมหานคร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3.5 สำนักงานเขตกลุ่มกรุงธนเหนือ</a:t>
            </a:r>
            <a:endParaRPr lang="th-TH" sz="4000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538" y="1071546"/>
            <a:ext cx="7715304" cy="478634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4. กลุ่มภารกิจด้านยุทธศาสตร์ การบริหารงานบุคคล และวัฒนธรรม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นาง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ศิลป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สวย ระวีแสงสูรย์ 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รป.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กทม. เป็นประธาน หน่วยงานและส่วนราชการ ประกอบด้วย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4.1 สำนักยุทธศาสตร์และประเมินผล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4.2 สำนักวัฒนธรรม กีฬา และการท่องเที่ยว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4.3 สำนักปลัดกรุงเทพมหานคร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4.3.1 สำนักงานการต่างประเทศ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4.3.2 สำนักงานการเจ้าหน้าที่</a:t>
            </a:r>
            <a:endParaRPr lang="th-TH" b="1" dirty="0" smtClean="0">
              <a:solidFill>
                <a:srgbClr val="FF0000"/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	4.3.3 สำนักงานเลขานุการปลัดกรุงเทพมหานคร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4.4 สำนักงานเขตกลุ่มกรุงเทพกลาง</a:t>
            </a:r>
            <a:endParaRPr lang="th-TH" sz="4000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8358246" cy="478634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5. กลุ่มภารกิจด้านสิ่งแวดล้อม งบประมาณ และการคลัง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นาง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สุวรรณา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 จุ่งรุ่งเรือง 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รป.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กทม. เป็นประธาน หน่วยงานและส่วนราชการ ประกอบด้วย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5.1 สำนักสิ่งแวดล้อม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5.2 สำนักงบประมาณกรุงเทพมหานคร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5.3 สำนักการคลัง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5.4 สำนักงานตรวจสอบภายใน สำนักปลัดกรุงเทพมหานคร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5.5 สำนักงานเขตกลุ่มกรุงธนใต้</a:t>
            </a:r>
            <a:endParaRPr lang="th-TH" sz="4000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071546"/>
            <a:ext cx="8143900" cy="457203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th-TH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6. กลุ่มภารกิจด้านโครงสร้างพื้นฐาน และผังเมือง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นาย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สมพงษ์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 เวียงแก้ว 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รอง </a:t>
            </a:r>
            <a:r>
              <a:rPr lang="th-TH" sz="3200" dirty="0" err="1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ป.กทม.</a:t>
            </a:r>
            <a:r>
              <a:rPr lang="th-TH" sz="3200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 เป็นประธาน หน่วยงานและส่วนราชการ ประกอบด้วย 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6.1 สำนักการระบายน้ำ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6.2 สำนักการโยธา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6.3 สำนักการจราจรและขนส่ง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6.4 สำนักผังเมือง</a:t>
            </a: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6.5 </a:t>
            </a: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สำนักงานเขตกลุ่มกรุงเทพตะวันออก</a:t>
            </a:r>
            <a:endParaRPr lang="th-TH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  <a:p>
            <a:pPr>
              <a:spcBef>
                <a:spcPct val="0"/>
              </a:spcBef>
              <a:tabLst>
                <a:tab pos="358775" algn="l"/>
              </a:tabLst>
            </a:pPr>
            <a:r>
              <a:rPr lang="th-TH" dirty="0" smtClean="0">
                <a:solidFill>
                  <a:schemeClr val="tx2">
                    <a:satMod val="130000"/>
                  </a:schemeClr>
                </a:solidFill>
                <a:latin typeface="TH SarabunIT๙" pitchFamily="34" charset="-34"/>
                <a:ea typeface="+mj-ea"/>
                <a:cs typeface="TH SarabunIT๙" pitchFamily="34" charset="-34"/>
              </a:rPr>
              <a:t>		</a:t>
            </a:r>
            <a:endParaRPr lang="th-TH" sz="4000" dirty="0" smtClean="0">
              <a:solidFill>
                <a:schemeClr val="tx2">
                  <a:satMod val="130000"/>
                </a:schemeClr>
              </a:solidFill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  <p:sp>
        <p:nvSpPr>
          <p:cNvPr id="5" name="เฟรม 4"/>
          <p:cNvSpPr/>
          <p:nvPr/>
        </p:nvSpPr>
        <p:spPr>
          <a:xfrm>
            <a:off x="1357290" y="1428736"/>
            <a:ext cx="1928826" cy="714380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มิติที่ 1</a:t>
            </a:r>
            <a:endParaRPr lang="th-TH" sz="32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643306" y="1428736"/>
            <a:ext cx="4643470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มิติด้านประสิทธิผลตาม</a:t>
            </a:r>
            <a:r>
              <a:rPr lang="th-TH" sz="32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พันธ</a:t>
            </a:r>
            <a:r>
              <a:rPr lang="th-TH" sz="32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กิจ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285852" y="2500306"/>
            <a:ext cx="207170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ประเด็นการประเมิน</a:t>
            </a:r>
            <a:endParaRPr lang="th-TH" sz="24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3643306" y="2500306"/>
            <a:ext cx="4643470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ผลสำเร็จในการปฏิบัติราชการ</a:t>
            </a:r>
            <a:endParaRPr lang="th-TH" sz="32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285852" y="3714752"/>
            <a:ext cx="207170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endParaRPr lang="th-TH" sz="24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3643306" y="3500438"/>
            <a:ext cx="4643470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ร้อยละความสำเร็จของแผนปฏิบัติราชการประจำปีของหน่วยงาน</a:t>
            </a:r>
            <a:endParaRPr lang="th-TH" sz="32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1285852" y="4857760"/>
            <a:ext cx="207170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น้ำหนัก</a:t>
            </a:r>
            <a:endParaRPr lang="th-TH" sz="24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3643306" y="4857760"/>
            <a:ext cx="4643470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ร้อยละ 40</a:t>
            </a:r>
            <a:endParaRPr lang="th-TH" sz="32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7786742" cy="4214842"/>
          </a:xfrm>
        </p:spPr>
        <p:txBody>
          <a:bodyPr>
            <a:noAutofit/>
          </a:bodyPr>
          <a:lstStyle/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	เพื่อเป็นการผลักดันการปฏิบัติงานตามตัวชี้วัดงานยุทธศาสตร์และตัวชี้วัดงานตามนโยบายของผู้บริหารกรุงเทพมหานครตามแผนปฏิบัติราชการประจำปีของหน่วยงานให้สำเร็จตามเป้าหมายที่ตั้งไว้จึงกำหนดแนวทางการประเมินผลสัมฤทธิ์การปฏิบัติงานตามแผนปฏิบัติราชการประจำปีของหน่วยงาน โดย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4414" y="1500174"/>
            <a:ext cx="7643866" cy="4214842"/>
          </a:xfrm>
        </p:spPr>
        <p:txBody>
          <a:bodyPr>
            <a:noAutofit/>
          </a:bodyPr>
          <a:lstStyle/>
          <a:p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	ประเมินเฉพาะ </a:t>
            </a:r>
            <a:r>
              <a:rPr lang="th-TH" sz="3600" b="1" u="sng" dirty="0" smtClean="0">
                <a:latin typeface="TH SarabunIT๙" pitchFamily="34" charset="-34"/>
                <a:cs typeface="TH SarabunIT๙" pitchFamily="34" charset="-34"/>
              </a:rPr>
              <a:t>ผลสัมฤทธิ์การปฏิบัติงาน</a:t>
            </a:r>
            <a:r>
              <a:rPr lang="th-TH" sz="3600" u="sng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ตามแผนปฏิบัติราชการประจำปีของหน่วยงาน ตามตัวชี้วัดงานยุทธศาสตร์และตัวชี้วัดงานตามนโยบายซึ่งคิดเป็นร้อยละ 40 ตามที่ตกลงกับคณะกรรมการเจรจาตกลงการประเมินผลการปฏิบัติราชการของหน่วยงานสังกัดกรุงเทพมหานคร โดยคิดค่าคะแนนร้อยละ 100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7715304" cy="4143404"/>
          </a:xfrm>
        </p:spPr>
        <p:txBody>
          <a:bodyPr>
            <a:noAutofit/>
          </a:bodyPr>
          <a:lstStyle/>
          <a:p>
            <a:r>
              <a:rPr lang="th-TH" sz="3600" b="1" i="1" u="sng" dirty="0" smtClean="0">
                <a:latin typeface="TH SarabunIT๙" pitchFamily="34" charset="-34"/>
                <a:cs typeface="TH SarabunIT๙" pitchFamily="34" charset="-34"/>
              </a:rPr>
              <a:t>ตัวชี้วัดงานยุทธศาสตร์</a:t>
            </a:r>
            <a:r>
              <a:rPr lang="th-TH" sz="3600" i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3600" dirty="0" smtClean="0">
                <a:effectLst/>
                <a:latin typeface="TH SarabunIT๙" pitchFamily="34" charset="-34"/>
                <a:cs typeface="TH SarabunIT๙" pitchFamily="34" charset="-34"/>
              </a:rPr>
              <a:t>หมายถึง ตัวชี้วัดที่หน่วยงานดำเนินการให้สำเร็จได้ด้วยศักยภาพของหน่วยงานเอง หรือเป็นการประสานความร่วมมือจากหลายหน่วยงานร่วมกันดำเนินการแบบ</a:t>
            </a:r>
            <a:r>
              <a:rPr lang="th-TH" sz="3600" dirty="0" err="1" smtClean="0">
                <a:effectLst/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3600" dirty="0" smtClean="0">
                <a:effectLst/>
                <a:latin typeface="TH SarabunIT๙" pitchFamily="34" charset="-34"/>
                <a:cs typeface="TH SarabunIT๙" pitchFamily="34" charset="-34"/>
              </a:rPr>
              <a:t>การ ประกอบด้วย ตัวชี้วัดงานยุทธศาสตร์ตามแผนพัฒนากรุงเทพมหานคร ตัวชี้วัดงานยุทธศาสตร์ตามภารกิจของหน่วยงาน และตัวชี้วัดงานยุทธศาสตร์เชิงพื้นที่ 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7498080" cy="3643338"/>
          </a:xfrm>
        </p:spPr>
        <p:txBody>
          <a:bodyPr>
            <a:noAutofit/>
          </a:bodyPr>
          <a:lstStyle/>
          <a:p>
            <a:r>
              <a:rPr lang="th-TH" sz="3600" b="1" i="1" u="sng" dirty="0" smtClean="0">
                <a:latin typeface="TH SarabunIT๙" pitchFamily="34" charset="-34"/>
                <a:cs typeface="TH SarabunIT๙" pitchFamily="34" charset="-34"/>
              </a:rPr>
              <a:t>ตัวชี้วัดงานยุทธศาสตร์ตามแผนพัฒนากรุงเทพมหานคร</a:t>
            </a:r>
            <a:r>
              <a:rPr lang="th-TH" sz="3600" b="1" i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เป็นตัวชี้วัดตามแผนพัฒนากรุงเทพมหานคร แผนปฏิบัติราชการกรุงเทพมหานครประจำปี และแผนเฉพาะด้านที่หน่วยงานเกี่ยวข้อง เช่น แผนพัฒนาคุณภาพชีวิตผู้สูงอายุกรุงเทพมหานคร แผนแม่บทเทคโนโลยีสารสนเทศกรุงเทพมหานคร  เป็นต้น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142984"/>
            <a:ext cx="8001056" cy="4714908"/>
          </a:xfrm>
        </p:spPr>
        <p:txBody>
          <a:bodyPr anchor="ctr"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th-TH" sz="3600" b="1" i="1" u="sng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ตัวชี้วัดงานยุทธศาสตร์ตามภารกิจของหน่วยงาน </a:t>
            </a:r>
            <a:r>
              <a:rPr lang="th-TH" sz="3600" b="1" i="1" u="sng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/>
            </a:r>
            <a:br>
              <a:rPr lang="th-TH" sz="3600" b="1" i="1" u="sng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</a:br>
            <a:r>
              <a:rPr lang="th-TH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เป็น</a:t>
            </a:r>
            <a:r>
              <a:rPr lang="th-TH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ตัวชี้วัดตามภารกิจของ</a:t>
            </a:r>
            <a:r>
              <a:rPr lang="th-TH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หน่วยงานที่</a:t>
            </a:r>
            <a:r>
              <a:rPr lang="th-TH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ไม่ปรากฏในแผนพัฒนากรุงเทพมหานคร แผนปฏิบัติราชการกรุงเทพมหานคร</a:t>
            </a:r>
            <a:r>
              <a:rPr lang="th-TH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ประจำปี  ซึ่ง</a:t>
            </a:r>
            <a:r>
              <a:rPr lang="th-TH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หน่วยงาน</a:t>
            </a:r>
            <a:r>
              <a:rPr lang="th-TH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ร่วมกับสำนัก</a:t>
            </a:r>
            <a:r>
              <a:rPr lang="th-TH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ยุทธศาสตร์และประเมินผลวิเคราะห์ความสอดคล้องกับยุทธศาสตร์การพัฒนาของ</a:t>
            </a:r>
            <a:r>
              <a:rPr lang="th-TH" sz="36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กรุงเทพมหานครหรือ</a:t>
            </a:r>
            <a:r>
              <a:rPr lang="th-TH" sz="36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>แผนเฉพาะด้านแล้วนำไปกำหนดไว้ในแผนปฏิบัติราชการประจำปีของหน่วยงาน</a:t>
            </a:r>
            <a:r>
              <a:rPr lang="en-US" sz="3600" b="1" i="1" u="sng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  <a:t/>
            </a:r>
            <a:br>
              <a:rPr lang="en-US" sz="3600" b="1" i="1" u="sng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ea typeface="+mj-ea"/>
                <a:cs typeface="TH SarabunIT๙" pitchFamily="34" charset="-34"/>
              </a:rPr>
            </a:br>
            <a:endParaRPr lang="th-TH" sz="3600" b="1" i="1" u="sng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ea typeface="+mj-ea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142984"/>
            <a:ext cx="8001056" cy="4714908"/>
          </a:xfrm>
        </p:spPr>
        <p:txBody>
          <a:bodyPr anchor="ctr">
            <a:noAutofit/>
          </a:bodyPr>
          <a:lstStyle/>
          <a:p>
            <a:pPr lvl="0"/>
            <a:r>
              <a:rPr lang="th-TH" sz="3600" b="1" u="sng" dirty="0" smtClean="0">
                <a:latin typeface="TH SarabunIT๙" pitchFamily="34" charset="-34"/>
                <a:cs typeface="TH SarabunIT๙" pitchFamily="34" charset="-34"/>
              </a:rPr>
              <a:t>ตัวชี้วัดงานยุทธศาสตร์เชิงพื้นที่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 เป็นตัวชี้วัดที่สอดคล้องกับสภาพปัญหาในแต่ละพื้นที่ที่มีความแตกต่างกันไปซึ่งหน่วยงานกำหนดขึ้นมาจากผลการวิเคราะห์สภาพแวดล้อมของพื้นที่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en-US" sz="3600" b="1" i="1" u="sng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b="1" i="1" u="sng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endParaRPr lang="th-TH" sz="3600" b="1" i="1" u="sng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357298"/>
            <a:ext cx="8001056" cy="3714776"/>
          </a:xfrm>
        </p:spPr>
        <p:txBody>
          <a:bodyPr anchor="ctr">
            <a:noAutofit/>
          </a:bodyPr>
          <a:lstStyle/>
          <a:p>
            <a:r>
              <a:rPr lang="th-TH" sz="3600" b="1" i="1" u="sng" dirty="0" smtClean="0">
                <a:latin typeface="TH SarabunIT๙" pitchFamily="34" charset="-34"/>
                <a:cs typeface="TH SarabunIT๙" pitchFamily="34" charset="-34"/>
              </a:rPr>
              <a:t>ตัวชี้วัดงานตามนโยบาย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หมายถึง ตัวชี้วัดที่หน่วยงานดำเนินการตามนโยบายของผู้บริหารกรุงเทพมหานครอาจสำเร็จได้ด้วยศักยภาพของหน่วยงานหรือเป็นการประสานความร่วมมือจากหลายๆ หน่วยงานร่วมกันดำเนินการแบบ</a:t>
            </a:r>
            <a:r>
              <a:rPr lang="th-TH" sz="3600" dirty="0" err="1" smtClean="0"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en-US" sz="36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 smtClean="0">
                <a:latin typeface="TH SarabunIT๙" pitchFamily="34" charset="-34"/>
                <a:cs typeface="TH SarabunIT๙" pitchFamily="34" charset="-34"/>
              </a:rPr>
            </a:br>
            <a:endParaRPr lang="th-TH" sz="3600" b="1" i="1" u="sng" kern="1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" name="รูปภาพ 3" descr="logob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142876"/>
            <a:ext cx="1000108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567</TotalTime>
  <Words>338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จุดที่สุด</vt:lpstr>
      <vt:lpstr>เอกสาร</vt:lpstr>
      <vt:lpstr>PowerPoint Presentation</vt:lpstr>
      <vt:lpstr>PowerPoint Presentation</vt:lpstr>
      <vt:lpstr> เพื่อเป็นการผลักดันการปฏิบัติงานตามตัวชี้วัดงานยุทธศาสตร์และตัวชี้วัดงานตามนโยบายของผู้บริหารกรุงเทพมหานครตามแผนปฏิบัติราชการประจำปีของหน่วยงานให้สำเร็จตามเป้าหมายที่ตั้งไว้จึงกำหนดแนวทางการประเมินผลสัมฤทธิ์การปฏิบัติงานตามแผนปฏิบัติราชการประจำปีของหน่วยงาน โดย </vt:lpstr>
      <vt:lpstr> ประเมินเฉพาะ ผลสัมฤทธิ์การปฏิบัติงาน ตามแผนปฏิบัติราชการประจำปีของหน่วยงาน ตามตัวชี้วัดงานยุทธศาสตร์และตัวชี้วัดงานตามนโยบายซึ่งคิดเป็นร้อยละ 40 ตามที่ตกลงกับคณะกรรมการเจรจาตกลงการประเมินผลการปฏิบัติราชการของหน่วยงานสังกัดกรุงเทพมหานคร โดยคิดค่าคะแนนร้อยละ 100 </vt:lpstr>
      <vt:lpstr>ตัวชี้วัดงานยุทธศาสตร์  หมายถึง ตัวชี้วัดที่หน่วยงานดำเนินการให้สำเร็จได้ด้วยศักยภาพของหน่วยงานเอง หรือเป็นการประสานความร่วมมือจากหลายหน่วยงานร่วมกันดำเนินการแบบบูรณาการ ประกอบด้วย ตัวชี้วัดงานยุทธศาสตร์ตามแผนพัฒนากรุงเทพมหานคร ตัวชี้วัดงานยุทธศาสตร์ตามภารกิจของหน่วยงาน และตัวชี้วัดงานยุทธศาสตร์เชิงพื้นที่ </vt:lpstr>
      <vt:lpstr>ตัวชี้วัดงานยุทธศาสตร์ตามแผนพัฒนากรุงเทพมหานคร เป็นตัวชี้วัดตามแผนพัฒนากรุงเทพมหานคร แผนปฏิบัติราชการกรุงเทพมหานครประจำปี และแผนเฉพาะด้านที่หน่วยงานเกี่ยวข้อง เช่น แผนพัฒนาคุณภาพชีวิตผู้สูงอายุกรุงเทพมหานคร แผนแม่บทเทคโนโลยีสารสนเทศกรุงเทพมหานคร  เป็นต้น</vt:lpstr>
      <vt:lpstr>ตัวชี้วัดงานยุทธศาสตร์ตามภารกิจของหน่วยงาน  เป็นตัวชี้วัดตามภารกิจของหน่วยงานที่ไม่ปรากฏในแผนพัฒนากรุงเทพมหานคร แผนปฏิบัติราชการกรุงเทพมหานครประจำปี  ซึ่งหน่วยงานร่วมกับสำนักยุทธศาสตร์และประเมินผลวิเคราะห์ความสอดคล้องกับยุทธศาสตร์การพัฒนาของกรุงเทพมหานครหรือแผนเฉพาะด้านแล้วนำไปกำหนดไว้ในแผนปฏิบัติราชการประจำปีของหน่วยงาน </vt:lpstr>
      <vt:lpstr>ตัวชี้วัดงานยุทธศาสตร์เชิงพื้นที่ เป็นตัวชี้วัดที่สอดคล้องกับสภาพปัญหาในแต่ละพื้นที่ที่มีความแตกต่างกันไปซึ่งหน่วยงานกำหนดขึ้นมาจากผลการวิเคราะห์สภาพแวดล้อมของพื้นที่  </vt:lpstr>
      <vt:lpstr>ตัวชี้วัดงานตามนโยบาย หมายถึง ตัวชี้วัดที่หน่วยงานดำเนินการตามนโยบายของผู้บริหารกรุงเทพมหานครอาจสำเร็จได้ด้วยศักยภาพของหน่วยงานหรือเป็นการประสานความร่วมมือจากหลายๆ หน่วยงานร่วมกันดำเนินการแบบบูรณาการ </vt:lpstr>
      <vt:lpstr>เกณฑ์การให้คะแนน  ให้คะแนนผลสำเร็จตามจำนวนน้ำหนักคะแนนและ       ค่าเป้าหมายตัวชี้วัดตามแผนปฏิบัติราชการประจำปีของหน่วยงานที่นำมาเจรจาตกลงการประเมินผลการปฏิบัติราชการทั้งตัวชี้วัดงานยุทธศาสตร์และงานตามนโยบายซึ่งคณะกรรมการเจรจาตกลงการประเมินผลการปฏิบัติราชการของหน่วยงานสังกัดกรุงเทพมหานครเห็นควร กำหนดเกณฑ์การให้คะแนนใน    ภาพรวม ดังนี้</vt:lpstr>
      <vt:lpstr> ช่วงการปรับเกณฑ์การให้คะแนน +/- ร้อยละ 10 ต่อ 1 คะแนน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Ton</dc:creator>
  <cp:lastModifiedBy>supattra</cp:lastModifiedBy>
  <cp:revision>44</cp:revision>
  <cp:lastPrinted>2018-08-29T06:57:50Z</cp:lastPrinted>
  <dcterms:created xsi:type="dcterms:W3CDTF">2018-08-15T04:19:56Z</dcterms:created>
  <dcterms:modified xsi:type="dcterms:W3CDTF">2018-08-29T06:58:58Z</dcterms:modified>
</cp:coreProperties>
</file>