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307" r:id="rId6"/>
    <p:sldId id="308" r:id="rId7"/>
    <p:sldId id="259" r:id="rId8"/>
    <p:sldId id="309" r:id="rId9"/>
    <p:sldId id="315" r:id="rId10"/>
    <p:sldId id="310" r:id="rId11"/>
    <p:sldId id="311" r:id="rId12"/>
    <p:sldId id="275" r:id="rId13"/>
    <p:sldId id="274" r:id="rId14"/>
    <p:sldId id="265" r:id="rId15"/>
    <p:sldId id="312" r:id="rId16"/>
    <p:sldId id="313" r:id="rId17"/>
    <p:sldId id="314" r:id="rId18"/>
    <p:sldId id="286" r:id="rId19"/>
    <p:sldId id="285" r:id="rId20"/>
    <p:sldId id="297" r:id="rId21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99"/>
    <a:srgbClr val="A50021"/>
    <a:srgbClr val="006600"/>
    <a:srgbClr val="F7F7F7"/>
    <a:srgbClr val="EEEEEE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599" autoAdjust="0"/>
  </p:normalViewPr>
  <p:slideViewPr>
    <p:cSldViewPr>
      <p:cViewPr>
        <p:scale>
          <a:sx n="72" d="100"/>
          <a:sy n="72" d="100"/>
        </p:scale>
        <p:origin x="-43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1429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877A89-CB30-4071-906D-1044D0A3667E}" type="datetimeFigureOut">
              <a:rPr lang="th-TH"/>
              <a:pPr>
                <a:defRPr/>
              </a:pPr>
              <a:t>29/08/61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1429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09EF3FE-3B4E-4883-9B3F-C1ACCC8DDFB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44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1429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D47FB04-37AA-4ADF-9F80-A8893D5C9856}" type="datetimeFigureOut">
              <a:rPr lang="th-TH"/>
              <a:pPr>
                <a:defRPr/>
              </a:pPr>
              <a:t>29/08/61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5550" tIns="47775" rIns="95550" bIns="47775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1429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8950049-9A1C-4CF1-AB9D-F6A255D45C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1428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F32C2-4A03-4182-85D2-CCEACE8D7820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6868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7D79F-0589-4A3D-A117-0CED95092AE4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JasmineUPC" pitchFamily="18" charset="-34"/>
                <a:cs typeface="Jasmine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DCD8-6367-41D1-90C3-27E1C6B15A1B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47925" cy="3651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214F61-5591-4DC3-87C2-BC2E2B94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FA5-DDCC-4437-A72C-4D7D78EF2C02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69D0-9F24-4C44-9679-1DF172A5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58A9-460B-44F9-93B1-C55237313819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9AD3-9AC8-47D6-850E-B830AB24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ภาพนิ่งชื่อเรื่อ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6200" y="762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DSN MonTaNa" pitchFamily="2" charset="-34"/>
              <a:cs typeface="JasmineUPC" pitchFamily="18" charset="-34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3933825"/>
            <a:ext cx="6121400" cy="1470025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th-TH" dirty="0" err="1"/>
              <a:t>Click</a:t>
            </a:r>
            <a:r>
              <a:rPr lang="th-TH" dirty="0"/>
              <a:t> </a:t>
            </a:r>
            <a:r>
              <a:rPr lang="th-TH" dirty="0" err="1"/>
              <a:t>to</a:t>
            </a:r>
            <a:r>
              <a:rPr lang="th-TH" dirty="0"/>
              <a:t> </a:t>
            </a:r>
            <a:r>
              <a:rPr lang="th-TH" dirty="0" err="1"/>
              <a:t>edit</a:t>
            </a:r>
            <a:r>
              <a:rPr lang="th-TH" dirty="0"/>
              <a:t> </a:t>
            </a:r>
            <a:r>
              <a:rPr lang="th-TH" dirty="0" err="1"/>
              <a:t>Master</a:t>
            </a:r>
            <a:r>
              <a:rPr lang="th-TH" dirty="0"/>
              <a:t> </a:t>
            </a:r>
            <a:r>
              <a:rPr lang="th-TH" dirty="0" err="1"/>
              <a:t>title</a:t>
            </a:r>
            <a:r>
              <a:rPr lang="th-TH" dirty="0"/>
              <a:t> </a:t>
            </a:r>
            <a:r>
              <a:rPr lang="th-TH" dirty="0" err="1"/>
              <a:t>style</a:t>
            </a:r>
            <a:endParaRPr lang="th-T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B40BE3F-D290-408B-8A7F-003DB7F01CD7}" type="datetime1">
              <a:rPr lang="en-US"/>
              <a:pPr>
                <a:defRPr/>
              </a:pPr>
              <a:t>8/29/2018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7E23-53F8-4B32-844E-706C7FF3C1B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FB5BA-1252-4F50-B2A3-D35D2682EA3F}" type="datetime1">
              <a:rPr lang="en-US"/>
              <a:pPr>
                <a:defRPr/>
              </a:pPr>
              <a:t>8/29/2018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B86A-2DBB-43F4-85B5-27EA05C8796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  <a:lvl2pPr>
              <a:defRPr>
                <a:latin typeface="JasmineUPC" pitchFamily="18" charset="-34"/>
                <a:cs typeface="JasmineUPC" pitchFamily="18" charset="-34"/>
              </a:defRPr>
            </a:lvl2pPr>
            <a:lvl3pPr>
              <a:defRPr>
                <a:latin typeface="JasmineUPC" pitchFamily="18" charset="-34"/>
                <a:cs typeface="JasmineUPC" pitchFamily="18" charset="-34"/>
              </a:defRPr>
            </a:lvl3pPr>
            <a:lvl4pPr>
              <a:defRPr>
                <a:latin typeface="JasmineUPC" pitchFamily="18" charset="-34"/>
                <a:cs typeface="JasmineUPC" pitchFamily="18" charset="-34"/>
              </a:defRPr>
            </a:lvl4pPr>
            <a:lvl5pPr>
              <a:defRPr>
                <a:latin typeface="JasmineUPC" pitchFamily="18" charset="-34"/>
                <a:cs typeface="JasmineUPC" pitchFamily="18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69D8-2D3E-4C3F-BE85-FDDC97CAC170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F71C-6235-4B46-A2BB-DE17634A0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57213"/>
            <a:ext cx="2057400" cy="5824537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57213"/>
            <a:ext cx="6019800" cy="582453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7C20-441B-478B-89E8-26B7C64D71FE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D3C0C-34A9-493F-A31B-B203E060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JasmineUPC" pitchFamily="18" charset="-34"/>
                <a:cs typeface="JasmineUPC" pitchFamily="18" charset="-34"/>
              </a:defRPr>
            </a:lvl1pPr>
            <a:lvl2pPr>
              <a:defRPr sz="2400">
                <a:latin typeface="JasmineUPC" pitchFamily="18" charset="-34"/>
                <a:cs typeface="JasmineUPC" pitchFamily="18" charset="-34"/>
              </a:defRPr>
            </a:lvl2pPr>
            <a:lvl3pPr>
              <a:defRPr sz="2000">
                <a:latin typeface="JasmineUPC" pitchFamily="18" charset="-34"/>
                <a:cs typeface="JasmineUPC" pitchFamily="18" charset="-34"/>
              </a:defRPr>
            </a:lvl3pPr>
            <a:lvl4pPr>
              <a:defRPr sz="1800">
                <a:latin typeface="JasmineUPC" pitchFamily="18" charset="-34"/>
                <a:cs typeface="JasmineUPC" pitchFamily="18" charset="-34"/>
              </a:defRPr>
            </a:lvl4pPr>
            <a:lvl5pPr>
              <a:defRPr sz="1800">
                <a:latin typeface="JasmineUPC" pitchFamily="18" charset="-34"/>
                <a:cs typeface="JasmineUPC" pitchFamily="18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JasmineUPC" pitchFamily="18" charset="-34"/>
                <a:cs typeface="JasmineUPC" pitchFamily="18" charset="-34"/>
              </a:defRPr>
            </a:lvl1pPr>
            <a:lvl2pPr>
              <a:defRPr sz="2400">
                <a:latin typeface="JasmineUPC" pitchFamily="18" charset="-34"/>
                <a:cs typeface="JasmineUPC" pitchFamily="18" charset="-34"/>
              </a:defRPr>
            </a:lvl2pPr>
            <a:lvl3pPr>
              <a:defRPr sz="2000">
                <a:latin typeface="JasmineUPC" pitchFamily="18" charset="-34"/>
                <a:cs typeface="JasmineUPC" pitchFamily="18" charset="-34"/>
              </a:defRPr>
            </a:lvl3pPr>
            <a:lvl4pPr>
              <a:defRPr sz="1800">
                <a:latin typeface="JasmineUPC" pitchFamily="18" charset="-34"/>
                <a:cs typeface="JasmineUPC" pitchFamily="18" charset="-34"/>
              </a:defRPr>
            </a:lvl4pPr>
            <a:lvl5pPr>
              <a:defRPr sz="1800">
                <a:latin typeface="JasmineUPC" pitchFamily="18" charset="-34"/>
                <a:cs typeface="JasmineUPC" pitchFamily="18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3688-5F40-45BC-8B6E-CB00D3EDDD50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6B5D-4A4C-4815-9D08-BFE330FB4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JasmineUPC" pitchFamily="18" charset="-34"/>
                <a:cs typeface="JasmineUPC" pitchFamily="18" charset="-34"/>
              </a:defRPr>
            </a:lvl1pPr>
            <a:lvl2pPr>
              <a:defRPr sz="2000">
                <a:latin typeface="JasmineUPC" pitchFamily="18" charset="-34"/>
                <a:cs typeface="JasmineUPC" pitchFamily="18" charset="-34"/>
              </a:defRPr>
            </a:lvl2pPr>
            <a:lvl3pPr>
              <a:defRPr sz="1800">
                <a:latin typeface="JasmineUPC" pitchFamily="18" charset="-34"/>
                <a:cs typeface="JasmineUPC" pitchFamily="18" charset="-34"/>
              </a:defRPr>
            </a:lvl3pPr>
            <a:lvl4pPr>
              <a:defRPr sz="1600">
                <a:latin typeface="JasmineUPC" pitchFamily="18" charset="-34"/>
                <a:cs typeface="JasmineUPC" pitchFamily="18" charset="-34"/>
              </a:defRPr>
            </a:lvl4pPr>
            <a:lvl5pPr>
              <a:defRPr sz="1600">
                <a:latin typeface="JasmineUPC" pitchFamily="18" charset="-34"/>
                <a:cs typeface="JasmineUPC" pitchFamily="18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JasmineUPC" pitchFamily="18" charset="-34"/>
                <a:cs typeface="JasmineUPC" pitchFamily="18" charset="-34"/>
              </a:defRPr>
            </a:lvl1pPr>
            <a:lvl2pPr>
              <a:defRPr sz="2000">
                <a:latin typeface="JasmineUPC" pitchFamily="18" charset="-34"/>
                <a:cs typeface="JasmineUPC" pitchFamily="18" charset="-34"/>
              </a:defRPr>
            </a:lvl2pPr>
            <a:lvl3pPr>
              <a:defRPr sz="1800">
                <a:latin typeface="JasmineUPC" pitchFamily="18" charset="-34"/>
                <a:cs typeface="JasmineUPC" pitchFamily="18" charset="-34"/>
              </a:defRPr>
            </a:lvl3pPr>
            <a:lvl4pPr>
              <a:defRPr sz="1600">
                <a:latin typeface="JasmineUPC" pitchFamily="18" charset="-34"/>
                <a:cs typeface="JasmineUPC" pitchFamily="18" charset="-34"/>
              </a:defRPr>
            </a:lvl4pPr>
            <a:lvl5pPr>
              <a:defRPr sz="1600">
                <a:latin typeface="JasmineUPC" pitchFamily="18" charset="-34"/>
                <a:cs typeface="JasmineUPC" pitchFamily="18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90D5-955E-4433-83A2-22109934A173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50A9-BD81-4557-B6EB-B60075ADB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76AC-1118-45C2-AB2D-0628915C5C17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FF71-3DE3-4A96-9E3C-486B93D27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AB9F-D9AA-4C23-8957-E1FC072A9E99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6280-F52C-4593-867F-6499025A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JasmineUPC" pitchFamily="18" charset="-34"/>
                <a:cs typeface="JasmineUPC" pitchFamily="18" charset="-34"/>
              </a:defRPr>
            </a:lvl1pPr>
            <a:lvl2pPr>
              <a:defRPr sz="2800">
                <a:latin typeface="JasmineUPC" pitchFamily="18" charset="-34"/>
                <a:cs typeface="JasmineUPC" pitchFamily="18" charset="-34"/>
              </a:defRPr>
            </a:lvl2pPr>
            <a:lvl3pPr>
              <a:defRPr sz="2400">
                <a:latin typeface="JasmineUPC" pitchFamily="18" charset="-34"/>
                <a:cs typeface="JasmineUPC" pitchFamily="18" charset="-34"/>
              </a:defRPr>
            </a:lvl3pPr>
            <a:lvl4pPr>
              <a:defRPr sz="2000">
                <a:latin typeface="JasmineUPC" pitchFamily="18" charset="-34"/>
                <a:cs typeface="JasmineUPC" pitchFamily="18" charset="-34"/>
              </a:defRPr>
            </a:lvl4pPr>
            <a:lvl5pPr>
              <a:defRPr sz="2000">
                <a:latin typeface="JasmineUPC" pitchFamily="18" charset="-34"/>
                <a:cs typeface="JasmineUPC" pitchFamily="18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FE97-6B09-4052-9F71-64FC41E0F8E0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D40F-1043-45F4-AA26-66D4FB807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918D-4A40-4E3F-87D5-2B008C832A24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7DE1-4EB8-4918-A9E7-DC3CB7495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10EAD-877B-4639-991F-2DDCC86A7468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7A37C7-40FE-4ABD-A5FB-0DA0D354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103" r:id="rId7"/>
    <p:sldLayoutId id="2147484087" r:id="rId8"/>
    <p:sldLayoutId id="2147484088" r:id="rId9"/>
    <p:sldLayoutId id="2147484089" r:id="rId10"/>
    <p:sldLayoutId id="2147484090" r:id="rId11"/>
    <p:sldLayoutId id="2147484104" r:id="rId12"/>
    <p:sldLayoutId id="214748410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JasmineUPC" pitchFamily="18" charset="-34"/>
          <a:ea typeface="+mj-ea"/>
          <a:cs typeface="JasmineUPC" pitchFamily="18" charset="-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57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rgbClr val="0033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642910" y="3714752"/>
            <a:ext cx="8143932" cy="1857388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2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การประเมินประสิทธิภาพการปฏิบัติราชการ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2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ในการจัดทำงบการเงิน  ประจำปี  </a:t>
            </a:r>
            <a:r>
              <a:rPr lang="th-TH" sz="4200" b="1" kern="10" spc="150" dirty="0" smtClean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2562</a:t>
            </a:r>
            <a:endParaRPr lang="th-TH" sz="4200" b="1" kern="10" spc="150" dirty="0">
              <a:ln w="11430"/>
              <a:solidFill>
                <a:srgbClr val="00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5643578"/>
            <a:ext cx="414340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H SarabunPSK" pitchFamily="34" charset="-34"/>
              </a:rPr>
              <a:t>กองบัญชี  สำนักการคลัง</a:t>
            </a:r>
          </a:p>
        </p:txBody>
      </p:sp>
      <p:sp>
        <p:nvSpPr>
          <p:cNvPr id="717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6EF910-2D70-4105-8EF3-7485D1D18E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1052736"/>
            <a:ext cx="7488832" cy="1296144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69913" indent="-569913" algn="l">
              <a:lnSpc>
                <a:spcPct val="90000"/>
              </a:lnSpc>
              <a:buAutoNum type="arabicPeriod" startAt="3"/>
              <a:defRPr/>
            </a:pPr>
            <a:r>
              <a:rPr lang="th-TH" sz="4000" b="1" dirty="0" smtClean="0">
                <a:ln w="50800"/>
                <a:solidFill>
                  <a:srgbClr val="002060"/>
                </a:solidFill>
              </a:rPr>
              <a:t>คะแนนความถูกต้องของงบการเงิน  </a:t>
            </a:r>
          </a:p>
          <a:p>
            <a:pPr marL="742950" indent="-742950">
              <a:lnSpc>
                <a:spcPct val="90000"/>
              </a:lnSpc>
              <a:defRPr/>
            </a:pPr>
            <a:r>
              <a:rPr lang="th-TH" sz="4000" b="1" dirty="0" smtClean="0">
                <a:ln w="50800"/>
                <a:solidFill>
                  <a:srgbClr val="002060"/>
                </a:solidFill>
              </a:rPr>
              <a:t>      </a:t>
            </a:r>
            <a:r>
              <a:rPr lang="th-TH" sz="4000" b="1" dirty="0" smtClean="0">
                <a:ln w="50800"/>
                <a:solidFill>
                  <a:srgbClr val="FF0000"/>
                </a:solidFill>
              </a:rPr>
              <a:t>คะแนนเต็ม 50 คะแนน </a:t>
            </a:r>
            <a:endParaRPr lang="th-TH" sz="40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024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701C6-EA36-4258-9D7C-43AF1F52F6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827584" y="3068960"/>
            <a:ext cx="78488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69913" marR="0" lvl="0" indent="-569913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 smtClean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3.1 </a:t>
            </a:r>
            <a:r>
              <a:rPr kumimoji="0" lang="th-TH" sz="3600" b="1" i="0" u="none" strike="noStrike" kern="1200" cap="none" spc="0" normalizeH="0" baseline="0" noProof="0" dirty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หากส่งงบการเงินของหน่วยงานถูกต้องหรือมีการแก้ไขทักท้วง จากกองบัญชี  สำนักการคลัง</a:t>
            </a:r>
            <a:r>
              <a:rPr kumimoji="0" lang="th-TH" sz="3600" b="1" i="0" u="none" strike="noStrike" kern="1200" cap="none" spc="0" normalizeH="0" noProof="0" dirty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จนถูกต้องไม่เกิน  20  วัน</a:t>
            </a:r>
            <a:r>
              <a:rPr kumimoji="0" lang="th-TH" sz="3600" b="1" i="0" u="none" strike="noStrike" kern="1200" cap="none" spc="0" normalizeH="0" baseline="0" noProof="0" dirty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  </a:t>
            </a:r>
          </a:p>
          <a:p>
            <a:pPr marL="569913" marR="0" lvl="0" indent="-569913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         ได้คะแนน 50 คะแนน </a:t>
            </a:r>
            <a:endParaRPr kumimoji="0" lang="th-TH" sz="3600" b="1" i="0" u="none" strike="noStrike" kern="1200" cap="none" spc="0" normalizeH="0" baseline="0" noProof="0" dirty="0">
              <a:ln w="50800"/>
              <a:solidFill>
                <a:srgbClr val="FF0000"/>
              </a:solidFill>
              <a:effectLst/>
              <a:uLnTx/>
              <a:uFillTx/>
              <a:latin typeface="JasmineUPC" pitchFamily="18" charset="-34"/>
              <a:ea typeface="+mn-ea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สี่เหลี่ยมผืนผ้า 20"/>
          <p:cNvSpPr/>
          <p:nvPr/>
        </p:nvSpPr>
        <p:spPr>
          <a:xfrm>
            <a:off x="468313" y="1341438"/>
            <a:ext cx="8358187" cy="50165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358187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endParaRPr lang="th-TH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- รวมกันทุกครั้งตั้งแต่   	21 – 30   วัน	         	</a:t>
            </a:r>
            <a:r>
              <a:rPr lang="th-TH" b="1" dirty="0" smtClean="0">
                <a:latin typeface="Angsana New" pitchFamily="18" charset="-34"/>
                <a:cs typeface="+mn-cs"/>
              </a:rPr>
              <a:t>    45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31 – 40   วัน	</a:t>
            </a:r>
            <a:r>
              <a:rPr lang="th-TH" b="1" dirty="0" smtClean="0">
                <a:latin typeface="Angsana New" pitchFamily="18" charset="-34"/>
                <a:cs typeface="+mn-cs"/>
              </a:rPr>
              <a:t>    40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41 – 50   วัน	</a:t>
            </a:r>
            <a:r>
              <a:rPr lang="th-TH" b="1" dirty="0" smtClean="0">
                <a:latin typeface="Angsana New" pitchFamily="18" charset="-34"/>
                <a:cs typeface="+mn-cs"/>
              </a:rPr>
              <a:t>    35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121150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51 – 60   วัน </a:t>
            </a:r>
            <a:r>
              <a:rPr lang="th-TH" b="1" dirty="0">
                <a:latin typeface="Angsana New" pitchFamily="18" charset="-34"/>
                <a:cs typeface="+mn-cs"/>
              </a:rPr>
              <a:t>		</a:t>
            </a:r>
            <a:r>
              <a:rPr lang="th-TH" b="1" dirty="0" smtClean="0">
                <a:latin typeface="Angsana New" pitchFamily="18" charset="-34"/>
                <a:cs typeface="+mn-cs"/>
              </a:rPr>
              <a:t>    30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306888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61 – 70   วัน </a:t>
            </a:r>
            <a:r>
              <a:rPr lang="th-TH" b="1" dirty="0">
                <a:latin typeface="Angsana New" pitchFamily="18" charset="-34"/>
                <a:cs typeface="+mn-cs"/>
              </a:rPr>
              <a:t>	</a:t>
            </a:r>
            <a:r>
              <a:rPr lang="th-TH" b="1" dirty="0" smtClean="0">
                <a:latin typeface="Angsana New" pitchFamily="18" charset="-34"/>
                <a:cs typeface="+mn-cs"/>
              </a:rPr>
              <a:t>    25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306888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71 – 80   วัน </a:t>
            </a:r>
            <a:r>
              <a:rPr lang="th-TH" b="1" dirty="0">
                <a:latin typeface="Angsana New" pitchFamily="18" charset="-34"/>
                <a:cs typeface="+mn-cs"/>
              </a:rPr>
              <a:t>		</a:t>
            </a:r>
            <a:r>
              <a:rPr lang="th-TH" b="1" dirty="0" smtClean="0">
                <a:latin typeface="Angsana New" pitchFamily="18" charset="-34"/>
                <a:cs typeface="+mn-cs"/>
              </a:rPr>
              <a:t>    20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121150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81 – 90   วัน </a:t>
            </a:r>
            <a:r>
              <a:rPr lang="th-TH" b="1" dirty="0">
                <a:latin typeface="Angsana New" pitchFamily="18" charset="-34"/>
                <a:cs typeface="+mn-cs"/>
              </a:rPr>
              <a:t>		</a:t>
            </a:r>
            <a:r>
              <a:rPr lang="th-TH" b="1" dirty="0" smtClean="0">
                <a:latin typeface="Angsana New" pitchFamily="18" charset="-34"/>
                <a:cs typeface="+mn-cs"/>
              </a:rPr>
              <a:t>    15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74963" algn="l"/>
                <a:tab pos="4121150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”	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91 – 100 วัน </a:t>
            </a:r>
            <a:r>
              <a:rPr lang="th-TH" b="1" dirty="0">
                <a:latin typeface="Angsana New" pitchFamily="18" charset="-34"/>
                <a:cs typeface="+mn-cs"/>
              </a:rPr>
              <a:t>		</a:t>
            </a:r>
            <a:r>
              <a:rPr lang="th-TH" b="1" dirty="0" smtClean="0">
                <a:latin typeface="Angsana New" pitchFamily="18" charset="-34"/>
                <a:cs typeface="+mn-cs"/>
              </a:rPr>
              <a:t>    10  </a:t>
            </a:r>
            <a:r>
              <a:rPr lang="th-TH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74963" algn="l"/>
                <a:tab pos="4121150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- แก้ไขเกิน 100 วัน		                 </a:t>
            </a:r>
            <a:r>
              <a:rPr lang="th-TH" b="1" dirty="0" smtClean="0">
                <a:latin typeface="Angsana New" pitchFamily="18" charset="-34"/>
                <a:cs typeface="+mn-cs"/>
              </a:rPr>
              <a:t>      0  คะแนน</a:t>
            </a:r>
            <a:endParaRPr lang="th-TH" b="1" dirty="0">
              <a:latin typeface="Angsana New" pitchFamily="18" charset="-34"/>
              <a:cs typeface="+mn-cs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750" y="1287463"/>
            <a:ext cx="814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	      รายการแก้ไข			    คะแนน</a:t>
            </a:r>
          </a:p>
        </p:txBody>
      </p:sp>
      <p:cxnSp>
        <p:nvCxnSpPr>
          <p:cNvPr id="33" name="ตัวเชื่อมต่อตรง 32"/>
          <p:cNvCxnSpPr/>
          <p:nvPr/>
        </p:nvCxnSpPr>
        <p:spPr>
          <a:xfrm>
            <a:off x="461963" y="1844675"/>
            <a:ext cx="8358187" cy="158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448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E8E5D-6DC4-4064-A64D-FF9F13BC9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8313" y="260350"/>
            <a:ext cx="84963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th-TH" b="1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3.2  </a:t>
            </a:r>
            <a:r>
              <a:rPr lang="th-TH" b="1" dirty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หากหน่วยงานมีการแก้ไขงบการเงินอย่างถูกต้อง โดยนับระยะเวลาที่หน่วยงานแก้ไขรวมกันทุกครั้ง เกิน 20 วัน  เกณฑ์การให้คะแนนเป็น ดังนี้</a:t>
            </a: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 flipH="1" flipV="1">
            <a:off x="5508625" y="1341438"/>
            <a:ext cx="71438" cy="4967287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132856"/>
            <a:ext cx="8572560" cy="367240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58775" indent="-358775" algn="l">
              <a:spcBef>
                <a:spcPts val="0"/>
              </a:spcBef>
              <a:buFontTx/>
              <a:buChar char="-"/>
              <a:defRPr/>
            </a:pPr>
            <a:r>
              <a:rPr lang="th-TH" sz="34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งบการเงินถูกต้องโดยไม่ต้องแก้ไข หรือกรณีมีการแก้ไข          ให้นับระยะเวลาที่หน่วยงานนำกลับไปแก้ไขรวมกันทุกๆครั้งจนกว่างบการเงินถูกต้องแต่</a:t>
            </a:r>
            <a:r>
              <a:rPr lang="th-TH" sz="3400" b="1" u="sng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n-cs"/>
              </a:rPr>
              <a:t>ไม่เกิน</a:t>
            </a:r>
            <a:r>
              <a:rPr lang="th-TH" sz="3400" b="1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n-cs"/>
              </a:rPr>
              <a:t>  </a:t>
            </a:r>
            <a:r>
              <a:rPr lang="th-TH" sz="34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20 วัน </a:t>
            </a:r>
            <a:r>
              <a:rPr lang="th-TH" sz="3400" b="1" dirty="0" smtClean="0">
                <a:ln w="50800"/>
                <a:solidFill>
                  <a:srgbClr val="C00000"/>
                </a:solidFill>
                <a:latin typeface="Jasmine News" pitchFamily="18" charset="-34"/>
                <a:cs typeface="+mn-cs"/>
              </a:rPr>
              <a:t>ได้  50  คะแนน  </a:t>
            </a:r>
          </a:p>
          <a:p>
            <a:pPr marL="358775" indent="-358775" algn="l">
              <a:spcBef>
                <a:spcPts val="1200"/>
              </a:spcBef>
              <a:buFontTx/>
              <a:buChar char="-"/>
              <a:defRPr/>
            </a:pPr>
            <a:r>
              <a:rPr lang="th-TH" sz="34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กรณีมีแก้ไขงบการเงินถูกต้องแต่</a:t>
            </a:r>
            <a:r>
              <a:rPr lang="th-TH" sz="3400" b="1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n-cs"/>
              </a:rPr>
              <a:t>เ</a:t>
            </a:r>
            <a:r>
              <a:rPr lang="th-TH" sz="3400" b="1" u="sng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n-cs"/>
              </a:rPr>
              <a:t>กิน</a:t>
            </a:r>
            <a:r>
              <a:rPr lang="th-TH" sz="34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 20  วัน                    </a:t>
            </a:r>
            <a:r>
              <a:rPr lang="th-TH" sz="3400" b="1" dirty="0" smtClean="0">
                <a:ln w="50800"/>
                <a:solidFill>
                  <a:srgbClr val="FF0000"/>
                </a:solidFill>
                <a:latin typeface="Jasmine News" pitchFamily="18" charset="-34"/>
                <a:cs typeface="+mn-cs"/>
              </a:rPr>
              <a:t>การให้คะแนนจะเป็นไปตามสัดส่วนเกณฑ์การให้คะแนน</a:t>
            </a:r>
          </a:p>
          <a:p>
            <a:pPr marL="358775" indent="-358775" algn="l">
              <a:spcBef>
                <a:spcPts val="1200"/>
              </a:spcBef>
              <a:buFontTx/>
              <a:buChar char="-"/>
              <a:defRPr/>
            </a:pPr>
            <a:r>
              <a:rPr lang="th-TH" sz="34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กรณีแก้ไขงบการเงินถูกต้อง </a:t>
            </a:r>
            <a:r>
              <a:rPr lang="th-TH" sz="3400" b="1" u="sng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n-cs"/>
              </a:rPr>
              <a:t>เกิน</a:t>
            </a:r>
            <a:r>
              <a:rPr lang="th-TH" sz="34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100 วัน </a:t>
            </a:r>
            <a:r>
              <a:rPr lang="th-TH" sz="3400" b="1" dirty="0" smtClean="0">
                <a:ln w="50800"/>
                <a:solidFill>
                  <a:srgbClr val="C00000"/>
                </a:solidFill>
                <a:latin typeface="Jasmine News" pitchFamily="18" charset="-34"/>
                <a:cs typeface="+mn-cs"/>
              </a:rPr>
              <a:t> ได้ 0 คะแนน</a:t>
            </a:r>
            <a:endParaRPr lang="th-TH" sz="3400" b="1" dirty="0">
              <a:ln w="50800"/>
              <a:solidFill>
                <a:srgbClr val="C00000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5363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C34B92-7D58-4AC3-8BF0-833AC68EB9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1560" y="404664"/>
            <a:ext cx="8280920" cy="12157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 smtClean="0">
                <a:ln w="50800"/>
                <a:solidFill>
                  <a:srgbClr val="006600"/>
                </a:solidFill>
                <a:latin typeface="Jasmine News" pitchFamily="18" charset="-34"/>
                <a:cs typeface="+mn-cs"/>
              </a:rPr>
              <a:t>สรุปคะแนนความถูก</a:t>
            </a:r>
            <a:r>
              <a:rPr lang="th-TH" sz="4000" b="1" dirty="0">
                <a:ln w="50800"/>
                <a:solidFill>
                  <a:srgbClr val="006600"/>
                </a:solidFill>
                <a:latin typeface="Jasmine News" pitchFamily="18" charset="-34"/>
                <a:cs typeface="+mn-cs"/>
              </a:rPr>
              <a:t>ต้องของงบ</a:t>
            </a:r>
            <a:r>
              <a:rPr lang="th-TH" sz="4000" b="1" dirty="0" smtClean="0">
                <a:ln w="50800"/>
                <a:solidFill>
                  <a:srgbClr val="006600"/>
                </a:solidFill>
                <a:latin typeface="Jasmine News" pitchFamily="18" charset="-34"/>
                <a:cs typeface="+mn-cs"/>
              </a:rPr>
              <a:t>การเงิน</a:t>
            </a:r>
            <a:r>
              <a:rPr lang="th-TH" sz="4000" b="1" dirty="0" smtClean="0">
                <a:ln w="50800"/>
                <a:solidFill>
                  <a:srgbClr val="A50021"/>
                </a:solidFill>
                <a:latin typeface="Jasmine News" pitchFamily="18" charset="-34"/>
                <a:cs typeface="+mn-cs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ln w="50800"/>
                <a:solidFill>
                  <a:srgbClr val="A50021"/>
                </a:solidFill>
                <a:latin typeface="Jasmine News" pitchFamily="18" charset="-34"/>
                <a:cs typeface="+mn-cs"/>
              </a:rPr>
              <a:t> </a:t>
            </a:r>
            <a:r>
              <a:rPr lang="th-TH" sz="4000" b="1" dirty="0" smtClean="0">
                <a:ln w="50800"/>
                <a:solidFill>
                  <a:srgbClr val="A50021"/>
                </a:solidFill>
                <a:latin typeface="Jasmine News" pitchFamily="18" charset="-34"/>
                <a:cs typeface="+mn-cs"/>
              </a:rPr>
              <a:t>                      คะแนนเต็ม 50  </a:t>
            </a:r>
            <a:r>
              <a:rPr lang="th-TH" sz="4000" b="1" dirty="0">
                <a:ln w="50800"/>
                <a:solidFill>
                  <a:srgbClr val="A50021"/>
                </a:solidFill>
                <a:latin typeface="Jasmine News" pitchFamily="18" charset="-34"/>
                <a:cs typeface="+mn-cs"/>
              </a:rPr>
              <a:t>คะแนน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3772" y="1124744"/>
            <a:ext cx="8640960" cy="511256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33400" indent="-533400" algn="l">
              <a:lnSpc>
                <a:spcPct val="90000"/>
              </a:lnSpc>
              <a:defRPr/>
            </a:pPr>
            <a:r>
              <a:rPr lang="th-TH" sz="36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1.  หน่วยงานบันทึกรายการบัญชีเป็นปัจจุบันและถูกต้องครบถ้วนตามที่คู่มือการบัญชีกรุงเทพมหานครกำหนด</a:t>
            </a:r>
            <a:endParaRPr lang="th-TH" sz="3600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  <a:p>
            <a:pPr marL="533400" indent="-533400" algn="l">
              <a:lnSpc>
                <a:spcPct val="90000"/>
              </a:lnSpc>
              <a:spcBef>
                <a:spcPts val="1800"/>
              </a:spcBef>
              <a:defRPr/>
            </a:pPr>
            <a:r>
              <a:rPr lang="th-TH" sz="36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2.  หน่วยงานจัดทำและส่งงบการเงินประจำปีให้            กองบัญชี สำนักการคลัง  ภายใน วันที่ 30 พ.ย. 2561</a:t>
            </a:r>
          </a:p>
          <a:p>
            <a:pPr marL="533400" indent="-533400" algn="l">
              <a:lnSpc>
                <a:spcPct val="90000"/>
              </a:lnSpc>
              <a:spcBef>
                <a:spcPts val="1800"/>
              </a:spcBef>
              <a:defRPr/>
            </a:pPr>
            <a:r>
              <a:rPr lang="th-TH" sz="36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3.  กองบัญชี สำนักการคลัง ตรวจสอบความถูกต้องของงบการเงินและประเมินผลความสำเร็จของการปฏิบัติราชการตามกรอบการประเมินและเกณฑ์การให้คะแนนตัวชี้วัดส่งให้สำนักงาน </a:t>
            </a:r>
            <a:r>
              <a:rPr lang="th-TH" sz="3600" b="1" dirty="0" err="1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ก.ก.</a:t>
            </a:r>
            <a:endParaRPr lang="th-TH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571500" y="285751"/>
            <a:ext cx="82153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400" b="1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การดำเนินการ   </a:t>
            </a:r>
          </a:p>
          <a:p>
            <a:pPr>
              <a:defRPr/>
            </a:pP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3772" y="1191004"/>
            <a:ext cx="8640960" cy="511256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33400" indent="-533400" algn="l">
              <a:lnSpc>
                <a:spcPct val="90000"/>
              </a:lnSpc>
              <a:defRPr/>
            </a:pPr>
            <a:r>
              <a:rPr lang="th-TH" sz="36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1.  หน่วยงานผู้รับการประเมินจัดเตรียมสมุดบัญชีต่างๆ ตามที่กำหนดของปีงบประมาณ 2562  ไว้ที่หน่วยงานเพื่อรอการตรวจประเมิน</a:t>
            </a:r>
            <a:endParaRPr lang="th-TH" sz="3600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  <a:p>
            <a:pPr marL="533400" indent="-533400" algn="l">
              <a:lnSpc>
                <a:spcPct val="90000"/>
              </a:lnSpc>
              <a:spcBef>
                <a:spcPts val="1800"/>
              </a:spcBef>
              <a:defRPr/>
            </a:pPr>
            <a:r>
              <a:rPr lang="th-TH" sz="36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2.  หน่วยงานจัดส่งงบการเงินประจำปีงบประมาณ 2561  ให้กองบัญชี สำนักการคลัง ตรวจสอบความถูกต้อง             </a:t>
            </a: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(โดยตรวจสอบกระทบยอดและตรวจสอบความสัมพันธ์ของรายการบัญชีของหน่วยงาน สอบยันยอดบัญชีกับส่วนกลางเฉพาะรายการที่ต้องยืนยันยอดระหว่างส่วนกลางกับหน่วยงาน)</a:t>
            </a:r>
            <a:endParaRPr lang="th-TH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571500" y="285751"/>
            <a:ext cx="82153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400" b="1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แนวทางการประเมินผล</a:t>
            </a:r>
          </a:p>
          <a:p>
            <a:pPr>
              <a:defRPr/>
            </a:pP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3772" y="1191004"/>
            <a:ext cx="8680716" cy="511256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96875" indent="-396875" algn="l">
              <a:lnSpc>
                <a:spcPct val="90000"/>
              </a:lnSpc>
              <a:buAutoNum type="arabicPeriod" startAt="3"/>
              <a:defRPr/>
            </a:pPr>
            <a:r>
              <a:rPr lang="th-TH" sz="3600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การนับจำนวนวันของงบการเงิน ว่าอยู่ที่หน่วยงานใด      มีเกณฑ์ดังนี้</a:t>
            </a:r>
          </a:p>
          <a:p>
            <a:pPr marL="688975" indent="-688975" algn="l">
              <a:lnSpc>
                <a:spcPct val="90000"/>
              </a:lnSpc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3.1  กรณีหน่วยงานส่งงบการเงินมาให้กองบัญชี การนับจำนวน วันให้นับวันที่เจ้าหน้าที่กองบัญชีรับงบการเงินรวมเป็นจำนวนวันที่อยู่กองบัญชี (วันที่กองบัญชีรับไม่นำไปคำนวณคะแนน)</a:t>
            </a:r>
          </a:p>
          <a:p>
            <a:pPr marL="688975" indent="-688975" algn="l">
              <a:lnSpc>
                <a:spcPct val="90000"/>
              </a:lnSpc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3.2  กรณีกองบัญชีส่งคืนหรือแจ้งให้แก้ไขงบการเงิน การนับจำนวนวันให้นับวันที่เจ้าหน้าที่ของหน่วยงานรับคืนงบการเงินรวมเป็นจำนวนวันที่หน่วยงานรับผิดชอบระยะเวลาในการแก้ไขงบการเงิน</a:t>
            </a:r>
          </a:p>
          <a:p>
            <a:pPr marL="533400" indent="-533400" algn="l">
              <a:lnSpc>
                <a:spcPct val="90000"/>
              </a:lnSpc>
              <a:defRPr/>
            </a:pPr>
            <a:endParaRPr lang="th-TH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571500" y="285751"/>
            <a:ext cx="82153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400" b="1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แนวทางการประเมินผล (ต่อ)</a:t>
            </a:r>
          </a:p>
          <a:p>
            <a:pPr>
              <a:defRPr/>
            </a:pP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564904"/>
            <a:ext cx="8141164" cy="259228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สมุดบัญชีรายวันทุกประเภท สมุดแยกประเภททุกบัญชี        สมุดบัญชีย่อยต่างๆ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งบการเงินประจำปีงบประมาณ 2561  ของหน่วยงาน</a:t>
            </a:r>
          </a:p>
          <a:p>
            <a:pPr marL="396875" indent="-396875" algn="l">
              <a:lnSpc>
                <a:spcPct val="90000"/>
              </a:lnSpc>
              <a:defRPr/>
            </a:pPr>
            <a:endParaRPr lang="th-TH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755576" y="692696"/>
            <a:ext cx="734481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400" b="1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เอกสาร/หลักฐานประกอบการพิจารณาประเมินผล</a:t>
            </a: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8"/>
          <p:cNvSpPr>
            <a:spLocks noChangeArrowheads="1"/>
          </p:cNvSpPr>
          <p:nvPr/>
        </p:nvSpPr>
        <p:spPr bwMode="auto">
          <a:xfrm>
            <a:off x="342900" y="3429000"/>
            <a:ext cx="8367713" cy="316865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24579" name="AutoShape 18"/>
          <p:cNvSpPr>
            <a:spLocks noChangeArrowheads="1"/>
          </p:cNvSpPr>
          <p:nvPr/>
        </p:nvSpPr>
        <p:spPr bwMode="auto">
          <a:xfrm>
            <a:off x="323850" y="836613"/>
            <a:ext cx="8367713" cy="252095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3400" y="908050"/>
            <a:ext cx="7929563" cy="2376488"/>
          </a:xfrm>
        </p:spPr>
        <p:txBody>
          <a:bodyPr/>
          <a:lstStyle/>
          <a:p>
            <a:pPr marL="0" indent="0"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 smtClean="0">
                <a:latin typeface="Jasmine News" pitchFamily="18" charset="-34"/>
                <a:cs typeface="+mn-cs"/>
              </a:rPr>
              <a:t>  	  (1)  หน่วยงานส่งงบการเงินประจำปีงบประมาณ  2561  วันที่  15  มกราคม  2562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 smtClean="0">
                <a:latin typeface="Jasmine News" pitchFamily="18" charset="-34"/>
                <a:cs typeface="+mn-cs"/>
              </a:rPr>
              <a:t>		หน่วยงานได้คะแนนจากการส่งงบการเงิน           ส่วนที่ 2  เท่ากับ  0  คะแนน</a:t>
            </a:r>
            <a:endParaRPr lang="th-TH" sz="3600" b="1" dirty="0">
              <a:latin typeface="Jasmine News" pitchFamily="18" charset="-34"/>
              <a:cs typeface="+mn-cs"/>
            </a:endParaRPr>
          </a:p>
        </p:txBody>
      </p:sp>
      <p:sp>
        <p:nvSpPr>
          <p:cNvPr id="3072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9A2ABC-444B-459E-8BF8-1F213C9911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260648"/>
            <a:ext cx="2143140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ตัวอย่าง</a:t>
            </a:r>
          </a:p>
        </p:txBody>
      </p:sp>
      <p:sp>
        <p:nvSpPr>
          <p:cNvPr id="6" name="ตัวยึดเนื้อหา 2"/>
          <p:cNvSpPr txBox="1">
            <a:spLocks/>
          </p:cNvSpPr>
          <p:nvPr/>
        </p:nvSpPr>
        <p:spPr bwMode="auto">
          <a:xfrm>
            <a:off x="539750" y="3573463"/>
            <a:ext cx="8208714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>
                <a:latin typeface="Jasmine News" pitchFamily="18" charset="-34"/>
                <a:cs typeface="+mn-cs"/>
              </a:rPr>
              <a:t>  	  (2)  หน่วยงานส่งงบการเงินประจำปีงบประมาณ  </a:t>
            </a:r>
            <a:r>
              <a:rPr lang="th-TH" sz="3600" b="1" dirty="0" smtClean="0">
                <a:latin typeface="Jasmine News" pitchFamily="18" charset="-34"/>
                <a:cs typeface="+mn-cs"/>
              </a:rPr>
              <a:t>2561  </a:t>
            </a:r>
            <a:r>
              <a:rPr lang="th-TH" sz="3600" b="1" dirty="0">
                <a:latin typeface="Jasmine News" pitchFamily="18" charset="-34"/>
                <a:cs typeface="+mn-cs"/>
              </a:rPr>
              <a:t>วันที่  28  พฤศจิกายน  </a:t>
            </a:r>
            <a:r>
              <a:rPr lang="th-TH" sz="3600" b="1" dirty="0" smtClean="0">
                <a:latin typeface="Jasmine News" pitchFamily="18" charset="-34"/>
                <a:cs typeface="+mn-cs"/>
              </a:rPr>
              <a:t>2561 </a:t>
            </a:r>
            <a:r>
              <a:rPr lang="th-TH" sz="3600" b="1" dirty="0">
                <a:latin typeface="Jasmine News" pitchFamily="18" charset="-34"/>
                <a:cs typeface="+mn-cs"/>
              </a:rPr>
              <a:t>แต่กองบัญชีตรวจพบว่าเป็นข้อมูลเดิมของปีก่อน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>
                <a:latin typeface="Jasmine News" pitchFamily="18" charset="-34"/>
                <a:cs typeface="+mn-cs"/>
              </a:rPr>
              <a:t>		</a:t>
            </a:r>
            <a:r>
              <a:rPr lang="th-TH" sz="3600" b="1" dirty="0" smtClean="0">
                <a:latin typeface="Jasmine News" pitchFamily="18" charset="-34"/>
                <a:cs typeface="+mn-cs"/>
              </a:rPr>
              <a:t>ถือ</a:t>
            </a:r>
            <a:r>
              <a:rPr lang="th-TH" sz="3600" b="1" dirty="0">
                <a:latin typeface="Jasmine News" pitchFamily="18" charset="-34"/>
                <a:cs typeface="+mn-cs"/>
              </a:rPr>
              <a:t>ว่าหน่วยงานไม่ได้ส่งงบการเงิน ปี</a:t>
            </a:r>
            <a:r>
              <a:rPr lang="th-TH" sz="3600" b="1" dirty="0" smtClean="0">
                <a:latin typeface="Jasmine News" pitchFamily="18" charset="-34"/>
                <a:cs typeface="+mn-cs"/>
              </a:rPr>
              <a:t>2561คะแนนการ</a:t>
            </a:r>
            <a:r>
              <a:rPr lang="th-TH" sz="3600" b="1" dirty="0">
                <a:latin typeface="Jasmine News" pitchFamily="18" charset="-34"/>
                <a:cs typeface="+mn-cs"/>
              </a:rPr>
              <a:t>ส่งงบการเงิน </a:t>
            </a:r>
            <a:r>
              <a:rPr lang="th-TH" sz="3600" b="1" dirty="0" smtClean="0">
                <a:latin typeface="Jasmine News" pitchFamily="18" charset="-34"/>
                <a:cs typeface="+mn-cs"/>
              </a:rPr>
              <a:t>ส่วนที่ 2 </a:t>
            </a:r>
            <a:r>
              <a:rPr lang="th-TH" sz="3600" b="1" dirty="0">
                <a:latin typeface="Jasmine News" pitchFamily="18" charset="-34"/>
                <a:cs typeface="+mn-cs"/>
              </a:rPr>
              <a:t>เท่ากับ </a:t>
            </a:r>
            <a:r>
              <a:rPr lang="th-TH" sz="3600" b="1" dirty="0" smtClean="0">
                <a:latin typeface="Jasmine News" pitchFamily="18" charset="-34"/>
                <a:cs typeface="+mn-cs"/>
              </a:rPr>
              <a:t>0 คะแนน </a:t>
            </a:r>
            <a:endParaRPr lang="th-TH" sz="3600" b="1" dirty="0">
              <a:latin typeface="Jasmine News" pitchFamily="18" charset="-34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8"/>
          <p:cNvSpPr>
            <a:spLocks noChangeArrowheads="1"/>
          </p:cNvSpPr>
          <p:nvPr/>
        </p:nvSpPr>
        <p:spPr bwMode="auto">
          <a:xfrm>
            <a:off x="250825" y="1268413"/>
            <a:ext cx="8715375" cy="47371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4213" y="1412875"/>
            <a:ext cx="7829550" cy="44513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 smtClean="0"/>
              <a:t>  	  (3) กองบัญชีส่งงบการเงินกลับไปแก้ไข  3  ครั้ง  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 smtClean="0"/>
              <a:t>จนงบการเงินถูกต้อง  ดังนี้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 smtClean="0"/>
              <a:t>ครั้งที่ 1  จำนวน  17 วัน  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 smtClean="0"/>
              <a:t>ครั้งที่ 2  จำนวน  13 วัน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 smtClean="0"/>
              <a:t>ครั้งที่ 3  จำนวน  13 วัน  รวมทั้งสิ้น  43 วัน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 smtClean="0"/>
              <a:t>    หน่วยงานได้คะแนนความถูกต้องของงบการเงินส่วนที่ 3 เท่ากับ  35  คะแนน</a:t>
            </a:r>
          </a:p>
        </p:txBody>
      </p:sp>
      <p:sp>
        <p:nvSpPr>
          <p:cNvPr id="3174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3DEBD-8FBD-48BE-AAE8-0350E35733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34" y="571480"/>
            <a:ext cx="2143140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ตัวอย่าง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4800" y="914400"/>
            <a:ext cx="2667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spc="50" dirty="0">
                <a:ln w="11430"/>
                <a:solidFill>
                  <a:srgbClr val="CC99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H Charm of AU" pitchFamily="34" charset="-34"/>
                <a:cs typeface="TH Charm of AU" pitchFamily="34" charset="-34"/>
              </a:rPr>
              <a:t>กองบัญชี  สำนักการคลัง  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66800" y="5638800"/>
            <a:ext cx="7315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0066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ขอ</a:t>
            </a:r>
            <a:r>
              <a:rPr lang="th-TH" sz="5400" b="1" dirty="0" smtClean="0">
                <a:solidFill>
                  <a:srgbClr val="0066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ขอบคุณค่ะ</a:t>
            </a:r>
            <a:endParaRPr lang="th-TH" sz="5400" b="1" dirty="0">
              <a:solidFill>
                <a:srgbClr val="0066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7652" name="รูปภาพ 5" descr="ตรา กทม.สีทอง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5638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h-TH" sz="4400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+mn-cs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80920" cy="439248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spcBef>
                <a:spcPts val="3000"/>
              </a:spcBef>
              <a:spcAft>
                <a:spcPts val="3600"/>
              </a:spcAft>
              <a:defRPr/>
            </a:pPr>
            <a:r>
              <a:rPr lang="th-TH" sz="4000" b="1" dirty="0" smtClean="0">
                <a:ln w="50800"/>
              </a:rPr>
              <a:t>กองบัญชี  สำนักการคลัง  รับผิดชอบตัวชี้วัดใน  </a:t>
            </a:r>
            <a:br>
              <a:rPr lang="th-TH" sz="4000" b="1" dirty="0" smtClean="0">
                <a:ln w="50800"/>
              </a:rPr>
            </a:br>
            <a:r>
              <a:rPr lang="th-TH" sz="4000" b="1" dirty="0" smtClean="0">
                <a:ln w="50800"/>
                <a:solidFill>
                  <a:srgbClr val="C00000"/>
                </a:solidFill>
              </a:rPr>
              <a:t>มิติที่  2 </a:t>
            </a:r>
            <a:r>
              <a:rPr lang="en-US" sz="4000" b="1" dirty="0" smtClean="0">
                <a:ln w="50800"/>
              </a:rPr>
              <a:t>:</a:t>
            </a:r>
            <a:r>
              <a:rPr lang="th-TH" sz="4000" b="1" dirty="0" smtClean="0">
                <a:ln w="50800"/>
                <a:solidFill>
                  <a:srgbClr val="C00000"/>
                </a:solidFill>
              </a:rPr>
              <a:t> </a:t>
            </a:r>
            <a:r>
              <a:rPr lang="th-TH" sz="4000" b="1" dirty="0" smtClean="0">
                <a:ln w="50800"/>
              </a:rPr>
              <a:t>ด้านประสิทธิภาพของการปฏิบัติราชการ</a:t>
            </a:r>
            <a:r>
              <a:rPr lang="th-TH" sz="1800" b="1" dirty="0" smtClean="0">
                <a:ln w="50800"/>
              </a:rPr>
              <a:t/>
            </a:r>
            <a:br>
              <a:rPr lang="th-TH" sz="1800" b="1" dirty="0" smtClean="0">
                <a:ln w="50800"/>
              </a:rPr>
            </a:br>
            <a:r>
              <a:rPr lang="th-TH" sz="1800" b="1" dirty="0" smtClean="0">
                <a:ln w="50800"/>
              </a:rPr>
              <a:t/>
            </a:r>
            <a:br>
              <a:rPr lang="th-TH" sz="1800" b="1" dirty="0" smtClean="0">
                <a:ln w="50800"/>
              </a:rPr>
            </a:br>
            <a:r>
              <a:rPr lang="th-TH" sz="4000" b="1" dirty="0" smtClean="0">
                <a:ln w="50800"/>
                <a:solidFill>
                  <a:srgbClr val="C00000"/>
                </a:solidFill>
              </a:rPr>
              <a:t>ประเด็นการประเมิน </a:t>
            </a:r>
            <a:r>
              <a:rPr lang="en-US" sz="4000" b="1" dirty="0" smtClean="0">
                <a:ln w="50800"/>
                <a:solidFill>
                  <a:srgbClr val="003300"/>
                </a:solidFill>
              </a:rPr>
              <a:t>: </a:t>
            </a:r>
            <a:r>
              <a:rPr lang="th-TH" sz="4000" b="1" dirty="0" smtClean="0">
                <a:ln w="50800"/>
                <a:solidFill>
                  <a:srgbClr val="003300"/>
                </a:solidFill>
              </a:rPr>
              <a:t>ประสิทธิภาพการปฏิบัติราชการในการจัดทำงบการเงินประจำปีงบประมาณ   2561</a:t>
            </a:r>
            <a:r>
              <a:rPr lang="th-TH" sz="3600" b="1" dirty="0" smtClean="0">
                <a:ln w="50800"/>
                <a:solidFill>
                  <a:srgbClr val="000099"/>
                </a:solidFill>
              </a:rPr>
              <a:t/>
            </a:r>
            <a:br>
              <a:rPr lang="th-TH" sz="3600" b="1" dirty="0" smtClean="0">
                <a:ln w="50800"/>
                <a:solidFill>
                  <a:srgbClr val="000099"/>
                </a:solidFill>
              </a:rPr>
            </a:br>
            <a:endParaRPr lang="th-TH" sz="3600" b="1" dirty="0">
              <a:ln w="50800"/>
              <a:solidFill>
                <a:srgbClr val="000099"/>
              </a:solidFill>
            </a:endParaRPr>
          </a:p>
        </p:txBody>
      </p:sp>
      <p:sp>
        <p:nvSpPr>
          <p:cNvPr id="819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73477-5170-49C5-80A0-25E379C4FB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900113" y="642938"/>
            <a:ext cx="7343775" cy="11430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259632" y="836712"/>
            <a:ext cx="5904656" cy="7842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kern="10" dirty="0">
                <a:ln w="50800"/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ตัวชี้วัดประจำปีงบประมาณ  </a:t>
            </a:r>
            <a:r>
              <a:rPr lang="th-TH" sz="3600" b="1" kern="10" dirty="0" smtClean="0">
                <a:ln w="50800"/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2562</a:t>
            </a:r>
            <a:endParaRPr lang="th-TH" sz="3600" b="1" kern="10" dirty="0">
              <a:ln w="50800"/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8199" name="Picture 2" descr="C:\Users\Lemel\Pictures\รูปดอกไม้\f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444"/>
          <a:stretch>
            <a:fillRect/>
          </a:stretch>
        </p:blipFill>
        <p:spPr bwMode="auto">
          <a:xfrm>
            <a:off x="7308850" y="692150"/>
            <a:ext cx="78581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8"/>
          <p:cNvSpPr>
            <a:spLocks noChangeArrowheads="1"/>
          </p:cNvSpPr>
          <p:nvPr/>
        </p:nvSpPr>
        <p:spPr bwMode="auto">
          <a:xfrm>
            <a:off x="428625" y="1357313"/>
            <a:ext cx="8153400" cy="27432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pic>
        <p:nvPicPr>
          <p:cNvPr id="9219" name="Picture 19" descr="kapook_34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930275"/>
            <a:ext cx="18018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2123728" y="4653136"/>
            <a:ext cx="4608512" cy="460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/>
                <a:cs typeface="JasmineUPC"/>
              </a:rPr>
              <a:t>น้ำหนัก  :  </a:t>
            </a:r>
            <a:r>
              <a:rPr lang="th-TH" sz="32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/>
                <a:cs typeface="JasmineUPC"/>
              </a:rPr>
              <a:t>ร้อยละ 6</a:t>
            </a:r>
            <a:endParaRPr lang="th-TH" sz="3200" b="1" kern="10" dirty="0">
              <a:ln w="9525">
                <a:noFill/>
                <a:round/>
                <a:headEnd/>
                <a:tailEnd/>
              </a:ln>
              <a:solidFill>
                <a:srgbClr val="660066"/>
              </a:solidFill>
              <a:latin typeface="JasmineUPC"/>
              <a:cs typeface="JasmineUPC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0292" y="1700808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 b="1" dirty="0" smtClean="0">
                <a:ln w="50800"/>
                <a:latin typeface="JasmineUPC" pitchFamily="18" charset="-34"/>
                <a:cs typeface="JasmineUPC" pitchFamily="18" charset="-34"/>
              </a:rPr>
              <a:t>ตัวชี้วัดที่ 2.2 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 b="1" dirty="0" smtClean="0">
                <a:ln w="50800"/>
                <a:latin typeface="JasmineUPC" pitchFamily="18" charset="-34"/>
                <a:cs typeface="JasmineUPC" pitchFamily="18" charset="-34"/>
              </a:rPr>
              <a:t>ความสำเร็จของการ</a:t>
            </a:r>
            <a:r>
              <a:rPr lang="th-TH" sz="4800" b="1" dirty="0">
                <a:ln w="50800"/>
                <a:latin typeface="JasmineUPC" pitchFamily="18" charset="-34"/>
                <a:cs typeface="JasmineUPC" pitchFamily="18" charset="-34"/>
              </a:rPr>
              <a:t>จัดทำงบการเงิน</a:t>
            </a:r>
          </a:p>
        </p:txBody>
      </p:sp>
      <p:sp>
        <p:nvSpPr>
          <p:cNvPr id="922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71CFA-E685-47C1-BE1A-59993304DE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6788" y="836712"/>
            <a:ext cx="8424936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h-TH" sz="4000" dirty="0" smtClean="0">
                <a:solidFill>
                  <a:srgbClr val="002060"/>
                </a:solidFill>
              </a:rPr>
              <a:t>ความสำเร็จของการบันทึกบัญชีและการจัดทำงบการเงิน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384376"/>
          </a:xfrm>
        </p:spPr>
        <p:txBody>
          <a:bodyPr/>
          <a:lstStyle/>
          <a:p>
            <a:pPr indent="1588">
              <a:buNone/>
            </a:pPr>
            <a:r>
              <a:rPr lang="th-TH" sz="4000" b="1" dirty="0" smtClean="0"/>
              <a:t>หน่วยงานสามารถบันทึกบัญชีเป็นปัจจุบัน ครบถ้วนและถูกต้องตามหลักเกณฑ์ที่กำหนด สามารถจัดทำงบการเงินประจำปีงบประมาณ 2561 ส่งกองบัญชี สำนักการคลัง ได้ทันเวลาและถูกต้องภายในกำหนด</a:t>
            </a:r>
            <a:endParaRPr lang="th-TH" sz="4000" b="1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ลูกศรขวา 5"/>
          <p:cNvSpPr/>
          <p:nvPr/>
        </p:nvSpPr>
        <p:spPr>
          <a:xfrm>
            <a:off x="467544" y="2708920"/>
            <a:ext cx="360040" cy="36004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7" name="Picture 19" descr="kapook_34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018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ctrTitle"/>
          </p:nvPr>
        </p:nvSpPr>
        <p:spPr>
          <a:xfrm>
            <a:off x="497560" y="1124744"/>
            <a:ext cx="8424936" cy="1470025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defRPr/>
            </a:pPr>
            <a:r>
              <a:rPr lang="th-TH" sz="4000" b="1" u="sng" dirty="0" smtClean="0">
                <a:ln w="50800"/>
                <a:solidFill>
                  <a:srgbClr val="006600"/>
                </a:solidFill>
                <a:latin typeface="Jasmine News" pitchFamily="18" charset="-34"/>
              </a:rPr>
              <a:t>ช่วงการปรับเกณฑ์การให้คะแนน +/- 20 คะแนน การจัดทำงบ ต่อ 1 คะแนน</a:t>
            </a:r>
            <a:endParaRPr lang="th-TH" sz="4000" b="1" dirty="0">
              <a:ln w="50800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808" y="476672"/>
            <a:ext cx="342902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เกณฑ์การให้คะแนน</a:t>
            </a:r>
          </a:p>
        </p:txBody>
      </p:sp>
      <p:sp>
        <p:nvSpPr>
          <p:cNvPr id="12293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1C210-8F3B-411F-9657-18E2EFDEDD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graphicFrame>
        <p:nvGraphicFramePr>
          <p:cNvPr id="8" name="ตัวยึดเนื้อหา 6"/>
          <p:cNvGraphicFramePr>
            <a:graphicFrameLocks/>
          </p:cNvGraphicFramePr>
          <p:nvPr/>
        </p:nvGraphicFramePr>
        <p:xfrm>
          <a:off x="323528" y="3068960"/>
          <a:ext cx="8640762" cy="201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648072"/>
                <a:gridCol w="648072"/>
                <a:gridCol w="720080"/>
                <a:gridCol w="648072"/>
                <a:gridCol w="79189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ระดับคะแนน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1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2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3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4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5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</a:tr>
              <a:tr h="1005634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0099"/>
                          </a:solidFill>
                        </a:rPr>
                        <a:t>คะแนนของการจัดทำงบการเงินที่ทำได้จริง</a:t>
                      </a:r>
                      <a:endParaRPr lang="th-TH" sz="28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20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40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60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80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100</a:t>
                      </a:r>
                      <a:endParaRPr lang="th-TH" sz="3000" dirty="0"/>
                    </a:p>
                  </a:txBody>
                  <a:tcPr marL="91448" marR="91448" marT="45711" marB="45711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636912"/>
            <a:ext cx="8286808" cy="2795772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42950" indent="-742950" algn="l">
              <a:lnSpc>
                <a:spcPct val="90000"/>
              </a:lnSpc>
              <a:buFontTx/>
              <a:buAutoNum type="arabicPeriod"/>
              <a:defRPr/>
            </a:pPr>
            <a:r>
              <a:rPr lang="th-TH" sz="3600" b="1" dirty="0" smtClean="0">
                <a:ln w="50800"/>
                <a:solidFill>
                  <a:srgbClr val="002060"/>
                </a:solidFill>
              </a:rPr>
              <a:t>คะแนนในการบันทึกบัญชีมีความเป็นปัจจุบัน      โดยมีการบันทึกบัญชีในสมุดรายวัน สมุดบัญชีแยกประเภท สมุดบัญชีย่อย ตามหลักเกณฑ์ที่กำหนด </a:t>
            </a:r>
          </a:p>
          <a:p>
            <a:pPr marL="742950" indent="-742950">
              <a:lnSpc>
                <a:spcPct val="90000"/>
              </a:lnSpc>
              <a:defRPr/>
            </a:pPr>
            <a:r>
              <a:rPr lang="th-TH" sz="3600" b="1" dirty="0" smtClean="0">
                <a:ln w="50800"/>
                <a:solidFill>
                  <a:srgbClr val="FF0000"/>
                </a:solidFill>
              </a:rPr>
              <a:t>คะแนนเต็ม 30 คะแนน </a:t>
            </a:r>
            <a:endParaRPr lang="th-TH" sz="36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024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701C6-EA36-4258-9D7C-43AF1F52F6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467544" y="836712"/>
            <a:ext cx="82868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sng" strike="noStrike" kern="1200" cap="none" spc="0" normalizeH="0" baseline="0" noProof="0" dirty="0" smtClean="0">
                <a:ln w="50800"/>
                <a:solidFill>
                  <a:srgbClr val="0066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ระดับคะแนนความสำเร็จของการจัดทำงบการเงิน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u="sng" noProof="0" dirty="0" smtClean="0">
                <a:ln w="50800"/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แบ่งเป็น 3 ส่วน ดังนี้</a:t>
            </a:r>
            <a:endParaRPr kumimoji="0" lang="th-TH" sz="4000" b="1" i="0" u="none" strike="noStrike" kern="1200" cap="none" spc="0" normalizeH="0" baseline="0" noProof="0" dirty="0">
              <a:ln w="50800"/>
              <a:solidFill>
                <a:srgbClr val="C00000"/>
              </a:solidFill>
              <a:effectLst/>
              <a:uLnTx/>
              <a:uFillTx/>
              <a:latin typeface="JasmineUPC" pitchFamily="18" charset="-34"/>
              <a:ea typeface="+mn-ea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7544" y="1010245"/>
            <a:ext cx="8358187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endParaRPr lang="th-TH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1. สมุดรายวันเงินรับ   ถึงเดือน ก.ย. 2562	            		4  </a:t>
            </a:r>
            <a:r>
              <a:rPr lang="th-TH" sz="2400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2.</a:t>
            </a:r>
            <a:r>
              <a:rPr lang="th-TH" sz="2400" b="1" dirty="0" smtClean="0">
                <a:latin typeface="Angsana New" pitchFamily="18" charset="-34"/>
              </a:rPr>
              <a:t>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สมุด</a:t>
            </a:r>
            <a:r>
              <a:rPr lang="th-TH" sz="2400" b="1" dirty="0">
                <a:latin typeface="Angsana New" pitchFamily="18" charset="-34"/>
                <a:cs typeface="+mn-cs"/>
              </a:rPr>
              <a:t>รายวัน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เงินจ่าย  </a:t>
            </a:r>
            <a:r>
              <a:rPr lang="th-TH" sz="2400" b="1" dirty="0">
                <a:latin typeface="Angsana New" pitchFamily="18" charset="-34"/>
                <a:cs typeface="+mn-cs"/>
              </a:rPr>
              <a:t>ถึงเดือน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ก.ย. </a:t>
            </a:r>
            <a:r>
              <a:rPr lang="th-TH" sz="2400" b="1" dirty="0">
                <a:latin typeface="Angsana New" pitchFamily="18" charset="-34"/>
                <a:cs typeface="+mn-cs"/>
              </a:rPr>
              <a:t>2562	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          		4  </a:t>
            </a:r>
            <a:r>
              <a:rPr lang="th-TH" sz="2400" b="1" dirty="0">
                <a:latin typeface="Angsana New" pitchFamily="18" charset="-34"/>
                <a:cs typeface="+mn-cs"/>
              </a:rPr>
              <a:t>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3. </a:t>
            </a:r>
            <a:r>
              <a:rPr lang="th-TH" sz="2400" b="1" dirty="0">
                <a:latin typeface="Angsana New" pitchFamily="18" charset="-34"/>
                <a:cs typeface="+mn-cs"/>
              </a:rPr>
              <a:t>สมุด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รายวันทั่วไป     ถึง</a:t>
            </a:r>
            <a:r>
              <a:rPr lang="th-TH" sz="2400" b="1" dirty="0">
                <a:latin typeface="Angsana New" pitchFamily="18" charset="-34"/>
                <a:cs typeface="+mn-cs"/>
              </a:rPr>
              <a:t>เดือน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ส.ค. </a:t>
            </a:r>
            <a:r>
              <a:rPr lang="th-TH" sz="2400" b="1" dirty="0">
                <a:latin typeface="Angsana New" pitchFamily="18" charset="-34"/>
                <a:cs typeface="+mn-cs"/>
              </a:rPr>
              <a:t>2562	    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       			4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4. ผ่านรายการจากสมุดรายวันฯ ไปสมุดบัญชีแยกประเภท                              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    ถึงเดือน ส.ค. 2562                                                	6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5. สมุดบัญชีย่อยเงินฝากธนาคาร   ถึงเดือน ก.ย. 2562  	3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6. </a:t>
            </a:r>
            <a:r>
              <a:rPr lang="th-TH" sz="2400" b="1" dirty="0">
                <a:latin typeface="Angsana New" pitchFamily="18" charset="-34"/>
                <a:cs typeface="+mn-cs"/>
              </a:rPr>
              <a:t>สมุดบัญชีย่อย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เงินรับฝาก           </a:t>
            </a:r>
            <a:r>
              <a:rPr lang="th-TH" sz="2400" b="1" dirty="0">
                <a:latin typeface="Angsana New" pitchFamily="18" charset="-34"/>
                <a:cs typeface="+mn-cs"/>
              </a:rPr>
              <a:t>ถึงเดือน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ส.ค. </a:t>
            </a:r>
            <a:r>
              <a:rPr lang="th-TH" sz="2400" b="1" dirty="0">
                <a:latin typeface="Angsana New" pitchFamily="18" charset="-34"/>
                <a:cs typeface="+mn-cs"/>
              </a:rPr>
              <a:t>2562 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	3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7. </a:t>
            </a:r>
            <a:r>
              <a:rPr lang="th-TH" sz="2400" b="1" dirty="0">
                <a:latin typeface="Angsana New" pitchFamily="18" charset="-34"/>
                <a:cs typeface="+mn-cs"/>
              </a:rPr>
              <a:t>สมุดบัญชี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ย่อยค่าใช้จ่ายจากเงินงบประมาณ – สินทรัพย์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   (รายจ่ายประจำ/รายจ่ายพิเศษ)  ถึง</a:t>
            </a:r>
            <a:r>
              <a:rPr lang="th-TH" sz="2400" b="1" dirty="0">
                <a:latin typeface="Angsana New" pitchFamily="18" charset="-34"/>
                <a:cs typeface="+mn-cs"/>
              </a:rPr>
              <a:t>เดือน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ส.ค. </a:t>
            </a:r>
            <a:r>
              <a:rPr lang="th-TH" sz="2400" b="1" dirty="0">
                <a:latin typeface="Angsana New" pitchFamily="18" charset="-34"/>
                <a:cs typeface="+mn-cs"/>
              </a:rPr>
              <a:t>2562 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	3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 smtClean="0">
                <a:latin typeface="Angsana New" pitchFamily="18" charset="-34"/>
                <a:cs typeface="+mn-cs"/>
              </a:rPr>
              <a:t>8. </a:t>
            </a:r>
            <a:r>
              <a:rPr lang="th-TH" sz="2400" b="1" dirty="0">
                <a:latin typeface="Angsana New" pitchFamily="18" charset="-34"/>
                <a:cs typeface="+mn-cs"/>
              </a:rPr>
              <a:t>สมุดบัญชี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ย่อย</a:t>
            </a:r>
            <a:r>
              <a:rPr lang="th-TH" sz="2400" b="1" dirty="0">
                <a:latin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+mn-cs"/>
              </a:rPr>
              <a:t>ค่าใช้จ่าย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จาก</a:t>
            </a:r>
            <a:r>
              <a:rPr lang="th-TH" sz="2400" b="1" dirty="0">
                <a:latin typeface="Angsana New" pitchFamily="18" charset="-34"/>
                <a:cs typeface="+mn-cs"/>
              </a:rPr>
              <a:t>เงินงบประมาณ – สินทรัพย์ - งบกลาง                                   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    (รายจ่ายประจำ/รายจ่ายพิเศษ) </a:t>
            </a:r>
            <a:r>
              <a:rPr lang="th-TH" sz="2400" b="1" dirty="0" smtClean="0">
                <a:latin typeface="Angsana New" pitchFamily="18" charset="-34"/>
                <a:cs typeface="+mn-cs"/>
              </a:rPr>
              <a:t> ถึง</a:t>
            </a:r>
            <a:r>
              <a:rPr lang="th-TH" sz="2400" b="1" dirty="0">
                <a:latin typeface="Angsana New" pitchFamily="18" charset="-34"/>
                <a:cs typeface="+mn-cs"/>
              </a:rPr>
              <a:t>เดือน ส.ค. 2562  	3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4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552" y="980728"/>
            <a:ext cx="814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	</a:t>
            </a:r>
            <a:r>
              <a:rPr lang="th-TH" sz="32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การบันทึกรายการบัญชี</a:t>
            </a:r>
            <a:r>
              <a:rPr lang="th-TH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		</a:t>
            </a:r>
            <a:r>
              <a:rPr lang="th-TH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         </a:t>
            </a:r>
            <a:r>
              <a:rPr lang="th-TH" sz="32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คะแนน</a:t>
            </a:r>
            <a:endParaRPr lang="th-TH" sz="3200" b="1" u="sng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+mj-cs"/>
            </a:endParaRPr>
          </a:p>
        </p:txBody>
      </p:sp>
      <p:sp>
        <p:nvSpPr>
          <p:cNvPr id="18448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E8E5D-6DC4-4064-A64D-FF9F13BC9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26064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defRPr/>
            </a:pPr>
            <a:r>
              <a:rPr lang="th-TH" sz="4000" b="1" u="sng" dirty="0" smtClean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รายละเอียดการให้คะแนนแต่ละรายการ ดังนี้</a:t>
            </a:r>
            <a:endParaRPr lang="th-TH" sz="4000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6093296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251520" y="548680"/>
            <a:ext cx="871296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88" marR="0" lvl="0" indent="-5238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2. คะแนนในการจัดทำงบการเงินส่งให้กองบัญชี</a:t>
            </a:r>
            <a:r>
              <a:rPr kumimoji="0" lang="th-TH" sz="3200" b="1" i="0" u="none" strike="noStrike" kern="1200" cap="none" spc="0" normalizeH="0" noProof="0" dirty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สำนักการคลัง            ได้ทันภายใน 60 วัน นับแต่สิ้นปีงบประมาณ </a:t>
            </a:r>
            <a:r>
              <a:rPr kumimoji="0" lang="th-TH" sz="2400" b="1" i="0" u="none" strike="noStrike" kern="1200" cap="none" spc="0" normalizeH="0" noProof="0" dirty="0" smtClean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(วันที่ 30 พฤศจิกายน 2561) </a:t>
            </a:r>
            <a:r>
              <a:rPr kumimoji="0" lang="th-TH" sz="3200" b="1" i="0" u="none" strike="noStrike" kern="1200" cap="none" spc="0" normalizeH="0" noProof="0" dirty="0" smtClean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ได้</a:t>
            </a:r>
            <a:r>
              <a:rPr kumimoji="0" lang="th-TH" sz="3200" b="1" i="0" u="none" strike="noStrike" kern="1200" cap="none" spc="0" normalizeH="0" baseline="0" noProof="0" dirty="0" smtClean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คะแนน 20 คะแนน</a:t>
            </a:r>
          </a:p>
          <a:p>
            <a:pPr marL="52388" lvl="0" indent="-52388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sz="32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ส่งงบการเงินภายหลัง 60 วัน  </a:t>
            </a:r>
            <a:r>
              <a:rPr lang="th-TH" sz="2400" b="1" dirty="0" smtClean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(หลังจาก</a:t>
            </a:r>
            <a:r>
              <a:rPr lang="th-TH" sz="24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วันที่  30 พฤศจิกายน </a:t>
            </a:r>
            <a:r>
              <a:rPr lang="th-TH" sz="2400" b="1" dirty="0" smtClean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2561)                     </a:t>
            </a:r>
            <a:r>
              <a:rPr lang="th-TH" sz="3200" b="1" dirty="0" smtClean="0">
                <a:ln w="50800"/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ได้</a:t>
            </a:r>
            <a:r>
              <a:rPr lang="th-TH" sz="3200" b="1" dirty="0">
                <a:ln w="50800"/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คะแนน 0  คะแนน</a:t>
            </a:r>
          </a:p>
          <a:p>
            <a:pPr marL="52388" marR="0" lvl="0" indent="-5238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h-TH" sz="3200" b="1" i="0" u="none" strike="noStrike" kern="1200" cap="none" spc="0" normalizeH="0" baseline="0" noProof="0" dirty="0">
              <a:ln w="50800"/>
              <a:solidFill>
                <a:srgbClr val="FF0000"/>
              </a:solidFill>
              <a:effectLst/>
              <a:uLnTx/>
              <a:uFillTx/>
              <a:latin typeface="JasmineUPC" pitchFamily="18" charset="-34"/>
              <a:ea typeface="+mn-ea"/>
              <a:cs typeface="JasmineUPC" pitchFamily="18" charset="-34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95536" y="3356992"/>
            <a:ext cx="8424936" cy="237626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defRPr/>
            </a:pPr>
            <a:r>
              <a:rPr lang="th-TH" sz="3200" b="1" dirty="0" smtClean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***หากงบการเงินที่ส่งภายในวันที่ 30 พ.ย. 2561 แต่เป็นข้อมูลเดิมของปีที่แล้วมา หรือข้อมูลตัวเลขไม่สัมพันธ์กันอย่างเห็นได้ชัด หรือจัดส่งเอกสารไม่ครบถ้วน คะแนนการจัดส่งจะเป็น 0 คะแนน  และเข้าสู่การนับวันแก้ไขข้อทักท้วง ตามส่วนที่ 3 ทันที </a:t>
            </a:r>
            <a:endParaRPr lang="th-TH" sz="3200" b="1" dirty="0">
              <a:ln w="50800"/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611560" y="1556792"/>
            <a:ext cx="8064896" cy="3672408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2000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628800"/>
            <a:ext cx="7416824" cy="3528392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buFontTx/>
              <a:buChar char="-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งบ</a:t>
            </a: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แสดงฐานะ</a:t>
            </a: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การเงิน (งบดุล)</a:t>
            </a:r>
          </a:p>
          <a:p>
            <a:pPr algn="l">
              <a:buFontTx/>
              <a:buChar char="-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งบแสดงผลการดำเนินงานทางการเงิน</a:t>
            </a:r>
          </a:p>
          <a:p>
            <a:pPr algn="l">
              <a:buFontTx/>
              <a:buChar char="-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งบ</a:t>
            </a: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กระแสเงินสด</a:t>
            </a:r>
          </a:p>
          <a:p>
            <a:pPr algn="l">
              <a:buFontTx/>
              <a:buChar char="-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หมายเหตุประกอบงบการเงิน</a:t>
            </a:r>
          </a:p>
          <a:p>
            <a:pPr algn="l">
              <a:buFontTx/>
              <a:buChar char="-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กระดาษ</a:t>
            </a: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ทำ</a:t>
            </a: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การงบทดลองก่อนและหลังปิดบัญชี</a:t>
            </a:r>
          </a:p>
          <a:p>
            <a:pPr algn="l">
              <a:buFontTx/>
              <a:buChar char="-"/>
              <a:defRPr/>
            </a:pPr>
            <a:r>
              <a:rPr lang="th-TH" b="1" dirty="0" smtClean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รายงานบัญชีมูลค่าทรัพย์สินประจำปี</a:t>
            </a:r>
            <a:endParaRPr lang="th-TH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196752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1403648" y="548680"/>
            <a:ext cx="65527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งบการเงินที่ต้องจัดส่ง  </a:t>
            </a:r>
            <a:r>
              <a:rPr lang="th-TH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ประกอบด้วย</a:t>
            </a:r>
            <a:endParaRPr lang="th-TH" sz="4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กำหนดเอง 2">
      <a:majorFont>
        <a:latin typeface="DSN MonTaNa"/>
        <a:ea typeface=""/>
        <a:cs typeface="JasmineUPC"/>
      </a:majorFont>
      <a:minorFont>
        <a:latin typeface="DSN MonTaNa"/>
        <a:ea typeface=""/>
        <a:cs typeface="Jasmine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plate29">
  <a:themeElements>
    <a:clrScheme name="Template2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29">
      <a:majorFont>
        <a:latin typeface="Cordia New"/>
        <a:ea typeface=""/>
        <a:cs typeface="Angsana New"/>
      </a:majorFont>
      <a:minorFont>
        <a:latin typeface="Cordi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2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806</Words>
  <Application>Microsoft Office PowerPoint</Application>
  <PresentationFormat>On-screen Show (4:3)</PresentationFormat>
  <Paragraphs>124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Template29</vt:lpstr>
      <vt:lpstr>PowerPoint Presentation</vt:lpstr>
      <vt:lpstr>กองบัญชี  สำนักการคลัง  รับผิดชอบตัวชี้วัดใน   มิติที่  2 : ด้านประสิทธิภาพของการปฏิบัติราชการ  ประเด็นการประเมิน : ประสิทธิภาพการปฏิบัติราชการในการจัดทำงบการเงินประจำปีงบประมาณ   2561 </vt:lpstr>
      <vt:lpstr>PowerPoint Presentation</vt:lpstr>
      <vt:lpstr>ความสำเร็จของการบันทึกบัญชีและการจัดทำงบการเงิน</vt:lpstr>
      <vt:lpstr>ช่วงการปรับเกณฑ์การให้คะแนน +/- 20 คะแนน การจัดทำงบ ต่อ 1 คะแนน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Lemel</dc:creator>
  <cp:lastModifiedBy>supattra</cp:lastModifiedBy>
  <cp:revision>226</cp:revision>
  <dcterms:created xsi:type="dcterms:W3CDTF">2011-07-25T02:09:56Z</dcterms:created>
  <dcterms:modified xsi:type="dcterms:W3CDTF">2018-08-29T04:29:20Z</dcterms:modified>
</cp:coreProperties>
</file>