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307" r:id="rId5"/>
    <p:sldId id="308" r:id="rId6"/>
    <p:sldId id="259" r:id="rId7"/>
    <p:sldId id="309" r:id="rId8"/>
    <p:sldId id="315" r:id="rId9"/>
    <p:sldId id="310" r:id="rId10"/>
    <p:sldId id="311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4" r:id="rId19"/>
    <p:sldId id="323" r:id="rId20"/>
    <p:sldId id="325" r:id="rId21"/>
  </p:sldIdLst>
  <p:sldSz cx="9144000" cy="6858000" type="screen4x3"/>
  <p:notesSz cx="6797675" cy="9926638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521415D9-36F7-43E2-AB2F-B90AF26B5E84}">
      <p14:sectionLst xmlns:p14="http://schemas.microsoft.com/office/powerpoint/2010/main">
        <p14:section name="ส่วนเริ่มต้น" id="{F8D7B442-D513-4014-8807-231E1A626D38}">
          <p14:sldIdLst>
            <p14:sldId id="256"/>
            <p14:sldId id="257"/>
            <p14:sldId id="258"/>
            <p14:sldId id="307"/>
            <p14:sldId id="308"/>
            <p14:sldId id="259"/>
            <p14:sldId id="309"/>
            <p14:sldId id="315"/>
            <p14:sldId id="310"/>
            <p14:sldId id="311"/>
            <p14:sldId id="316"/>
            <p14:sldId id="317"/>
            <p14:sldId id="318"/>
            <p14:sldId id="319"/>
            <p14:sldId id="320"/>
            <p14:sldId id="321"/>
            <p14:sldId id="322"/>
            <p14:sldId id="324"/>
            <p14:sldId id="323"/>
            <p14:sldId id="325"/>
          </p14:sldIdLst>
        </p14:section>
        <p14:section name="(ส่วนที่ไม่มีชื่อ)" id="{5686E63A-F857-4E8C-B675-0A8EA4B704E5}">
          <p14:sldIdLst/>
        </p14:section>
        <p14:section name="(ส่วนที่ไม่มีชื่อ)" id="{418ADD99-AD36-4932-9A81-0F01F0C09BD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66"/>
    <a:srgbClr val="0033CC"/>
    <a:srgbClr val="003300"/>
    <a:srgbClr val="660066"/>
    <a:srgbClr val="A50021"/>
    <a:srgbClr val="006600"/>
    <a:srgbClr val="F7F7F7"/>
    <a:srgbClr val="EEEEEE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599" autoAdjust="0"/>
  </p:normalViewPr>
  <p:slideViewPr>
    <p:cSldViewPr>
      <p:cViewPr varScale="1">
        <p:scale>
          <a:sx n="85" d="100"/>
          <a:sy n="85" d="100"/>
        </p:scale>
        <p:origin x="12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7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820" y="-114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644" cy="496732"/>
          </a:xfrm>
          <a:prstGeom prst="rect">
            <a:avLst/>
          </a:prstGeom>
        </p:spPr>
        <p:txBody>
          <a:bodyPr vert="horz" lIns="95550" tIns="47775" rIns="95550" bIns="4777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51429" y="0"/>
            <a:ext cx="2944644" cy="496732"/>
          </a:xfrm>
          <a:prstGeom prst="rect">
            <a:avLst/>
          </a:prstGeom>
        </p:spPr>
        <p:txBody>
          <a:bodyPr vert="horz" lIns="95550" tIns="47775" rIns="95550" bIns="4777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EB877A89-CB30-4071-906D-1044D0A3667E}" type="datetimeFigureOut">
              <a:rPr lang="th-TH"/>
              <a:pPr>
                <a:defRPr/>
              </a:pPr>
              <a:t>26/08/62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9428309"/>
            <a:ext cx="2944644" cy="496731"/>
          </a:xfrm>
          <a:prstGeom prst="rect">
            <a:avLst/>
          </a:prstGeom>
        </p:spPr>
        <p:txBody>
          <a:bodyPr vert="horz" lIns="95550" tIns="47775" rIns="95550" bIns="4777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1429" y="9428309"/>
            <a:ext cx="2944644" cy="496731"/>
          </a:xfrm>
          <a:prstGeom prst="rect">
            <a:avLst/>
          </a:prstGeom>
        </p:spPr>
        <p:txBody>
          <a:bodyPr vert="horz" lIns="95550" tIns="47775" rIns="95550" bIns="4777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09EF3FE-3B4E-4883-9B3F-C1ACCC8DDFB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0207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644" cy="496732"/>
          </a:xfrm>
          <a:prstGeom prst="rect">
            <a:avLst/>
          </a:prstGeom>
        </p:spPr>
        <p:txBody>
          <a:bodyPr vert="horz" lIns="95550" tIns="47775" rIns="95550" bIns="4777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1429" y="0"/>
            <a:ext cx="2944644" cy="496732"/>
          </a:xfrm>
          <a:prstGeom prst="rect">
            <a:avLst/>
          </a:prstGeom>
        </p:spPr>
        <p:txBody>
          <a:bodyPr vert="horz" lIns="95550" tIns="47775" rIns="95550" bIns="4777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BD47FB04-37AA-4ADF-9F80-A8893D5C9856}" type="datetimeFigureOut">
              <a:rPr lang="th-TH"/>
              <a:pPr>
                <a:defRPr/>
              </a:pPr>
              <a:t>26/08/62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0" tIns="47775" rIns="95550" bIns="47775" rtlCol="0" anchor="ctr"/>
          <a:lstStyle/>
          <a:p>
            <a:pPr lvl="0"/>
            <a:endParaRPr lang="th-TH" noProof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288" y="4714953"/>
            <a:ext cx="5439101" cy="4467387"/>
          </a:xfrm>
          <a:prstGeom prst="rect">
            <a:avLst/>
          </a:prstGeom>
        </p:spPr>
        <p:txBody>
          <a:bodyPr vert="horz" lIns="95550" tIns="47775" rIns="95550" bIns="47775" rtlCol="0">
            <a:normAutofit/>
          </a:bodyPr>
          <a:lstStyle/>
          <a:p>
            <a:pPr lvl="0"/>
            <a:r>
              <a:rPr lang="th-TH" noProof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/>
              <a:t>ระดับที่สอง</a:t>
            </a:r>
          </a:p>
          <a:p>
            <a:pPr lvl="2"/>
            <a:r>
              <a:rPr lang="th-TH" noProof="0"/>
              <a:t>ระดับที่สาม</a:t>
            </a:r>
          </a:p>
          <a:p>
            <a:pPr lvl="3"/>
            <a:r>
              <a:rPr lang="th-TH" noProof="0"/>
              <a:t>ระดับที่สี่</a:t>
            </a:r>
          </a:p>
          <a:p>
            <a:pPr lvl="4"/>
            <a:r>
              <a:rPr lang="th-TH" noProof="0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428309"/>
            <a:ext cx="2944644" cy="496731"/>
          </a:xfrm>
          <a:prstGeom prst="rect">
            <a:avLst/>
          </a:prstGeom>
        </p:spPr>
        <p:txBody>
          <a:bodyPr vert="horz" lIns="95550" tIns="47775" rIns="95550" bIns="4777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1429" y="9428309"/>
            <a:ext cx="2944644" cy="496731"/>
          </a:xfrm>
          <a:prstGeom prst="rect">
            <a:avLst/>
          </a:prstGeom>
        </p:spPr>
        <p:txBody>
          <a:bodyPr vert="horz" lIns="95550" tIns="47775" rIns="95550" bIns="4777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8950049-9A1C-4CF1-AB9D-F6A255D45C5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8947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/>
          </a:p>
        </p:txBody>
      </p:sp>
      <p:sp>
        <p:nvSpPr>
          <p:cNvPr id="35844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2F32C2-4A03-4182-85D2-CCEACE8D7820}" type="slidenum">
              <a:rPr lang="th-T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6887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JasmineUPC" pitchFamily="18" charset="-34"/>
                <a:cs typeface="JasmineUPC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JasmineUPC" pitchFamily="18" charset="-34"/>
                <a:cs typeface="JasmineUPC" pitchFamily="18" charset="-34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4DCD8-6367-41D1-90C3-27E1C6B15A1B}" type="datetime1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47925" cy="365125"/>
          </a:xfrm>
        </p:spPr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B214F61-5591-4DC3-87C2-BC2E2B94C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65FA5-DDCC-4437-A72C-4D7D78EF2C02}" type="datetime1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569D0-9F24-4C44-9679-1DF172A57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558A9-460B-44F9-93B1-C55237313819}" type="datetime1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F9AD3-9AC8-47D6-850E-B830AB24C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ภาพนิ่งชื่อเรื่อ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76200" y="76200"/>
            <a:ext cx="16002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DSN MonTaNa" pitchFamily="2" charset="-34"/>
              <a:cs typeface="JasmineUPC" pitchFamily="18" charset="-34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3933825"/>
            <a:ext cx="6121400" cy="1470025"/>
          </a:xfrm>
        </p:spPr>
        <p:txBody>
          <a:bodyPr/>
          <a:lstStyle>
            <a:lvl1pPr>
              <a:defRPr sz="4800" b="1"/>
            </a:lvl1pPr>
          </a:lstStyle>
          <a:p>
            <a:r>
              <a:rPr lang="th-TH" dirty="0" err="1"/>
              <a:t>Click</a:t>
            </a:r>
            <a:r>
              <a:rPr lang="th-TH" dirty="0"/>
              <a:t> </a:t>
            </a:r>
            <a:r>
              <a:rPr lang="th-TH" dirty="0" err="1"/>
              <a:t>to</a:t>
            </a:r>
            <a:r>
              <a:rPr lang="th-TH" dirty="0"/>
              <a:t> </a:t>
            </a:r>
            <a:r>
              <a:rPr lang="th-TH" dirty="0" err="1"/>
              <a:t>edit</a:t>
            </a:r>
            <a:r>
              <a:rPr lang="th-TH" dirty="0"/>
              <a:t> </a:t>
            </a:r>
            <a:r>
              <a:rPr lang="th-TH" dirty="0" err="1"/>
              <a:t>Master</a:t>
            </a:r>
            <a:r>
              <a:rPr lang="th-TH" dirty="0"/>
              <a:t> </a:t>
            </a:r>
            <a:r>
              <a:rPr lang="th-TH" dirty="0" err="1"/>
              <a:t>title</a:t>
            </a:r>
            <a:r>
              <a:rPr lang="th-TH" dirty="0"/>
              <a:t> </a:t>
            </a:r>
            <a:r>
              <a:rPr lang="th-TH" dirty="0" err="1"/>
              <a:t>style</a:t>
            </a:r>
            <a:endParaRPr lang="th-T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B40BE3F-D290-408B-8A7F-003DB7F01CD7}" type="datetime1">
              <a:rPr lang="en-US"/>
              <a:pPr>
                <a:defRPr/>
              </a:pPr>
              <a:t>8/26/2019</a:t>
            </a:fld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67E23-53F8-4B32-844E-706C7FF3C1B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FB5BA-1252-4F50-B2A3-D35D2682EA3F}" type="datetime1">
              <a:rPr lang="en-US"/>
              <a:pPr>
                <a:defRPr/>
              </a:pPr>
              <a:t>8/26/2019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B86A-2DBB-43F4-85B5-27EA05C8796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>
            <a:lvl1pPr>
              <a:defRPr>
                <a:latin typeface="JasmineUPC" pitchFamily="18" charset="-34"/>
                <a:cs typeface="JasmineUPC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JasmineUPC" pitchFamily="18" charset="-34"/>
                <a:cs typeface="JasmineUPC" pitchFamily="18" charset="-34"/>
              </a:defRPr>
            </a:lvl1pPr>
            <a:lvl2pPr>
              <a:defRPr>
                <a:latin typeface="JasmineUPC" pitchFamily="18" charset="-34"/>
                <a:cs typeface="JasmineUPC" pitchFamily="18" charset="-34"/>
              </a:defRPr>
            </a:lvl2pPr>
            <a:lvl3pPr>
              <a:defRPr>
                <a:latin typeface="JasmineUPC" pitchFamily="18" charset="-34"/>
                <a:cs typeface="JasmineUPC" pitchFamily="18" charset="-34"/>
              </a:defRPr>
            </a:lvl3pPr>
            <a:lvl4pPr>
              <a:defRPr>
                <a:latin typeface="JasmineUPC" pitchFamily="18" charset="-34"/>
                <a:cs typeface="JasmineUPC" pitchFamily="18" charset="-34"/>
              </a:defRPr>
            </a:lvl4pPr>
            <a:lvl5pPr>
              <a:defRPr>
                <a:latin typeface="JasmineUPC" pitchFamily="18" charset="-34"/>
                <a:cs typeface="JasmineUPC" pitchFamily="18" charset="-3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E69D8-2D3E-4C3F-BE85-FDDC97CAC170}" type="datetime1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2F71C-6235-4B46-A2BB-DE17634A0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JasmineUPC" pitchFamily="18" charset="-34"/>
                <a:cs typeface="JasmineUPC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JasmineUPC" pitchFamily="18" charset="-34"/>
                <a:cs typeface="JasmineUPC" pitchFamily="18" charset="-34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37C20-441B-478B-89E8-26B7C64D71FE}" type="datetime1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D3C0C-34A9-493F-A31B-B203E060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JasmineUPC" pitchFamily="18" charset="-34"/>
                <a:cs typeface="JasmineUPC" pitchFamily="18" charset="-34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JasmineUPC" pitchFamily="18" charset="-34"/>
                <a:cs typeface="JasmineUPC" pitchFamily="18" charset="-34"/>
              </a:defRPr>
            </a:lvl1pPr>
            <a:lvl2pPr>
              <a:defRPr sz="2400">
                <a:latin typeface="JasmineUPC" pitchFamily="18" charset="-34"/>
                <a:cs typeface="JasmineUPC" pitchFamily="18" charset="-34"/>
              </a:defRPr>
            </a:lvl2pPr>
            <a:lvl3pPr>
              <a:defRPr sz="2000">
                <a:latin typeface="JasmineUPC" pitchFamily="18" charset="-34"/>
                <a:cs typeface="JasmineUPC" pitchFamily="18" charset="-34"/>
              </a:defRPr>
            </a:lvl3pPr>
            <a:lvl4pPr>
              <a:defRPr sz="1800">
                <a:latin typeface="JasmineUPC" pitchFamily="18" charset="-34"/>
                <a:cs typeface="JasmineUPC" pitchFamily="18" charset="-34"/>
              </a:defRPr>
            </a:lvl4pPr>
            <a:lvl5pPr>
              <a:defRPr sz="1800">
                <a:latin typeface="JasmineUPC" pitchFamily="18" charset="-34"/>
                <a:cs typeface="JasmineUPC" pitchFamily="18" charset="-34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JasmineUPC" pitchFamily="18" charset="-34"/>
                <a:cs typeface="JasmineUPC" pitchFamily="18" charset="-34"/>
              </a:defRPr>
            </a:lvl1pPr>
            <a:lvl2pPr>
              <a:defRPr sz="2400">
                <a:latin typeface="JasmineUPC" pitchFamily="18" charset="-34"/>
                <a:cs typeface="JasmineUPC" pitchFamily="18" charset="-34"/>
              </a:defRPr>
            </a:lvl2pPr>
            <a:lvl3pPr>
              <a:defRPr sz="2000">
                <a:latin typeface="JasmineUPC" pitchFamily="18" charset="-34"/>
                <a:cs typeface="JasmineUPC" pitchFamily="18" charset="-34"/>
              </a:defRPr>
            </a:lvl3pPr>
            <a:lvl4pPr>
              <a:defRPr sz="1800">
                <a:latin typeface="JasmineUPC" pitchFamily="18" charset="-34"/>
                <a:cs typeface="JasmineUPC" pitchFamily="18" charset="-34"/>
              </a:defRPr>
            </a:lvl4pPr>
            <a:lvl5pPr>
              <a:defRPr sz="1800">
                <a:latin typeface="JasmineUPC" pitchFamily="18" charset="-34"/>
                <a:cs typeface="JasmineUPC" pitchFamily="18" charset="-34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F3688-5F40-45BC-8B6E-CB00D3EDDD50}" type="datetime1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76B5D-4A4C-4815-9D08-BFE330FB4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JasmineUPC" pitchFamily="18" charset="-34"/>
                <a:cs typeface="JasmineUPC" pitchFamily="18" charset="-34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JasmineUPC" pitchFamily="18" charset="-34"/>
                <a:cs typeface="JasmineUPC" pitchFamily="18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JasmineUPC" pitchFamily="18" charset="-34"/>
                <a:cs typeface="JasmineUPC" pitchFamily="18" charset="-34"/>
              </a:defRPr>
            </a:lvl1pPr>
            <a:lvl2pPr>
              <a:defRPr sz="2000">
                <a:latin typeface="JasmineUPC" pitchFamily="18" charset="-34"/>
                <a:cs typeface="JasmineUPC" pitchFamily="18" charset="-34"/>
              </a:defRPr>
            </a:lvl2pPr>
            <a:lvl3pPr>
              <a:defRPr sz="1800">
                <a:latin typeface="JasmineUPC" pitchFamily="18" charset="-34"/>
                <a:cs typeface="JasmineUPC" pitchFamily="18" charset="-34"/>
              </a:defRPr>
            </a:lvl3pPr>
            <a:lvl4pPr>
              <a:defRPr sz="1600">
                <a:latin typeface="JasmineUPC" pitchFamily="18" charset="-34"/>
                <a:cs typeface="JasmineUPC" pitchFamily="18" charset="-34"/>
              </a:defRPr>
            </a:lvl4pPr>
            <a:lvl5pPr>
              <a:defRPr sz="1600">
                <a:latin typeface="JasmineUPC" pitchFamily="18" charset="-34"/>
                <a:cs typeface="JasmineUPC" pitchFamily="18" charset="-34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JasmineUPC" pitchFamily="18" charset="-34"/>
                <a:cs typeface="JasmineUPC" pitchFamily="18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JasmineUPC" pitchFamily="18" charset="-34"/>
                <a:cs typeface="JasmineUPC" pitchFamily="18" charset="-34"/>
              </a:defRPr>
            </a:lvl1pPr>
            <a:lvl2pPr>
              <a:defRPr sz="2000">
                <a:latin typeface="JasmineUPC" pitchFamily="18" charset="-34"/>
                <a:cs typeface="JasmineUPC" pitchFamily="18" charset="-34"/>
              </a:defRPr>
            </a:lvl2pPr>
            <a:lvl3pPr>
              <a:defRPr sz="1800">
                <a:latin typeface="JasmineUPC" pitchFamily="18" charset="-34"/>
                <a:cs typeface="JasmineUPC" pitchFamily="18" charset="-34"/>
              </a:defRPr>
            </a:lvl3pPr>
            <a:lvl4pPr>
              <a:defRPr sz="1600">
                <a:latin typeface="JasmineUPC" pitchFamily="18" charset="-34"/>
                <a:cs typeface="JasmineUPC" pitchFamily="18" charset="-34"/>
              </a:defRPr>
            </a:lvl4pPr>
            <a:lvl5pPr>
              <a:defRPr sz="1600">
                <a:latin typeface="JasmineUPC" pitchFamily="18" charset="-34"/>
                <a:cs typeface="JasmineUPC" pitchFamily="18" charset="-34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690D5-955E-4433-83A2-22109934A173}" type="datetime1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950A9-BD81-4557-B6EB-B60075ADB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JasmineUPC" pitchFamily="18" charset="-34"/>
                <a:cs typeface="JasmineUPC" pitchFamily="18" charset="-34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776AC-1118-45C2-AB2D-0628915C5C17}" type="datetime1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1FF71-3DE3-4A96-9E3C-486B93D27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CAB9F-D9AA-4C23-8957-E1FC072A9E99}" type="datetime1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96280-F52C-4593-867F-6499025A7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JasmineUPC" pitchFamily="18" charset="-34"/>
                <a:cs typeface="JasmineUPC" pitchFamily="18" charset="-34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JasmineUPC" pitchFamily="18" charset="-34"/>
                <a:cs typeface="JasmineUPC" pitchFamily="18" charset="-34"/>
              </a:defRPr>
            </a:lvl1pPr>
            <a:lvl2pPr>
              <a:defRPr sz="2800">
                <a:latin typeface="JasmineUPC" pitchFamily="18" charset="-34"/>
                <a:cs typeface="JasmineUPC" pitchFamily="18" charset="-34"/>
              </a:defRPr>
            </a:lvl2pPr>
            <a:lvl3pPr>
              <a:defRPr sz="2400">
                <a:latin typeface="JasmineUPC" pitchFamily="18" charset="-34"/>
                <a:cs typeface="JasmineUPC" pitchFamily="18" charset="-34"/>
              </a:defRPr>
            </a:lvl3pPr>
            <a:lvl4pPr>
              <a:defRPr sz="2000">
                <a:latin typeface="JasmineUPC" pitchFamily="18" charset="-34"/>
                <a:cs typeface="JasmineUPC" pitchFamily="18" charset="-34"/>
              </a:defRPr>
            </a:lvl4pPr>
            <a:lvl5pPr>
              <a:defRPr sz="2000">
                <a:latin typeface="JasmineUPC" pitchFamily="18" charset="-34"/>
                <a:cs typeface="JasmineUPC" pitchFamily="18" charset="-34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JasmineUPC" pitchFamily="18" charset="-34"/>
                <a:cs typeface="JasmineUPC" pitchFamily="18" charset="-34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1FE97-6B09-4052-9F71-64FC41E0F8E0}" type="datetime1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0D40F-1043-45F4-AA26-66D4FB807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JasmineUPC" pitchFamily="18" charset="-34"/>
                <a:cs typeface="JasmineUPC" pitchFamily="18" charset="-34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JasmineUPC" pitchFamily="18" charset="-34"/>
                <a:cs typeface="JasmineUPC" pitchFamily="18" charset="-34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JasmineUPC" pitchFamily="18" charset="-34"/>
                <a:cs typeface="JasmineUPC" pitchFamily="18" charset="-34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2918D-4A40-4E3F-87D5-2B008C832A24}" type="datetime1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E7DE1-4EB8-4918-A9E7-DC3CB7495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610EAD-877B-4639-991F-2DDCC86A7468}" type="datetime1">
              <a:rPr lang="en-US"/>
              <a:pPr>
                <a:defRPr/>
              </a:pPr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75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7A37C7-40FE-4ABD-A5FB-0DA0D354C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103" r:id="rId7"/>
    <p:sldLayoutId id="2147484087" r:id="rId8"/>
    <p:sldLayoutId id="2147484088" r:id="rId9"/>
    <p:sldLayoutId id="2147484089" r:id="rId10"/>
    <p:sldLayoutId id="2147484090" r:id="rId11"/>
    <p:sldLayoutId id="2147484104" r:id="rId12"/>
    <p:sldLayoutId id="2147484105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JasmineUPC" pitchFamily="18" charset="-34"/>
          <a:ea typeface="+mj-ea"/>
          <a:cs typeface="JasmineUPC" pitchFamily="18" charset="-34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JasmineUPC" pitchFamily="18" charset="-34"/>
          <a:cs typeface="JasmineUPC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JasmineUPC" pitchFamily="18" charset="-34"/>
          <a:cs typeface="JasmineUPC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JasmineUPC" pitchFamily="18" charset="-34"/>
          <a:cs typeface="JasmineUPC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JasmineUPC" pitchFamily="18" charset="-34"/>
          <a:cs typeface="JasmineUPC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JasmineUPC" pitchFamily="18" charset="-34"/>
          <a:ea typeface="+mn-ea"/>
          <a:cs typeface="JasmineUPC" pitchFamily="18" charset="-34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JasmineUPC" pitchFamily="18" charset="-34"/>
          <a:ea typeface="+mn-ea"/>
          <a:cs typeface="JasmineUPC" pitchFamily="18" charset="-34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JasmineUPC" pitchFamily="18" charset="-34"/>
          <a:ea typeface="+mn-ea"/>
          <a:cs typeface="JasmineUPC" pitchFamily="18" charset="-34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JasmineUPC" pitchFamily="18" charset="-34"/>
          <a:ea typeface="+mn-ea"/>
          <a:cs typeface="JasmineUPC" pitchFamily="18" charset="-34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JasmineUPC" pitchFamily="18" charset="-34"/>
          <a:ea typeface="+mn-ea"/>
          <a:cs typeface="JasmineUPC" pitchFamily="18" charset="-34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>
            <a:off x="642910" y="3714752"/>
            <a:ext cx="8143932" cy="1857388"/>
          </a:xfrm>
          <a:prstGeom prst="rect">
            <a:avLst/>
          </a:prstGeom>
        </p:spPr>
        <p:txBody>
          <a:bodyPr wrap="none" fromWordArt="1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400" b="1" kern="10" spc="150" dirty="0">
                <a:ln w="11430"/>
                <a:solidFill>
                  <a:srgbClr val="00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การประเมินประสิทธิภาพการปฏิบัติราชการ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400" b="1" kern="10" spc="150" dirty="0">
                <a:ln w="11430"/>
                <a:solidFill>
                  <a:srgbClr val="0066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 ในการจัดทำงบการเงิน  ประจำปี  2563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86314" y="5643578"/>
            <a:ext cx="4143404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H SarabunPSK" pitchFamily="34" charset="-34"/>
              </a:rPr>
              <a:t>กองบัญชี  สำนักการคลัง</a:t>
            </a:r>
          </a:p>
        </p:txBody>
      </p:sp>
      <p:sp>
        <p:nvSpPr>
          <p:cNvPr id="7172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6EF910-2D70-4105-8EF3-7485D1D18E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059766" y="476672"/>
            <a:ext cx="7488832" cy="1296144"/>
          </a:xfrm>
          <a:extLst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69913" indent="-569913" algn="l">
              <a:lnSpc>
                <a:spcPct val="90000"/>
              </a:lnSpc>
              <a:buAutoNum type="arabicPeriod" startAt="3"/>
              <a:defRPr/>
            </a:pPr>
            <a:r>
              <a:rPr lang="th-TH" sz="4400" b="1" dirty="0">
                <a:ln w="50800"/>
                <a:solidFill>
                  <a:srgbClr val="002060"/>
                </a:solidFill>
              </a:rPr>
              <a:t>คะแนนความถูกต้องของงบการเงิน  </a:t>
            </a:r>
          </a:p>
          <a:p>
            <a:pPr marL="742950" indent="-742950">
              <a:lnSpc>
                <a:spcPct val="90000"/>
              </a:lnSpc>
              <a:defRPr/>
            </a:pPr>
            <a:r>
              <a:rPr lang="th-TH" sz="4000" b="1" dirty="0">
                <a:ln w="50800"/>
                <a:solidFill>
                  <a:srgbClr val="002060"/>
                </a:solidFill>
              </a:rPr>
              <a:t>      </a:t>
            </a:r>
            <a:r>
              <a:rPr lang="th-TH" sz="4000" b="1" dirty="0">
                <a:ln w="50800"/>
                <a:solidFill>
                  <a:srgbClr val="FF0000"/>
                </a:solidFill>
              </a:rPr>
              <a:t>คะแนนเต็ม 50 คะแนน </a:t>
            </a:r>
          </a:p>
        </p:txBody>
      </p:sp>
      <p:sp>
        <p:nvSpPr>
          <p:cNvPr id="1024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C701C6-EA36-4258-9D7C-43AF1F52F6A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  <p:sp>
        <p:nvSpPr>
          <p:cNvPr id="7" name="Rectangle 10"/>
          <p:cNvSpPr txBox="1">
            <a:spLocks noChangeArrowheads="1"/>
          </p:cNvSpPr>
          <p:nvPr/>
        </p:nvSpPr>
        <p:spPr bwMode="auto">
          <a:xfrm>
            <a:off x="755576" y="2204864"/>
            <a:ext cx="784887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69913" marR="0" lvl="0" indent="-569913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th-TH" sz="3600" b="1" dirty="0">
                <a:ln w="50800"/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3.1 </a:t>
            </a:r>
            <a:r>
              <a:rPr kumimoji="0" lang="th-TH" sz="3600" b="1" i="0" u="none" strike="noStrike" kern="1200" cap="none" spc="0" normalizeH="0" baseline="0" noProof="0" dirty="0">
                <a:ln w="50800"/>
                <a:solidFill>
                  <a:srgbClr val="002060"/>
                </a:solidFill>
                <a:effectLst/>
                <a:uLnTx/>
                <a:uFillTx/>
                <a:latin typeface="JasmineUPC" pitchFamily="18" charset="-34"/>
                <a:ea typeface="+mn-ea"/>
                <a:cs typeface="JasmineUPC" pitchFamily="18" charset="-34"/>
              </a:rPr>
              <a:t>หากส่งงบการเงินของหน่วยงานถูกต้องหรือมีการแก้ไขทักท้วง จากกองบัญชี  สำนักการคลัง</a:t>
            </a:r>
            <a:r>
              <a:rPr kumimoji="0" lang="th-TH" sz="3600" b="1" i="0" u="none" strike="noStrike" kern="1200" cap="none" spc="0" normalizeH="0" noProof="0" dirty="0">
                <a:ln w="50800"/>
                <a:solidFill>
                  <a:srgbClr val="002060"/>
                </a:solidFill>
                <a:effectLst/>
                <a:uLnTx/>
                <a:uFillTx/>
                <a:latin typeface="JasmineUPC" pitchFamily="18" charset="-34"/>
                <a:ea typeface="+mn-ea"/>
                <a:cs typeface="JasmineUPC" pitchFamily="18" charset="-34"/>
              </a:rPr>
              <a:t> จนถูกต้องไม่เกิน  </a:t>
            </a:r>
            <a:r>
              <a:rPr lang="th-TH" sz="3600" b="1" dirty="0">
                <a:ln w="50800"/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10</a:t>
            </a:r>
            <a:r>
              <a:rPr kumimoji="0" lang="th-TH" sz="3600" b="1" i="0" u="none" strike="noStrike" kern="1200" cap="none" spc="0" normalizeH="0" noProof="0" dirty="0">
                <a:ln w="50800"/>
                <a:solidFill>
                  <a:srgbClr val="002060"/>
                </a:solidFill>
                <a:effectLst/>
                <a:uLnTx/>
                <a:uFillTx/>
                <a:latin typeface="JasmineUPC" pitchFamily="18" charset="-34"/>
                <a:ea typeface="+mn-ea"/>
                <a:cs typeface="JasmineUPC" pitchFamily="18" charset="-34"/>
              </a:rPr>
              <a:t>  วัน</a:t>
            </a:r>
            <a:r>
              <a:rPr kumimoji="0" lang="th-TH" sz="3600" b="1" i="0" u="none" strike="noStrike" kern="1200" cap="none" spc="0" normalizeH="0" baseline="0" noProof="0" dirty="0">
                <a:ln w="50800"/>
                <a:solidFill>
                  <a:srgbClr val="002060"/>
                </a:solidFill>
                <a:effectLst/>
                <a:uLnTx/>
                <a:uFillTx/>
                <a:latin typeface="JasmineUPC" pitchFamily="18" charset="-34"/>
                <a:ea typeface="+mn-ea"/>
                <a:cs typeface="JasmineUPC" pitchFamily="18" charset="-34"/>
              </a:rPr>
              <a:t>     </a:t>
            </a:r>
          </a:p>
          <a:p>
            <a:pPr marL="569913" marR="0" lvl="0" indent="-569913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 w="50800"/>
                <a:solidFill>
                  <a:srgbClr val="FF0000"/>
                </a:solidFill>
                <a:effectLst/>
                <a:uLnTx/>
                <a:uFillTx/>
                <a:latin typeface="JasmineUPC" pitchFamily="18" charset="-34"/>
                <a:ea typeface="+mn-ea"/>
                <a:cs typeface="JasmineUPC" pitchFamily="18" charset="-34"/>
              </a:rPr>
              <a:t>            ได้คะแนน 50 คะแนน </a:t>
            </a:r>
          </a:p>
        </p:txBody>
      </p:sp>
      <p:sp>
        <p:nvSpPr>
          <p:cNvPr id="6" name="Rectangle 10"/>
          <p:cNvSpPr txBox="1">
            <a:spLocks noChangeArrowheads="1"/>
          </p:cNvSpPr>
          <p:nvPr/>
        </p:nvSpPr>
        <p:spPr bwMode="auto">
          <a:xfrm>
            <a:off x="692729" y="4581128"/>
            <a:ext cx="784887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69913" marR="0" lvl="0" indent="-569913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th-TH" sz="3600" b="1" dirty="0">
                <a:ln w="50800"/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3.2 </a:t>
            </a:r>
            <a:r>
              <a:rPr kumimoji="0" lang="th-TH" sz="3600" b="1" i="0" u="none" strike="noStrike" kern="1200" cap="none" spc="0" normalizeH="0" baseline="0" noProof="0" dirty="0">
                <a:ln w="50800"/>
                <a:solidFill>
                  <a:srgbClr val="002060"/>
                </a:solidFill>
                <a:effectLst/>
                <a:uLnTx/>
                <a:uFillTx/>
                <a:latin typeface="JasmineUPC" pitchFamily="18" charset="-34"/>
                <a:ea typeface="+mn-ea"/>
                <a:cs typeface="JasmineUPC" pitchFamily="18" charset="-34"/>
              </a:rPr>
              <a:t>หากหน่วยงานมีการแก้ไขงบการเงินอย่างถูกต้อง แต่รวมกันทุกครั้งเกิน</a:t>
            </a:r>
            <a:r>
              <a:rPr kumimoji="0" lang="th-TH" sz="3600" b="1" i="0" u="none" strike="noStrike" kern="1200" cap="none" spc="0" normalizeH="0" noProof="0" dirty="0">
                <a:ln w="50800"/>
                <a:solidFill>
                  <a:srgbClr val="002060"/>
                </a:solidFill>
                <a:effectLst/>
                <a:uLnTx/>
                <a:uFillTx/>
                <a:latin typeface="JasmineUPC" pitchFamily="18" charset="-34"/>
                <a:ea typeface="+mn-ea"/>
                <a:cs typeface="JasmineUPC" pitchFamily="18" charset="-34"/>
              </a:rPr>
              <a:t> 10 วัน</a:t>
            </a:r>
            <a:r>
              <a:rPr kumimoji="0" lang="th-TH" sz="3600" b="1" i="0" u="none" strike="noStrike" kern="1200" cap="none" spc="0" normalizeH="0" baseline="0" noProof="0" dirty="0">
                <a:ln w="50800"/>
                <a:solidFill>
                  <a:srgbClr val="002060"/>
                </a:solidFill>
                <a:effectLst/>
                <a:uLnTx/>
                <a:uFillTx/>
                <a:latin typeface="JasmineUPC" pitchFamily="18" charset="-34"/>
                <a:ea typeface="+mn-ea"/>
                <a:cs typeface="JasmineUPC" pitchFamily="18" charset="-34"/>
              </a:rPr>
              <a:t>     </a:t>
            </a:r>
          </a:p>
          <a:p>
            <a:pPr marL="569913" marR="0" lvl="0" indent="-569913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 w="50800"/>
                <a:solidFill>
                  <a:srgbClr val="FF0000"/>
                </a:solidFill>
                <a:effectLst/>
                <a:uLnTx/>
                <a:uFillTx/>
                <a:latin typeface="JasmineUPC" pitchFamily="18" charset="-34"/>
                <a:ea typeface="+mn-ea"/>
                <a:cs typeface="JasmineUPC" pitchFamily="18" charset="-34"/>
              </a:rPr>
              <a:t>            ได้คะแนน 0 คะแนน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2F71C-6235-4B46-A2BB-DE17634A098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10"/>
          <p:cNvSpPr txBox="1">
            <a:spLocks noChangeArrowheads="1"/>
          </p:cNvSpPr>
          <p:nvPr/>
        </p:nvSpPr>
        <p:spPr bwMode="auto">
          <a:xfrm>
            <a:off x="539552" y="476672"/>
            <a:ext cx="835292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JasmineUPC" pitchFamily="18" charset="-34"/>
                <a:ea typeface="+mn-ea"/>
                <a:cs typeface="JasmineUPC" pitchFamily="18" charset="-34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JasmineUPC" pitchFamily="18" charset="-34"/>
                <a:ea typeface="+mn-ea"/>
                <a:cs typeface="JasmineUPC" pitchFamily="18" charset="-34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JasmineUPC" pitchFamily="18" charset="-34"/>
                <a:ea typeface="+mn-ea"/>
                <a:cs typeface="JasmineUPC" pitchFamily="18" charset="-34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JasmineUPC" pitchFamily="18" charset="-34"/>
                <a:ea typeface="+mn-ea"/>
                <a:cs typeface="JasmineUPC" pitchFamily="18" charset="-34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JasmineUPC" pitchFamily="18" charset="-34"/>
                <a:ea typeface="+mn-ea"/>
                <a:cs typeface="JasmineUPC" pitchFamily="18" charset="-34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  <a:defRPr/>
            </a:pPr>
            <a:r>
              <a:rPr lang="th-TH" sz="4400" b="1" dirty="0">
                <a:ln w="50800"/>
                <a:solidFill>
                  <a:srgbClr val="002060"/>
                </a:solidFill>
              </a:rPr>
              <a:t>4. </a:t>
            </a:r>
            <a:r>
              <a:rPr lang="th-TH" sz="4000" b="1" dirty="0">
                <a:ln w="50800"/>
                <a:solidFill>
                  <a:srgbClr val="002060"/>
                </a:solidFill>
              </a:rPr>
              <a:t>คะแนนการจัดทำรายงานประจำเดือนครบถ้วน จัดเก็บที่หน่วยงานรอตรวจสอบ 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th-TH" sz="4000" b="1" dirty="0">
              <a:ln w="50800"/>
              <a:solidFill>
                <a:srgbClr val="002060"/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th-TH" sz="5400" b="1" u="sng" dirty="0">
                <a:ln w="5080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ครบถ้วน</a:t>
            </a:r>
            <a:r>
              <a:rPr lang="th-TH" sz="5400" b="1" dirty="0">
                <a:ln w="50800"/>
                <a:solidFill>
                  <a:srgbClr val="002060"/>
                </a:solidFill>
              </a:rPr>
              <a:t>     </a:t>
            </a:r>
            <a:r>
              <a:rPr lang="th-TH" sz="5400" b="1" dirty="0">
                <a:ln w="50800"/>
                <a:solidFill>
                  <a:srgbClr val="FF0000"/>
                </a:solidFill>
              </a:rPr>
              <a:t>คะแนนเต็ม 20 คะแนน </a:t>
            </a:r>
            <a:endParaRPr lang="th-TH" sz="5400" b="1" u="sng" dirty="0">
              <a:ln w="50800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th-TH" sz="4000" b="1" dirty="0">
                <a:ln w="50800"/>
                <a:solidFill>
                  <a:srgbClr val="002060"/>
                </a:solidFill>
              </a:rPr>
              <a:t>ตั้งแต่เดือนตุลาคม 2562 – กรกฎาคม 2563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th-TH" sz="4000" b="1" dirty="0">
                <a:ln w="50800"/>
                <a:solidFill>
                  <a:srgbClr val="002060"/>
                </a:solidFill>
              </a:rPr>
              <a:t>                  </a:t>
            </a:r>
            <a:endParaRPr lang="th-TH" sz="4000" b="1" dirty="0">
              <a:ln w="50800"/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th-TH" sz="5400" b="1" u="sng" dirty="0">
                <a:ln w="5080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ไม่</a:t>
            </a:r>
            <a:r>
              <a:rPr lang="th-TH" sz="5400" b="1" u="sng" dirty="0">
                <a:ln w="5080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ครบถ้วน</a:t>
            </a:r>
            <a:r>
              <a:rPr lang="th-TH" sz="5400" b="1" dirty="0">
                <a:ln w="50800"/>
                <a:solidFill>
                  <a:srgbClr val="002060"/>
                </a:solidFill>
              </a:rPr>
              <a:t>  </a:t>
            </a:r>
            <a:r>
              <a:rPr lang="th-TH" sz="5400" b="1" dirty="0">
                <a:ln w="50800"/>
                <a:solidFill>
                  <a:srgbClr val="FF0000"/>
                </a:solidFill>
              </a:rPr>
              <a:t>ได้  0  คะแนน 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th-TH" sz="4000" b="1" dirty="0">
              <a:ln w="50800"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63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2F71C-6235-4B46-A2BB-DE17634A098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557554" y="1628800"/>
            <a:ext cx="8244916" cy="4439518"/>
          </a:xfrm>
          <a:prstGeom prst="flowChartAlternateProcess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th-TH" sz="3200" dirty="0">
                <a:solidFill>
                  <a:srgbClr val="C00000"/>
                </a:solidFill>
                <a:latin typeface="Angsana New" pitchFamily="18" charset="-34"/>
                <a:cs typeface="JasmineUPC" pitchFamily="18" charset="-34"/>
              </a:rPr>
              <a:t>งบทดลอง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th-TH" sz="3200" dirty="0">
                <a:latin typeface="Angsana New" pitchFamily="18" charset="-34"/>
                <a:cs typeface="JasmineUPC" pitchFamily="18" charset="-34"/>
              </a:rPr>
              <a:t>รายงานรายได้และค่าใช้จ่าย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th-TH" sz="3200" dirty="0">
                <a:solidFill>
                  <a:srgbClr val="C00000"/>
                </a:solidFill>
                <a:latin typeface="Angsana New" pitchFamily="18" charset="-34"/>
                <a:cs typeface="JasmineUPC" pitchFamily="18" charset="-34"/>
              </a:rPr>
              <a:t>รายงานรายละเอียดประกอบค่าใช้จ่าย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th-TH" sz="3200" dirty="0">
                <a:latin typeface="Angsana New" pitchFamily="18" charset="-34"/>
                <a:cs typeface="JasmineUPC" pitchFamily="18" charset="-34"/>
              </a:rPr>
              <a:t>งบเงินคงเหลือ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th-TH" sz="3200" dirty="0">
                <a:solidFill>
                  <a:srgbClr val="C00000"/>
                </a:solidFill>
                <a:latin typeface="Angsana New" pitchFamily="18" charset="-34"/>
                <a:cs typeface="JasmineUPC" pitchFamily="18" charset="-34"/>
              </a:rPr>
              <a:t>รายงานเงินฝากธนาคาร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th-TH" sz="3200" dirty="0">
                <a:latin typeface="Angsana New" pitchFamily="18" charset="-34"/>
                <a:cs typeface="JasmineUPC" pitchFamily="18" charset="-34"/>
              </a:rPr>
              <a:t>รายงานรายละเอียดประกอบยอดคงเหลือในบัญชีเงินฝากธนาคาร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th-TH" sz="3200" dirty="0">
                <a:solidFill>
                  <a:srgbClr val="C00000"/>
                </a:solidFill>
                <a:latin typeface="Angsana New" pitchFamily="18" charset="-34"/>
                <a:cs typeface="JasmineUPC" pitchFamily="18" charset="-34"/>
              </a:rPr>
              <a:t>รายงานรายละเอียดประกอบยอดคงเหลือ</a:t>
            </a:r>
          </a:p>
          <a:p>
            <a:pPr algn="ctr"/>
            <a:r>
              <a:rPr lang="th-TH" sz="3200" dirty="0">
                <a:solidFill>
                  <a:srgbClr val="C00000"/>
                </a:solidFill>
                <a:latin typeface="Angsana New" pitchFamily="18" charset="-34"/>
                <a:cs typeface="JasmineUPC" pitchFamily="18" charset="-34"/>
              </a:rPr>
              <a:t>ในบัญชีเงินฝากธนาคาร – เงินนอกงบประมาณ</a:t>
            </a:r>
          </a:p>
          <a:p>
            <a:pPr algn="ctr"/>
            <a:endParaRPr lang="th-TH" sz="2000" dirty="0">
              <a:latin typeface="Angsana New" pitchFamily="18" charset="-34"/>
              <a:cs typeface="JasmineUPC" pitchFamily="18" charset="-34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403648" y="161345"/>
            <a:ext cx="655272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latin typeface="+mn-lt"/>
                <a:cs typeface="+mn-cs"/>
              </a:rPr>
              <a:t>รายงานประจำเดือนที่ต้องจัดทำประกอบด้วย</a:t>
            </a:r>
            <a:endParaRPr lang="th-TH" sz="40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8454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2F71C-6235-4B46-A2BB-DE17634A098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467544" y="1437754"/>
            <a:ext cx="8244916" cy="5015582"/>
          </a:xfrm>
          <a:prstGeom prst="flowChartAlternateProcess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th-TH" sz="3200" dirty="0">
                <a:solidFill>
                  <a:srgbClr val="C00000"/>
                </a:solidFill>
                <a:latin typeface="Angsana New" pitchFamily="18" charset="-34"/>
                <a:cs typeface="JasmineUPC" pitchFamily="18" charset="-34"/>
              </a:rPr>
              <a:t>งบพิสูจน์ยอดเงินฝากธนาคาร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th-TH" sz="3200" dirty="0">
                <a:latin typeface="Angsana New" pitchFamily="18" charset="-34"/>
                <a:cs typeface="JasmineUPC" pitchFamily="18" charset="-34"/>
              </a:rPr>
              <a:t>รายละเอียดบัญชีเงินรับฝาก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th-TH" sz="3200" dirty="0">
                <a:solidFill>
                  <a:srgbClr val="C00000"/>
                </a:solidFill>
                <a:latin typeface="Angsana New" pitchFamily="18" charset="-34"/>
                <a:cs typeface="JasmineUPC" pitchFamily="18" charset="-34"/>
              </a:rPr>
              <a:t>รายละเอียดเงินนอกงบประมาณอื่นรอการรับรู้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th-TH" sz="3200" dirty="0">
                <a:latin typeface="Angsana New" pitchFamily="18" charset="-34"/>
                <a:cs typeface="JasmineUPC" pitchFamily="18" charset="-34"/>
              </a:rPr>
              <a:t>รายงานรายได้กรุงเทพมหานคร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th-TH" sz="3200" dirty="0">
                <a:solidFill>
                  <a:srgbClr val="C00000"/>
                </a:solidFill>
                <a:latin typeface="Angsana New" pitchFamily="18" charset="-34"/>
                <a:cs typeface="JasmineUPC" pitchFamily="18" charset="-34"/>
              </a:rPr>
              <a:t>รายงานรายได้แผ่นดิน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th-TH" sz="3200" dirty="0">
                <a:latin typeface="Angsana New" pitchFamily="18" charset="-34"/>
                <a:cs typeface="JasmineUPC" pitchFamily="18" charset="-34"/>
              </a:rPr>
              <a:t>รายงานรายได้ระหว่างหน่วยงาน – หน่วยงานรับเงิน</a:t>
            </a:r>
          </a:p>
          <a:p>
            <a:pPr algn="ctr"/>
            <a:r>
              <a:rPr lang="th-TH" sz="3200" dirty="0">
                <a:latin typeface="Angsana New" pitchFamily="18" charset="-34"/>
                <a:cs typeface="JasmineUPC" pitchFamily="18" charset="-34"/>
              </a:rPr>
              <a:t>งบประมาณจากคลัง กทม.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th-TH" sz="3200" dirty="0">
                <a:solidFill>
                  <a:srgbClr val="C00000"/>
                </a:solidFill>
                <a:latin typeface="Angsana New" pitchFamily="18" charset="-34"/>
                <a:cs typeface="JasmineUPC" pitchFamily="18" charset="-34"/>
              </a:rPr>
              <a:t>รายงานรายได้ระหว่างหน่วยงาน - หน่วยงานรับเงิน</a:t>
            </a:r>
          </a:p>
          <a:p>
            <a:pPr algn="ctr"/>
            <a:r>
              <a:rPr lang="th-TH" sz="3200" dirty="0">
                <a:solidFill>
                  <a:srgbClr val="C00000"/>
                </a:solidFill>
                <a:latin typeface="Angsana New" pitchFamily="18" charset="-34"/>
                <a:cs typeface="JasmineUPC" pitchFamily="18" charset="-34"/>
              </a:rPr>
              <a:t>งบประมาณจากคลัง กทม. - งบกลาง</a:t>
            </a:r>
          </a:p>
          <a:p>
            <a:pPr algn="ctr"/>
            <a:endParaRPr lang="th-TH" sz="2000" dirty="0">
              <a:latin typeface="Angsana New" pitchFamily="18" charset="-34"/>
              <a:cs typeface="JasmineUPC" pitchFamily="18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61345"/>
            <a:ext cx="655272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latin typeface="+mn-lt"/>
                <a:cs typeface="+mn-cs"/>
              </a:rPr>
              <a:t>รายงานประจำเดือนที่ต้องจัดทำประกอบด้วย </a:t>
            </a:r>
            <a:r>
              <a:rPr lang="th-TH" sz="3200" b="1" kern="10" dirty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latin typeface="+mn-lt"/>
                <a:cs typeface="+mn-cs"/>
              </a:rPr>
              <a:t>(ต่อ)</a:t>
            </a:r>
            <a:endParaRPr lang="th-TH" sz="32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5711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2F71C-6235-4B46-A2BB-DE17634A098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xtBox 7"/>
          <p:cNvSpPr txBox="1"/>
          <p:nvPr/>
        </p:nvSpPr>
        <p:spPr>
          <a:xfrm>
            <a:off x="1403648" y="116632"/>
            <a:ext cx="655272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การดำเนินการ - </a:t>
            </a:r>
            <a:r>
              <a:rPr lang="th-TH" sz="5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หน่วยงาน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23528" y="1010245"/>
            <a:ext cx="8677597" cy="670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2862263" algn="l"/>
                <a:tab pos="4175125" algn="l"/>
              </a:tabLst>
              <a:defRPr/>
            </a:pPr>
            <a:endParaRPr lang="th-TH" sz="1050" b="1" dirty="0">
              <a:latin typeface="Angsana New" pitchFamily="18" charset="-34"/>
              <a:cs typeface="+mn-cs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2862263" algn="l"/>
                <a:tab pos="4175125" algn="l"/>
              </a:tabLst>
              <a:defRPr/>
            </a:pPr>
            <a:r>
              <a:rPr lang="th-TH" sz="3000" b="1" dirty="0">
                <a:latin typeface="Angsana New" pitchFamily="18" charset="-34"/>
                <a:cs typeface="+mn-cs"/>
              </a:rPr>
              <a:t>1. บันทึกรายงานบัญชีเป็นปัจจุบัน  จัดทำสมุดบัญชีรายวันทุกประเภท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2862263" algn="l"/>
                <a:tab pos="4175125" algn="l"/>
              </a:tabLst>
              <a:defRPr/>
            </a:pPr>
            <a:r>
              <a:rPr lang="th-TH" sz="3000" b="1" dirty="0">
                <a:latin typeface="Angsana New" pitchFamily="18" charset="-34"/>
                <a:cs typeface="+mn-cs"/>
              </a:rPr>
              <a:t>บัญชีแยกประเภททุกบัญชี  บัญชีย่อย  และทะเบียนคุม ถูกต้องครบถ้วน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2862263" algn="l"/>
                <a:tab pos="4175125" algn="l"/>
              </a:tabLst>
              <a:defRPr/>
            </a:pPr>
            <a:endParaRPr lang="th-TH" sz="1050" b="1" dirty="0">
              <a:latin typeface="Angsana New" pitchFamily="18" charset="-34"/>
              <a:cs typeface="+mn-cs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2862263" algn="l"/>
                <a:tab pos="4175125" algn="l"/>
              </a:tabLst>
              <a:defRPr/>
            </a:pPr>
            <a:r>
              <a:rPr lang="th-TH" sz="3000" b="1" dirty="0">
                <a:latin typeface="Angsana New" pitchFamily="18" charset="-34"/>
                <a:cs typeface="+mn-cs"/>
              </a:rPr>
              <a:t>2.</a:t>
            </a:r>
            <a:r>
              <a:rPr lang="th-TH" sz="3000" b="1" dirty="0">
                <a:latin typeface="Angsana New" pitchFamily="18" charset="-34"/>
              </a:rPr>
              <a:t> </a:t>
            </a:r>
            <a:r>
              <a:rPr lang="th-TH" sz="3000" b="1" dirty="0">
                <a:latin typeface="Angsana New" pitchFamily="18" charset="-34"/>
                <a:cs typeface="+mn-cs"/>
              </a:rPr>
              <a:t>จัดทำรายงานประจำเดือน ครบถ้วนตามคู่มือการบัญชีของกรุงเทพมหานคร กำหนด  และจัดส่งให้ปลัดกรุงเทพมหานครทราบ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endParaRPr lang="th-TH" sz="1050" b="1" dirty="0">
              <a:latin typeface="Angsana New" pitchFamily="18" charset="-34"/>
              <a:cs typeface="+mn-cs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3000" b="1" dirty="0">
                <a:latin typeface="Angsana New" pitchFamily="18" charset="-34"/>
                <a:cs typeface="+mn-cs"/>
              </a:rPr>
              <a:t>3. จัดส่งงบการเงินประจำปีเพื่อให้กองบัญชี  สำนักการคลัง            เพื่อตรวจสอบกระทบยอดรายการทางบัญชี  และความน่าเชื่อถือได้  ของข้อมูลตัวเลขในงบการเงิน  ภายในระยะเวลาที่กำหนด                    ( ภายในวันที่ 30 พฤศจิกายน 2562)</a:t>
            </a:r>
          </a:p>
          <a:p>
            <a:pPr marL="344488" indent="-344488"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endParaRPr lang="th-TH" sz="3000" b="1" dirty="0">
              <a:latin typeface="Angsana New" pitchFamily="18" charset="-34"/>
              <a:cs typeface="+mn-cs"/>
            </a:endParaRPr>
          </a:p>
          <a:p>
            <a:pPr marL="344488" indent="-344488"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endParaRPr lang="th-TH" sz="2600" b="1" dirty="0">
              <a:latin typeface="Angsana New" pitchFamily="18" charset="-34"/>
              <a:cs typeface="+mn-cs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endParaRPr lang="th-TH" sz="2600" b="1" dirty="0">
              <a:latin typeface="Angsana New" pitchFamily="18" charset="-34"/>
              <a:cs typeface="+mn-cs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2600" b="1" dirty="0">
                <a:latin typeface="Angsana New" pitchFamily="18" charset="-34"/>
                <a:cs typeface="+mn-c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7250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2F71C-6235-4B46-A2BB-DE17634A098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extBox 7"/>
          <p:cNvSpPr txBox="1"/>
          <p:nvPr/>
        </p:nvSpPr>
        <p:spPr>
          <a:xfrm>
            <a:off x="1403648" y="116632"/>
            <a:ext cx="655272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การดำเนินการ - กองบัญชี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74923" y="1196752"/>
            <a:ext cx="8677597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71500" indent="-5715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862263" algn="l"/>
                <a:tab pos="4175125" algn="l"/>
              </a:tabLst>
              <a:defRPr/>
            </a:pPr>
            <a:r>
              <a:rPr lang="th-TH" sz="4000" b="1" dirty="0">
                <a:latin typeface="Angsana New" pitchFamily="18" charset="-34"/>
                <a:cs typeface="+mn-cs"/>
              </a:rPr>
              <a:t>ตรวจสอบความถูกต้องของงบการเงิน</a:t>
            </a:r>
          </a:p>
          <a:p>
            <a:pPr marL="571500" indent="-571500" fontAlgn="auto">
              <a:spcBef>
                <a:spcPts val="300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862263" algn="l"/>
                <a:tab pos="4175125" algn="l"/>
              </a:tabLst>
              <a:defRPr/>
            </a:pPr>
            <a:r>
              <a:rPr lang="th-TH" sz="4000" b="1" dirty="0">
                <a:latin typeface="Angsana New" pitchFamily="18" charset="-34"/>
                <a:cs typeface="+mn-cs"/>
              </a:rPr>
              <a:t>ประเมินผลสำเร็จของการปฏิบัติราชการตามกรอบการประเมินและเกณฑ์การให้คะแนนในตัวชี้วัด</a:t>
            </a:r>
          </a:p>
          <a:p>
            <a:pPr marL="571500" indent="-571500" fontAlgn="auto">
              <a:spcBef>
                <a:spcPts val="300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862263" algn="l"/>
                <a:tab pos="4175125" algn="l"/>
              </a:tabLst>
              <a:defRPr/>
            </a:pPr>
            <a:r>
              <a:rPr lang="th-TH" sz="4000" b="1" dirty="0">
                <a:latin typeface="Angsana New" pitchFamily="18" charset="-34"/>
                <a:cs typeface="+mn-cs"/>
              </a:rPr>
              <a:t>ส่งแบบประเมินให้สำนักงาน </a:t>
            </a:r>
            <a:r>
              <a:rPr lang="th-TH" sz="4000" b="1" dirty="0" err="1">
                <a:latin typeface="Angsana New" pitchFamily="18" charset="-34"/>
                <a:cs typeface="+mn-cs"/>
              </a:rPr>
              <a:t>ก.ก</a:t>
            </a:r>
            <a:r>
              <a:rPr lang="th-TH" sz="4000" b="1" dirty="0">
                <a:latin typeface="Angsana New" pitchFamily="18" charset="-34"/>
                <a:cs typeface="+mn-cs"/>
              </a:rPr>
              <a:t>. หรือคณะกรรมการประเมินผลการปฏิบัติราชการ ฯ</a:t>
            </a:r>
          </a:p>
          <a:p>
            <a:pPr marL="344488" indent="-344488"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endParaRPr lang="th-TH" sz="2600" b="1" dirty="0">
              <a:latin typeface="Angsana New" pitchFamily="18" charset="-34"/>
              <a:cs typeface="+mn-cs"/>
            </a:endParaRPr>
          </a:p>
          <a:p>
            <a:pPr marL="571500" indent="-5715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862263" algn="l"/>
                <a:tab pos="4175125" algn="l"/>
              </a:tabLst>
              <a:defRPr/>
            </a:pPr>
            <a:endParaRPr lang="th-TH" sz="4000" b="1" dirty="0">
              <a:latin typeface="Angsana New" pitchFamily="18" charset="-34"/>
              <a:cs typeface="+mn-cs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endParaRPr lang="th-TH" sz="2600" b="1" dirty="0">
              <a:latin typeface="Angsana New" pitchFamily="18" charset="-34"/>
              <a:cs typeface="+mn-cs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2600" b="1" dirty="0">
                <a:latin typeface="Angsana New" pitchFamily="18" charset="-34"/>
                <a:cs typeface="+mn-c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4086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2F71C-6235-4B46-A2BB-DE17634A098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TextBox 7"/>
          <p:cNvSpPr txBox="1"/>
          <p:nvPr/>
        </p:nvSpPr>
        <p:spPr>
          <a:xfrm>
            <a:off x="539552" y="32458"/>
            <a:ext cx="806489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แนวทางการประเมินผล - </a:t>
            </a:r>
            <a:r>
              <a:rPr lang="th-TH" sz="5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หน่วยงาน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59632" y="814948"/>
            <a:ext cx="6624735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2862263" algn="l"/>
                <a:tab pos="4175125" algn="l"/>
              </a:tabLst>
              <a:defRPr/>
            </a:pPr>
            <a:r>
              <a:rPr lang="th-TH" sz="4400" b="1" dirty="0">
                <a:solidFill>
                  <a:schemeClr val="accent3"/>
                </a:solidFill>
                <a:latin typeface="Angsana New" pitchFamily="18" charset="-34"/>
                <a:cs typeface="+mn-cs"/>
              </a:rPr>
              <a:t>ต้องจัดเตรียม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862263" algn="l"/>
                <a:tab pos="4175125" algn="l"/>
              </a:tabLst>
              <a:defRPr/>
            </a:pPr>
            <a:r>
              <a:rPr lang="th-TH" sz="3600" b="1" dirty="0">
                <a:latin typeface="Angsana New" pitchFamily="18" charset="-34"/>
                <a:cs typeface="+mn-cs"/>
              </a:rPr>
              <a:t>สมุดบัญชีรายวันเงินรับ </a:t>
            </a:r>
          </a:p>
          <a:p>
            <a:pPr marL="571500" indent="-5715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862263" algn="l"/>
                <a:tab pos="4175125" algn="l"/>
              </a:tabLst>
              <a:defRPr/>
            </a:pPr>
            <a:r>
              <a:rPr lang="th-TH" sz="3600" b="1" dirty="0">
                <a:latin typeface="Angsana New" pitchFamily="18" charset="-34"/>
                <a:cs typeface="+mn-cs"/>
              </a:rPr>
              <a:t>สมุดรายวันเงินจ่าย</a:t>
            </a:r>
          </a:p>
          <a:p>
            <a:pPr marL="571500" indent="-5715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862263" algn="l"/>
                <a:tab pos="4175125" algn="l"/>
              </a:tabLst>
              <a:defRPr/>
            </a:pPr>
            <a:r>
              <a:rPr lang="th-TH" sz="3600" b="1" dirty="0">
                <a:latin typeface="Angsana New" pitchFamily="18" charset="-34"/>
                <a:cs typeface="+mn-cs"/>
              </a:rPr>
              <a:t>สมุดรายวันทั่วไป</a:t>
            </a:r>
          </a:p>
          <a:p>
            <a:pPr marL="571500" indent="-5715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862263" algn="l"/>
                <a:tab pos="4175125" algn="l"/>
              </a:tabLst>
              <a:defRPr/>
            </a:pPr>
            <a:r>
              <a:rPr lang="th-TH" sz="3600" b="1" dirty="0">
                <a:latin typeface="Angsana New" pitchFamily="18" charset="-34"/>
                <a:cs typeface="+mn-cs"/>
              </a:rPr>
              <a:t>สมุดบัญชีแยกประเภทต่าง ๆ </a:t>
            </a:r>
          </a:p>
          <a:p>
            <a:pPr marL="571500" indent="-5715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862263" algn="l"/>
                <a:tab pos="4175125" algn="l"/>
              </a:tabLst>
              <a:defRPr/>
            </a:pPr>
            <a:r>
              <a:rPr lang="th-TH" sz="3600" b="1" dirty="0">
                <a:latin typeface="Angsana New" pitchFamily="18" charset="-34"/>
                <a:cs typeface="+mn-cs"/>
              </a:rPr>
              <a:t>สมุดบัญชีย่อย</a:t>
            </a:r>
          </a:p>
          <a:p>
            <a:pPr marL="571500" indent="-5715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862263" algn="l"/>
                <a:tab pos="4175125" algn="l"/>
              </a:tabLst>
              <a:defRPr/>
            </a:pPr>
            <a:r>
              <a:rPr lang="th-TH" sz="3600" b="1" dirty="0">
                <a:latin typeface="Angsana New" pitchFamily="18" charset="-34"/>
                <a:cs typeface="+mn-cs"/>
              </a:rPr>
              <a:t>รายงานประจำเดือน 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95536" y="5229200"/>
            <a:ext cx="867759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2862263" algn="l"/>
                <a:tab pos="4175125" algn="l"/>
              </a:tabLst>
              <a:defRPr/>
            </a:pPr>
            <a:r>
              <a:rPr lang="th-TH" sz="3600" b="1" dirty="0">
                <a:solidFill>
                  <a:schemeClr val="accent3"/>
                </a:solidFill>
                <a:latin typeface="Angsana New" pitchFamily="18" charset="-34"/>
                <a:cs typeface="+mn-cs"/>
              </a:rPr>
              <a:t>ของปีงบประมาณ พ.ศ.2563 </a:t>
            </a:r>
            <a:r>
              <a:rPr lang="th-TH" sz="3600" b="1" dirty="0">
                <a:latin typeface="Angsana New" pitchFamily="18" charset="-34"/>
                <a:cs typeface="+mn-cs"/>
              </a:rPr>
              <a:t>ไว้ที่หน่วยงานเพื่อรอการตรวจและประเมินฯ ตามเกณฑ์ที่กองบัญชี </a:t>
            </a:r>
            <a:r>
              <a:rPr lang="th-TH" sz="3600" b="1" dirty="0" err="1">
                <a:latin typeface="Angsana New" pitchFamily="18" charset="-34"/>
                <a:cs typeface="+mn-cs"/>
              </a:rPr>
              <a:t>สนค</a:t>
            </a:r>
            <a:r>
              <a:rPr lang="th-TH" sz="3600" b="1" dirty="0">
                <a:latin typeface="Angsana New" pitchFamily="18" charset="-34"/>
                <a:cs typeface="+mn-cs"/>
              </a:rPr>
              <a:t>. กำหนด</a:t>
            </a:r>
          </a:p>
        </p:txBody>
      </p:sp>
    </p:spTree>
    <p:extLst>
      <p:ext uri="{BB962C8B-B14F-4D97-AF65-F5344CB8AC3E}">
        <p14:creationId xmlns:p14="http://schemas.microsoft.com/office/powerpoint/2010/main" val="253820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2F71C-6235-4B46-A2BB-DE17634A098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extBox 7"/>
          <p:cNvSpPr txBox="1"/>
          <p:nvPr/>
        </p:nvSpPr>
        <p:spPr>
          <a:xfrm>
            <a:off x="539552" y="32458"/>
            <a:ext cx="806489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แนวทางการประเมินผล - กองบัญชี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71056" y="955102"/>
            <a:ext cx="806489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2862263" algn="l"/>
                <a:tab pos="4175125" algn="l"/>
              </a:tabLst>
              <a:defRPr/>
            </a:pPr>
            <a:r>
              <a:rPr lang="th-TH" sz="3600" b="1" dirty="0">
                <a:solidFill>
                  <a:schemeClr val="accent3"/>
                </a:solidFill>
                <a:latin typeface="Angsana New" pitchFamily="18" charset="-34"/>
                <a:cs typeface="+mn-cs"/>
              </a:rPr>
              <a:t>เมื่อหน่วยงานจัดส่งงบการเงินให้กองบัญชี          (ภายใน 30 พฤศจิกายน 2562) </a:t>
            </a:r>
          </a:p>
          <a:p>
            <a:pPr marL="571500" indent="-5715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862263" algn="l"/>
                <a:tab pos="4175125" algn="l"/>
              </a:tabLst>
              <a:defRPr/>
            </a:pPr>
            <a:r>
              <a:rPr lang="th-TH" sz="4000" b="1" dirty="0">
                <a:latin typeface="Angsana New" pitchFamily="18" charset="-34"/>
                <a:cs typeface="+mn-cs"/>
              </a:rPr>
              <a:t>ตรวจสอบความถูกต้องโดยการกระทบยอดและตรวจสอบความสัมพันธ์ของรายการบัญชีของหน่วยงาน</a:t>
            </a:r>
          </a:p>
          <a:p>
            <a:pPr marL="571500" indent="-571500" fontAlgn="auto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862263" algn="l"/>
                <a:tab pos="4175125" algn="l"/>
              </a:tabLst>
              <a:defRPr/>
            </a:pPr>
            <a:r>
              <a:rPr lang="th-TH" sz="4000" b="1" dirty="0">
                <a:latin typeface="Angsana New" pitchFamily="18" charset="-34"/>
                <a:cs typeface="+mn-cs"/>
              </a:rPr>
              <a:t>สอบยันยอดบัญชีกับส่วนกลางสำหรับรายการบัญชีที่ต้องยืนยันยอดระหว่างส่วนกลางและหน่วยงาน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2862263" algn="l"/>
                <a:tab pos="4175125" algn="l"/>
              </a:tabLst>
              <a:defRPr/>
            </a:pPr>
            <a:r>
              <a:rPr lang="th-TH" sz="3600" b="1" dirty="0">
                <a:latin typeface="Angsana New" pitchFamily="18" charset="-34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836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8" name="ตัวยึดหมายเลขภาพนิ่ง 1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AE8E5D-6DC4-4064-A64D-FF9F13BC91C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1560" y="116632"/>
            <a:ext cx="79208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defRPr/>
            </a:pPr>
            <a:r>
              <a:rPr lang="th-TH" sz="4800" b="1" u="sng" dirty="0">
                <a:ln w="50800"/>
                <a:solidFill>
                  <a:srgbClr val="0033CC"/>
                </a:solidFill>
                <a:latin typeface="Jasmine News" pitchFamily="18" charset="-34"/>
                <a:cs typeface="+mj-cs"/>
              </a:rPr>
              <a:t>การนับจำนวนวันของงบการเงิน </a:t>
            </a:r>
          </a:p>
          <a:p>
            <a:pPr algn="ctr">
              <a:spcBef>
                <a:spcPts val="0"/>
              </a:spcBef>
              <a:defRPr/>
            </a:pPr>
            <a:r>
              <a:rPr lang="th-TH" sz="4000" b="1" dirty="0">
                <a:ln w="50800"/>
                <a:solidFill>
                  <a:srgbClr val="0070C0"/>
                </a:solidFill>
                <a:latin typeface="Jasmine News" pitchFamily="18" charset="-34"/>
                <a:cs typeface="+mj-cs"/>
              </a:rPr>
              <a:t>ว่าอยู่ที่หน่วยงานใด ให้ถือปฏิบัติดังนี้</a:t>
            </a:r>
            <a:endParaRPr lang="th-TH" sz="4000" dirty="0">
              <a:cs typeface="+mj-cs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5787405" y="2206025"/>
            <a:ext cx="2160240" cy="12961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dirty="0">
                <a:solidFill>
                  <a:srgbClr val="000099"/>
                </a:solidFill>
              </a:rPr>
              <a:t>กองบัญชี</a:t>
            </a: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599844" y="3978930"/>
            <a:ext cx="809228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54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ให้นับวันที่</a:t>
            </a:r>
            <a:r>
              <a:rPr lang="th-TH" sz="5400" u="sng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เจ้าหน้าที่กองบัญชีรับงบการเงิน</a:t>
            </a:r>
          </a:p>
          <a:p>
            <a:r>
              <a:rPr lang="th-TH" sz="54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รวมเป็นจำนวนวันที่อยู่กองบัญชี</a:t>
            </a:r>
          </a:p>
        </p:txBody>
      </p:sp>
      <p:sp>
        <p:nvSpPr>
          <p:cNvPr id="6" name="รูปห้าเหลี่ยม 5"/>
          <p:cNvSpPr/>
          <p:nvPr/>
        </p:nvSpPr>
        <p:spPr>
          <a:xfrm>
            <a:off x="4067944" y="2494057"/>
            <a:ext cx="1008112" cy="720080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dirty="0">
                <a:solidFill>
                  <a:srgbClr val="FF0000"/>
                </a:solidFill>
              </a:rPr>
              <a:t>ส่ง</a:t>
            </a:r>
          </a:p>
        </p:txBody>
      </p:sp>
      <p:sp>
        <p:nvSpPr>
          <p:cNvPr id="11" name="วงรี 10"/>
          <p:cNvSpPr/>
          <p:nvPr/>
        </p:nvSpPr>
        <p:spPr>
          <a:xfrm>
            <a:off x="974600" y="2260031"/>
            <a:ext cx="2305621" cy="11881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หน่วยงาน</a:t>
            </a:r>
          </a:p>
        </p:txBody>
      </p:sp>
    </p:spTree>
    <p:extLst>
      <p:ext uri="{BB962C8B-B14F-4D97-AF65-F5344CB8AC3E}">
        <p14:creationId xmlns:p14="http://schemas.microsoft.com/office/powerpoint/2010/main" val="4481354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2F71C-6235-4B46-A2BB-DE17634A098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วงรี 4"/>
          <p:cNvSpPr/>
          <p:nvPr/>
        </p:nvSpPr>
        <p:spPr>
          <a:xfrm>
            <a:off x="5868144" y="645596"/>
            <a:ext cx="2304256" cy="11881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หน่วยงาน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971600" y="620688"/>
            <a:ext cx="2160240" cy="12961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dirty="0">
                <a:solidFill>
                  <a:srgbClr val="000099"/>
                </a:solidFill>
              </a:rPr>
              <a:t>กองบัญชี</a:t>
            </a:r>
          </a:p>
        </p:txBody>
      </p:sp>
      <p:sp>
        <p:nvSpPr>
          <p:cNvPr id="7" name="รูปห้าเหลี่ยม 6"/>
          <p:cNvSpPr/>
          <p:nvPr/>
        </p:nvSpPr>
        <p:spPr>
          <a:xfrm>
            <a:off x="3950528" y="879622"/>
            <a:ext cx="1224136" cy="720080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>
                <a:solidFill>
                  <a:srgbClr val="FF0000"/>
                </a:solidFill>
              </a:rPr>
              <a:t>ส่งคืน</a:t>
            </a:r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395536" y="2339804"/>
            <a:ext cx="873348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54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กรณีกองบัญชีส่งคืน หรือแจ้งให้แก้ไข</a:t>
            </a:r>
          </a:p>
          <a:p>
            <a:r>
              <a:rPr lang="th-TH" sz="54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ให้นับวันที่</a:t>
            </a:r>
            <a:r>
              <a:rPr lang="th-TH" sz="5400" u="sng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เจ้าหน้าหน่วยงานรับคืนหรือรับแจ้ง</a:t>
            </a:r>
          </a:p>
          <a:p>
            <a:r>
              <a:rPr lang="th-TH" sz="5400" u="sng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ให้แก้ไขงบการเงิน</a:t>
            </a:r>
            <a:r>
              <a:rPr lang="th-TH" sz="54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รวมเป็นจำนวนวันที่</a:t>
            </a:r>
          </a:p>
          <a:p>
            <a:r>
              <a:rPr lang="th-TH" sz="54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หน่วยงานรับผิดชอบระยะเวลาในการแก้ไข</a:t>
            </a:r>
          </a:p>
          <a:p>
            <a:r>
              <a:rPr lang="th-TH" sz="54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งบการเงินนั้น</a:t>
            </a:r>
          </a:p>
        </p:txBody>
      </p:sp>
    </p:spTree>
    <p:extLst>
      <p:ext uri="{BB962C8B-B14F-4D97-AF65-F5344CB8AC3E}">
        <p14:creationId xmlns:p14="http://schemas.microsoft.com/office/powerpoint/2010/main" val="2581072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33400" y="56388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th-TH" sz="4400" b="1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+mn-cs"/>
            </a:endParaRPr>
          </a:p>
        </p:txBody>
      </p:sp>
      <p:sp>
        <p:nvSpPr>
          <p:cNvPr id="5" name="ชื่อเรื่อง 4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280920" cy="4392488"/>
          </a:xfrm>
          <a:extLst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>
              <a:spcBef>
                <a:spcPts val="3000"/>
              </a:spcBef>
              <a:spcAft>
                <a:spcPts val="3600"/>
              </a:spcAft>
              <a:defRPr/>
            </a:pPr>
            <a:r>
              <a:rPr lang="th-TH" sz="4000" b="1" dirty="0">
                <a:ln w="50800"/>
              </a:rPr>
              <a:t>กองบัญชี  สำนักการคลัง  รับผิดชอบตัวชี้วัดใน  </a:t>
            </a:r>
            <a:br>
              <a:rPr lang="th-TH" sz="4000" b="1" dirty="0">
                <a:ln w="50800"/>
              </a:rPr>
            </a:br>
            <a:r>
              <a:rPr lang="th-TH" sz="4000" b="1" dirty="0">
                <a:ln w="50800"/>
                <a:solidFill>
                  <a:srgbClr val="C00000"/>
                </a:solidFill>
              </a:rPr>
              <a:t>มิติที่  2 </a:t>
            </a:r>
            <a:r>
              <a:rPr lang="en-US" sz="4000" b="1" dirty="0">
                <a:ln w="50800"/>
              </a:rPr>
              <a:t>:</a:t>
            </a:r>
            <a:r>
              <a:rPr lang="th-TH" sz="4000" b="1" dirty="0">
                <a:ln w="50800"/>
                <a:solidFill>
                  <a:srgbClr val="C00000"/>
                </a:solidFill>
              </a:rPr>
              <a:t> </a:t>
            </a:r>
            <a:r>
              <a:rPr lang="th-TH" sz="4000" b="1" dirty="0">
                <a:ln w="50800"/>
              </a:rPr>
              <a:t>ด้านประสิทธิภาพของการปฏิบัติราชการ</a:t>
            </a:r>
            <a:br>
              <a:rPr lang="th-TH" sz="1800" b="1" dirty="0">
                <a:ln w="50800"/>
              </a:rPr>
            </a:br>
            <a:br>
              <a:rPr lang="th-TH" sz="1800" b="1" dirty="0">
                <a:ln w="50800"/>
              </a:rPr>
            </a:br>
            <a:r>
              <a:rPr lang="th-TH" sz="4000" b="1" dirty="0">
                <a:ln w="50800"/>
                <a:solidFill>
                  <a:srgbClr val="C00000"/>
                </a:solidFill>
              </a:rPr>
              <a:t>ประเด็นการประเมิน </a:t>
            </a:r>
            <a:r>
              <a:rPr lang="en-US" sz="4000" b="1" dirty="0">
                <a:ln w="50800"/>
                <a:solidFill>
                  <a:srgbClr val="003300"/>
                </a:solidFill>
              </a:rPr>
              <a:t>: </a:t>
            </a:r>
            <a:r>
              <a:rPr lang="th-TH" sz="4000" b="1" dirty="0">
                <a:ln w="50800"/>
                <a:solidFill>
                  <a:srgbClr val="003300"/>
                </a:solidFill>
              </a:rPr>
              <a:t>ประสิทธิภาพการปฏิบัติราชการในการจัดทำงบการเงินประจำปีงบประมาณ   2562</a:t>
            </a:r>
            <a:br>
              <a:rPr lang="th-TH" sz="3600" b="1" dirty="0">
                <a:ln w="50800"/>
                <a:solidFill>
                  <a:srgbClr val="000099"/>
                </a:solidFill>
              </a:rPr>
            </a:br>
            <a:endParaRPr lang="th-TH" sz="3600" b="1" dirty="0">
              <a:ln w="50800"/>
              <a:solidFill>
                <a:srgbClr val="000099"/>
              </a:solidFill>
            </a:endParaRPr>
          </a:p>
        </p:txBody>
      </p:sp>
      <p:sp>
        <p:nvSpPr>
          <p:cNvPr id="819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473477-5170-49C5-80A0-25E379C4FB7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/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900113" y="642938"/>
            <a:ext cx="7343775" cy="1143000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WordArt 2"/>
          <p:cNvSpPr>
            <a:spLocks noChangeArrowheads="1" noChangeShapeType="1" noTextEdit="1"/>
          </p:cNvSpPr>
          <p:nvPr/>
        </p:nvSpPr>
        <p:spPr bwMode="auto">
          <a:xfrm>
            <a:off x="1259632" y="836712"/>
            <a:ext cx="5904656" cy="78423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kern="10" dirty="0">
                <a:ln w="50800"/>
                <a:solidFill>
                  <a:srgbClr val="660066"/>
                </a:solidFill>
                <a:latin typeface="JasmineUPC" pitchFamily="18" charset="-34"/>
                <a:cs typeface="JasmineUPC" pitchFamily="18" charset="-34"/>
              </a:rPr>
              <a:t>ตัวชี้วัดประจำปีงบประมาณ  2563</a:t>
            </a:r>
          </a:p>
        </p:txBody>
      </p:sp>
      <p:pic>
        <p:nvPicPr>
          <p:cNvPr id="8199" name="Picture 2" descr="C:\Users\Lemel\Pictures\รูปดอกไม้\f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4444"/>
          <a:stretch>
            <a:fillRect/>
          </a:stretch>
        </p:blipFill>
        <p:spPr bwMode="auto">
          <a:xfrm>
            <a:off x="7308850" y="692150"/>
            <a:ext cx="785813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2F71C-6235-4B46-A2BB-DE17634A098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extBox 7"/>
          <p:cNvSpPr txBox="1"/>
          <p:nvPr/>
        </p:nvSpPr>
        <p:spPr>
          <a:xfrm>
            <a:off x="539552" y="32458"/>
            <a:ext cx="8064896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เอกสาร/หลักฐาน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8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ประกอบการพิจารณาประเมินผล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71600" y="1817523"/>
            <a:ext cx="7344816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862263" algn="l"/>
                <a:tab pos="4175125" algn="l"/>
              </a:tabLst>
              <a:defRPr/>
            </a:pPr>
            <a:r>
              <a:rPr lang="th-TH" sz="3600" b="1" dirty="0">
                <a:solidFill>
                  <a:srgbClr val="000066"/>
                </a:solidFill>
                <a:latin typeface="Angsana New" pitchFamily="18" charset="-34"/>
                <a:cs typeface="+mn-cs"/>
              </a:rPr>
              <a:t>สมุดบัญชีรายวันทุกประเภท สมุดบัญชีแยกประเภททุกบัญชี สมุดบัญชีย่อยต่างๆ ของปีงบประมาณ พ.ศ.2563</a:t>
            </a:r>
          </a:p>
          <a:p>
            <a:pPr marL="571500" indent="-571500" fontAlgn="auto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862263" algn="l"/>
                <a:tab pos="4175125" algn="l"/>
              </a:tabLst>
              <a:defRPr/>
            </a:pPr>
            <a:r>
              <a:rPr lang="th-TH" sz="3600" b="1" dirty="0">
                <a:solidFill>
                  <a:srgbClr val="000066"/>
                </a:solidFill>
                <a:latin typeface="Angsana New" pitchFamily="18" charset="-34"/>
                <a:cs typeface="+mn-cs"/>
              </a:rPr>
              <a:t>งบการเงินประจำปีงบประมาณ พ.ศ.2562 ของหน่วยงาน</a:t>
            </a:r>
          </a:p>
          <a:p>
            <a:pPr marL="571500" indent="-571500" fontAlgn="auto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862263" algn="l"/>
                <a:tab pos="4175125" algn="l"/>
              </a:tabLst>
              <a:defRPr/>
            </a:pPr>
            <a:r>
              <a:rPr lang="th-TH" sz="3600" b="1" dirty="0">
                <a:solidFill>
                  <a:srgbClr val="000066"/>
                </a:solidFill>
                <a:latin typeface="Angsana New" pitchFamily="18" charset="-34"/>
                <a:cs typeface="+mn-cs"/>
              </a:rPr>
              <a:t>รายงานประจำเดือน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2862263" algn="l"/>
                <a:tab pos="4175125" algn="l"/>
              </a:tabLst>
              <a:defRPr/>
            </a:pPr>
            <a:r>
              <a:rPr lang="th-TH" sz="3600" b="1" dirty="0">
                <a:solidFill>
                  <a:srgbClr val="000066"/>
                </a:solidFill>
                <a:latin typeface="Angsana New" pitchFamily="18" charset="-34"/>
                <a:cs typeface="+mn-cs"/>
              </a:rPr>
              <a:t>      ตั้งแต่เดือนตุลาคม 2562 – กรกฎาคม 2563</a:t>
            </a:r>
          </a:p>
          <a:p>
            <a:pPr marL="571500" indent="-5715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862263" algn="l"/>
                <a:tab pos="4175125" algn="l"/>
              </a:tabLst>
              <a:defRPr/>
            </a:pPr>
            <a:endParaRPr lang="th-TH" sz="3600" b="1" dirty="0">
              <a:solidFill>
                <a:srgbClr val="000066"/>
              </a:solidFill>
              <a:latin typeface="Angsana New" pitchFamily="18" charset="-3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03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8"/>
          <p:cNvSpPr>
            <a:spLocks noChangeArrowheads="1"/>
          </p:cNvSpPr>
          <p:nvPr/>
        </p:nvSpPr>
        <p:spPr bwMode="auto">
          <a:xfrm>
            <a:off x="428625" y="1357312"/>
            <a:ext cx="8153400" cy="3799879"/>
          </a:xfrm>
          <a:prstGeom prst="flowChartAlternateProcess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h-TH" sz="4000" b="1">
              <a:latin typeface="Angsana New" pitchFamily="18" charset="-34"/>
              <a:cs typeface="JasmineUPC" pitchFamily="18" charset="-34"/>
            </a:endParaRPr>
          </a:p>
        </p:txBody>
      </p:sp>
      <p:pic>
        <p:nvPicPr>
          <p:cNvPr id="9219" name="Picture 19" descr="kapook_3489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725" y="930275"/>
            <a:ext cx="1801813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WordArt 2"/>
          <p:cNvSpPr>
            <a:spLocks noChangeArrowheads="1" noChangeShapeType="1" noTextEdit="1"/>
          </p:cNvSpPr>
          <p:nvPr/>
        </p:nvSpPr>
        <p:spPr bwMode="auto">
          <a:xfrm>
            <a:off x="1512466" y="5370710"/>
            <a:ext cx="6264696" cy="77212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3200" b="1" kern="10" dirty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latin typeface="JasmineUPC"/>
                <a:cs typeface="JasmineUPC"/>
              </a:rPr>
              <a:t>น้ำหนัก  :  ร้อยละ 1.5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-396552" y="404664"/>
            <a:ext cx="9649072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h-TH" sz="6000" b="1" dirty="0">
                <a:ln w="5080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ตัวชี้วัดที่ 2.2  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h-TH" sz="4800" b="1" dirty="0">
                <a:ln w="50800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ความสำเร็จของการจัดทำงบการเงิน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800" b="1" dirty="0">
                <a:ln w="50800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และรายงานสรุปยอดทรัพย์สินประจำปี            (งบทรัพย์สิน)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800" b="1" dirty="0">
                <a:ln w="50800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ประจำปีงบประมาณ พ.ศ.2562</a:t>
            </a:r>
          </a:p>
        </p:txBody>
      </p:sp>
      <p:sp>
        <p:nvSpPr>
          <p:cNvPr id="9222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71CFA-E685-47C1-BE1A-59993304DE6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46788" y="836712"/>
            <a:ext cx="8424936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th-TH" sz="4000" dirty="0">
                <a:solidFill>
                  <a:srgbClr val="002060"/>
                </a:solidFill>
              </a:rPr>
              <a:t>ความสำเร็จของการบันทึกบัญชีและการจัดทำงบการเงิน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39552" y="2492896"/>
            <a:ext cx="8229600" cy="3384376"/>
          </a:xfrm>
        </p:spPr>
        <p:txBody>
          <a:bodyPr/>
          <a:lstStyle/>
          <a:p>
            <a:pPr indent="1588">
              <a:buNone/>
            </a:pPr>
            <a:r>
              <a:rPr lang="th-TH" sz="4000" b="1" dirty="0"/>
              <a:t>หน่วยงานสามารถบันทึกบัญชีเป็นปัจจุบัน ครบถ้วนและถูกต้องตามหลักเกณฑ์ที่กำหนด สามารถจัดทำงบการเงินประจำปีงบประมาณ 2562 ส่งกองบัญชี สำนักการคลัง ได้ทันเวลาและถูกต้องภายในกำหนด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2F71C-6235-4B46-A2BB-DE17634A098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ลูกศรขวา 5"/>
          <p:cNvSpPr/>
          <p:nvPr/>
        </p:nvSpPr>
        <p:spPr>
          <a:xfrm>
            <a:off x="467544" y="2708920"/>
            <a:ext cx="360040" cy="36004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0000"/>
              </a:solidFill>
            </a:endParaRPr>
          </a:p>
        </p:txBody>
      </p:sp>
      <p:pic>
        <p:nvPicPr>
          <p:cNvPr id="7" name="Picture 19" descr="kapook_3489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801813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/>
          </p:cNvSpPr>
          <p:nvPr>
            <p:ph type="ctrTitle"/>
          </p:nvPr>
        </p:nvSpPr>
        <p:spPr>
          <a:xfrm>
            <a:off x="497560" y="1124744"/>
            <a:ext cx="8424936" cy="1470025"/>
          </a:xfrm>
          <a:extLst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>
              <a:defRPr/>
            </a:pPr>
            <a:r>
              <a:rPr lang="th-TH" sz="4000" b="1" u="sng" dirty="0">
                <a:ln w="50800"/>
                <a:solidFill>
                  <a:srgbClr val="006600"/>
                </a:solidFill>
                <a:latin typeface="Jasmine News" pitchFamily="18" charset="-34"/>
              </a:rPr>
              <a:t>ช่วงการปรับเกณฑ์การให้คะแนน +/- 20 คะแนน การจัดทำงบ ต่อ 1 คะแนน</a:t>
            </a:r>
            <a:endParaRPr lang="th-TH" sz="4000" b="1" dirty="0">
              <a:ln w="50800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843808" y="476672"/>
            <a:ext cx="342902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fromWordArt="1" anchor="ctr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th-TH" sz="3600" b="1" u="sng" kern="10" dirty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latin typeface="JasmineUPC" pitchFamily="18" charset="-34"/>
                <a:cs typeface="JasmineUPC" pitchFamily="18" charset="-34"/>
              </a:rPr>
              <a:t>เกณฑ์การให้คะแนน</a:t>
            </a:r>
          </a:p>
        </p:txBody>
      </p:sp>
      <p:sp>
        <p:nvSpPr>
          <p:cNvPr id="12293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F1C210-8F3B-411F-9657-18E2EFDEDD2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  <p:graphicFrame>
        <p:nvGraphicFramePr>
          <p:cNvPr id="8" name="ตัวยึดเนื้อหา 6"/>
          <p:cNvGraphicFramePr>
            <a:graphicFrameLocks/>
          </p:cNvGraphicFramePr>
          <p:nvPr/>
        </p:nvGraphicFramePr>
        <p:xfrm>
          <a:off x="323528" y="3068960"/>
          <a:ext cx="8640762" cy="2013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18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th-TH" sz="3000" dirty="0"/>
                        <a:t>ระดับคะแนน</a:t>
                      </a:r>
                    </a:p>
                  </a:txBody>
                  <a:tcPr marL="91448" marR="91448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/>
                        <a:t>1</a:t>
                      </a:r>
                    </a:p>
                  </a:txBody>
                  <a:tcPr marL="91448" marR="91448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/>
                        <a:t>2</a:t>
                      </a:r>
                    </a:p>
                  </a:txBody>
                  <a:tcPr marL="91448" marR="91448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/>
                        <a:t>3</a:t>
                      </a:r>
                    </a:p>
                  </a:txBody>
                  <a:tcPr marL="91448" marR="91448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/>
                        <a:t>4</a:t>
                      </a:r>
                    </a:p>
                  </a:txBody>
                  <a:tcPr marL="91448" marR="91448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/>
                        <a:t>5</a:t>
                      </a:r>
                    </a:p>
                  </a:txBody>
                  <a:tcPr marL="91448" marR="91448" marT="45711" marB="4571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634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rgbClr val="000099"/>
                          </a:solidFill>
                        </a:rPr>
                        <a:t>คะแนนของการจัดทำงบการเงินที่ทำได้จริง</a:t>
                      </a:r>
                    </a:p>
                  </a:txBody>
                  <a:tcPr marL="91448" marR="91448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/>
                        <a:t>20</a:t>
                      </a:r>
                    </a:p>
                  </a:txBody>
                  <a:tcPr marL="91448" marR="91448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/>
                        <a:t>40</a:t>
                      </a:r>
                    </a:p>
                  </a:txBody>
                  <a:tcPr marL="91448" marR="91448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/>
                        <a:t>60</a:t>
                      </a:r>
                    </a:p>
                  </a:txBody>
                  <a:tcPr marL="91448" marR="91448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/>
                        <a:t>80</a:t>
                      </a:r>
                    </a:p>
                  </a:txBody>
                  <a:tcPr marL="91448" marR="91448" marT="45711" marB="457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/>
                        <a:t>100</a:t>
                      </a:r>
                    </a:p>
                  </a:txBody>
                  <a:tcPr marL="91448" marR="91448" marT="45711" marB="4571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95536" y="2636912"/>
            <a:ext cx="8286808" cy="2795772"/>
          </a:xfrm>
          <a:extLst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742950" indent="-742950" algn="l">
              <a:lnSpc>
                <a:spcPct val="90000"/>
              </a:lnSpc>
              <a:buFontTx/>
              <a:buAutoNum type="arabicPeriod"/>
              <a:defRPr/>
            </a:pPr>
            <a:r>
              <a:rPr lang="th-TH" sz="3600" b="1" dirty="0">
                <a:ln w="50800"/>
                <a:solidFill>
                  <a:srgbClr val="002060"/>
                </a:solidFill>
              </a:rPr>
              <a:t>คะแนนในการบันทึกบัญชีมีความเป็นปัจจุบัน      โดยมีการบันทึกบัญชีในสมุดรายวัน สมุดบัญชีแยกประเภท สมุดบัญชีย่อย ตามหลักเกณฑ์ที่กำหนด </a:t>
            </a:r>
          </a:p>
          <a:p>
            <a:pPr marL="742950" indent="-742950">
              <a:lnSpc>
                <a:spcPct val="90000"/>
              </a:lnSpc>
              <a:defRPr/>
            </a:pPr>
            <a:r>
              <a:rPr lang="th-TH" sz="3600" b="1" dirty="0">
                <a:ln w="50800"/>
                <a:solidFill>
                  <a:srgbClr val="FF0000"/>
                </a:solidFill>
              </a:rPr>
              <a:t>คะแนนเต็ม 20 คะแนน </a:t>
            </a:r>
          </a:p>
        </p:txBody>
      </p:sp>
      <p:sp>
        <p:nvSpPr>
          <p:cNvPr id="1024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C701C6-EA36-4258-9D7C-43AF1F52F6A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  <p:sp>
        <p:nvSpPr>
          <p:cNvPr id="5" name="Rectangle 10"/>
          <p:cNvSpPr txBox="1">
            <a:spLocks noChangeArrowheads="1"/>
          </p:cNvSpPr>
          <p:nvPr/>
        </p:nvSpPr>
        <p:spPr bwMode="auto">
          <a:xfrm>
            <a:off x="467544" y="836712"/>
            <a:ext cx="828680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sng" strike="noStrike" kern="1200" cap="none" spc="0" normalizeH="0" baseline="0" noProof="0" dirty="0">
                <a:ln w="50800"/>
                <a:solidFill>
                  <a:srgbClr val="006600"/>
                </a:solidFill>
                <a:effectLst/>
                <a:uLnTx/>
                <a:uFillTx/>
                <a:latin typeface="JasmineUPC" pitchFamily="18" charset="-34"/>
                <a:ea typeface="+mn-ea"/>
                <a:cs typeface="JasmineUPC" pitchFamily="18" charset="-34"/>
              </a:rPr>
              <a:t>ระดับคะแนนความสำเร็จของการจัดทำงบการเงิน</a:t>
            </a: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h-TH" sz="4000" b="1" u="sng" noProof="0" dirty="0">
                <a:ln w="50800"/>
                <a:solidFill>
                  <a:srgbClr val="006600"/>
                </a:solidFill>
                <a:latin typeface="JasmineUPC" pitchFamily="18" charset="-34"/>
                <a:cs typeface="JasmineUPC" pitchFamily="18" charset="-34"/>
              </a:rPr>
              <a:t>แบ่งเป็น 4 ส่วน ดังนี้</a:t>
            </a:r>
            <a:endParaRPr kumimoji="0" lang="th-TH" sz="4000" b="1" i="0" u="none" strike="noStrike" kern="1200" cap="none" spc="0" normalizeH="0" baseline="0" noProof="0" dirty="0">
              <a:ln w="50800"/>
              <a:solidFill>
                <a:srgbClr val="C00000"/>
              </a:solidFill>
              <a:effectLst/>
              <a:uLnTx/>
              <a:uFillTx/>
              <a:latin typeface="JasmineUPC" pitchFamily="18" charset="-34"/>
              <a:ea typeface="+mn-ea"/>
              <a:cs typeface="JasmineUPC" pitchFamily="18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67544" y="1010245"/>
            <a:ext cx="8358187" cy="5978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endParaRPr lang="th-TH" sz="2600" b="1" dirty="0">
              <a:latin typeface="Angsana New" pitchFamily="18" charset="-34"/>
              <a:cs typeface="+mn-cs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2862263" algn="l"/>
                <a:tab pos="4175125" algn="l"/>
              </a:tabLst>
              <a:defRPr/>
            </a:pPr>
            <a:endParaRPr lang="th-TH" sz="1050" b="1" dirty="0">
              <a:latin typeface="Angsana New" pitchFamily="18" charset="-34"/>
              <a:cs typeface="+mn-cs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2862263" algn="l"/>
                <a:tab pos="4175125" algn="l"/>
              </a:tabLst>
              <a:defRPr/>
            </a:pPr>
            <a:r>
              <a:rPr lang="th-TH" sz="2600" b="1" dirty="0">
                <a:latin typeface="Angsana New" pitchFamily="18" charset="-34"/>
                <a:cs typeface="+mn-cs"/>
              </a:rPr>
              <a:t>1. สมุดรายวันเงินรับ   ถึงเดือน ก.ย. 2563            		4  คะแนน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2862263" algn="l"/>
                <a:tab pos="4175125" algn="l"/>
              </a:tabLst>
              <a:defRPr/>
            </a:pPr>
            <a:endParaRPr lang="th-TH" sz="1050" b="1" dirty="0">
              <a:latin typeface="Angsana New" pitchFamily="18" charset="-34"/>
              <a:cs typeface="+mn-cs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2862263" algn="l"/>
                <a:tab pos="4175125" algn="l"/>
              </a:tabLst>
              <a:defRPr/>
            </a:pPr>
            <a:r>
              <a:rPr lang="th-TH" sz="2600" b="1" dirty="0">
                <a:latin typeface="Angsana New" pitchFamily="18" charset="-34"/>
                <a:cs typeface="+mn-cs"/>
              </a:rPr>
              <a:t>2.</a:t>
            </a:r>
            <a:r>
              <a:rPr lang="th-TH" sz="2600" b="1" dirty="0">
                <a:latin typeface="Angsana New" pitchFamily="18" charset="-34"/>
              </a:rPr>
              <a:t> </a:t>
            </a:r>
            <a:r>
              <a:rPr lang="th-TH" sz="2600" b="1" dirty="0">
                <a:latin typeface="Angsana New" pitchFamily="18" charset="-34"/>
                <a:cs typeface="+mn-cs"/>
              </a:rPr>
              <a:t>สมุดรายวันเงินจ่าย  ถึงเดือน ก.ย. 2563	           		4  คะแนน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endParaRPr lang="th-TH" sz="1050" b="1" dirty="0">
              <a:latin typeface="Angsana New" pitchFamily="18" charset="-34"/>
              <a:cs typeface="+mn-cs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2600" b="1" dirty="0">
                <a:latin typeface="Angsana New" pitchFamily="18" charset="-34"/>
                <a:cs typeface="+mn-cs"/>
              </a:rPr>
              <a:t>3. สมุดรายวันทั่วไป     ถึงเดือน ส.ค. 2563            			4  คะแนน</a:t>
            </a:r>
          </a:p>
          <a:p>
            <a:pPr marL="344488" indent="-344488"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endParaRPr lang="th-TH" sz="1050" b="1" dirty="0">
              <a:latin typeface="Angsana New" pitchFamily="18" charset="-34"/>
              <a:cs typeface="+mn-cs"/>
            </a:endParaRPr>
          </a:p>
          <a:p>
            <a:pPr marL="344488" indent="-344488"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2600" b="1" dirty="0">
                <a:latin typeface="Angsana New" pitchFamily="18" charset="-34"/>
                <a:cs typeface="+mn-cs"/>
              </a:rPr>
              <a:t>4. ผ่านรายการจากสมุดรายวันฯ ไปสมุดบัญชีแยกประเภท                              </a:t>
            </a:r>
          </a:p>
          <a:p>
            <a:pPr marL="344488" indent="-344488"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2600" b="1" dirty="0">
                <a:latin typeface="Angsana New" pitchFamily="18" charset="-34"/>
                <a:cs typeface="+mn-cs"/>
              </a:rPr>
              <a:t>     ถึงเดือน ส.ค. 2563                                                	4  คะแนน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endParaRPr lang="th-TH" sz="1050" b="1" dirty="0">
              <a:latin typeface="Angsana New" pitchFamily="18" charset="-34"/>
              <a:cs typeface="+mn-cs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2600" b="1" dirty="0">
                <a:latin typeface="Angsana New" pitchFamily="18" charset="-34"/>
                <a:cs typeface="+mn-cs"/>
              </a:rPr>
              <a:t>5. สมุดบัญชีย่อยเงินฝากธนาคาร   ถึงเดือน ก.ย. 2563  	4  คะแนน</a:t>
            </a:r>
          </a:p>
          <a:p>
            <a:pPr marL="344488" indent="-344488"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endParaRPr lang="th-TH" sz="2600" b="1" dirty="0">
              <a:latin typeface="Angsana New" pitchFamily="18" charset="-34"/>
              <a:cs typeface="+mn-cs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endParaRPr lang="th-TH" sz="2600" b="1" dirty="0">
              <a:latin typeface="Angsana New" pitchFamily="18" charset="-34"/>
              <a:cs typeface="+mn-cs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901700" algn="l"/>
                <a:tab pos="2862263" algn="l"/>
                <a:tab pos="4214813" algn="l"/>
                <a:tab pos="5473700" algn="l"/>
              </a:tabLst>
              <a:defRPr/>
            </a:pPr>
            <a:r>
              <a:rPr lang="th-TH" sz="2600" b="1" dirty="0">
                <a:latin typeface="Angsana New" pitchFamily="18" charset="-34"/>
                <a:cs typeface="+mn-cs"/>
              </a:rPr>
              <a:t>	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39552" y="980728"/>
            <a:ext cx="81438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+mj-cs"/>
              </a:rPr>
              <a:t>	</a:t>
            </a:r>
            <a:r>
              <a:rPr lang="th-TH" sz="32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+mj-cs"/>
              </a:rPr>
              <a:t>การบันทึกรายการบัญชี</a:t>
            </a:r>
            <a:r>
              <a:rPr lang="th-TH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+mj-cs"/>
              </a:rPr>
              <a:t>		         </a:t>
            </a:r>
            <a:r>
              <a:rPr lang="th-TH" sz="32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+mj-cs"/>
              </a:rPr>
              <a:t>คะแนน</a:t>
            </a:r>
          </a:p>
        </p:txBody>
      </p:sp>
      <p:sp>
        <p:nvSpPr>
          <p:cNvPr id="18448" name="ตัวยึดหมายเลขภาพนิ่ง 1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AE8E5D-6DC4-4064-A64D-FF9F13BC91C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1560" y="260648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defRPr/>
            </a:pPr>
            <a:r>
              <a:rPr lang="th-TH" sz="4000" b="1" u="sng" dirty="0">
                <a:ln w="50800"/>
                <a:solidFill>
                  <a:srgbClr val="0070C0"/>
                </a:solidFill>
                <a:latin typeface="Jasmine News" pitchFamily="18" charset="-34"/>
                <a:cs typeface="+mj-cs"/>
              </a:rPr>
              <a:t>รายละเอียดการให้คะแนนแต่ละรายการ ดังนี้</a:t>
            </a:r>
            <a:endParaRPr lang="th-TH" sz="4000" dirty="0"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5" descr="kapook_34896"/>
          <p:cNvPicPr>
            <a:picLocks noGrp="1" noChangeAspect="1" noChangeArrowheads="1" noCro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512" y="6093296"/>
            <a:ext cx="1238250" cy="485775"/>
          </a:xfrm>
        </p:spPr>
      </p:pic>
      <p:sp>
        <p:nvSpPr>
          <p:cNvPr id="1126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3437AC-08C6-4DB0-8969-377A8C261EE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  <p:sp>
        <p:nvSpPr>
          <p:cNvPr id="9" name="Rectangle 10"/>
          <p:cNvSpPr txBox="1">
            <a:spLocks noChangeArrowheads="1"/>
          </p:cNvSpPr>
          <p:nvPr/>
        </p:nvSpPr>
        <p:spPr bwMode="auto">
          <a:xfrm>
            <a:off x="251520" y="548680"/>
            <a:ext cx="871296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2388" marR="0" lvl="0" indent="-52388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th-TH" sz="3200" b="1" i="0" u="none" strike="noStrike" kern="1200" cap="none" spc="0" normalizeH="0" baseline="0" noProof="0" dirty="0">
                <a:ln w="50800"/>
                <a:solidFill>
                  <a:srgbClr val="002060"/>
                </a:solidFill>
                <a:effectLst/>
                <a:uLnTx/>
                <a:uFillTx/>
                <a:latin typeface="JasmineUPC" pitchFamily="18" charset="-34"/>
                <a:ea typeface="+mn-ea"/>
                <a:cs typeface="JasmineUPC" pitchFamily="18" charset="-34"/>
              </a:rPr>
              <a:t>2. คะแนนในการจัดทำงบการเงินส่งให้กองบัญชี</a:t>
            </a:r>
            <a:r>
              <a:rPr kumimoji="0" lang="th-TH" sz="3200" b="1" i="0" u="none" strike="noStrike" kern="1200" cap="none" spc="0" normalizeH="0" noProof="0" dirty="0">
                <a:ln w="50800"/>
                <a:solidFill>
                  <a:srgbClr val="002060"/>
                </a:solidFill>
                <a:effectLst/>
                <a:uLnTx/>
                <a:uFillTx/>
                <a:latin typeface="JasmineUPC" pitchFamily="18" charset="-34"/>
                <a:ea typeface="+mn-ea"/>
                <a:cs typeface="JasmineUPC" pitchFamily="18" charset="-34"/>
              </a:rPr>
              <a:t> สำนักการคลัง            ได้ทัน </a:t>
            </a:r>
            <a:r>
              <a:rPr kumimoji="0" lang="th-TH" sz="4400" b="1" i="0" u="sng" strike="noStrike" kern="1200" cap="none" spc="0" normalizeH="0" noProof="0" dirty="0">
                <a:ln w="50800"/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JasmineUPC" pitchFamily="18" charset="-34"/>
                <a:ea typeface="+mn-ea"/>
                <a:cs typeface="JasmineUPC" pitchFamily="18" charset="-34"/>
              </a:rPr>
              <a:t>ภายใน 60 วัน นับแต่สิ้นปีงบประมาณ    </a:t>
            </a:r>
            <a:r>
              <a:rPr kumimoji="0" lang="th-TH" sz="3600" b="1" i="0" u="sng" strike="noStrike" kern="1200" cap="none" spc="0" normalizeH="0" noProof="0" dirty="0">
                <a:ln w="50800"/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JasmineUPC" pitchFamily="18" charset="-34"/>
                <a:ea typeface="+mn-ea"/>
                <a:cs typeface="JasmineUPC" pitchFamily="18" charset="-34"/>
              </a:rPr>
              <a:t>(วันที่ 30 พฤศจิกายน 2562)</a:t>
            </a:r>
            <a:r>
              <a:rPr kumimoji="0" lang="th-TH" sz="3600" b="1" i="0" strike="noStrike" kern="1200" cap="none" spc="0" normalizeH="0" noProof="0" dirty="0">
                <a:ln w="50800"/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JasmineUPC" pitchFamily="18" charset="-34"/>
                <a:ea typeface="+mn-ea"/>
                <a:cs typeface="JasmineUPC" pitchFamily="18" charset="-34"/>
              </a:rPr>
              <a:t>   </a:t>
            </a:r>
            <a:r>
              <a:rPr kumimoji="0" lang="th-TH" sz="3200" b="1" i="0" u="none" strike="noStrike" kern="1200" cap="none" spc="0" normalizeH="0" noProof="0" dirty="0">
                <a:ln w="50800"/>
                <a:solidFill>
                  <a:srgbClr val="FF0000"/>
                </a:solidFill>
                <a:effectLst/>
                <a:uLnTx/>
                <a:uFillTx/>
                <a:latin typeface="JasmineUPC" pitchFamily="18" charset="-34"/>
                <a:ea typeface="+mn-ea"/>
                <a:cs typeface="JasmineUPC" pitchFamily="18" charset="-34"/>
              </a:rPr>
              <a:t>ได้</a:t>
            </a:r>
            <a:r>
              <a:rPr kumimoji="0" lang="th-TH" sz="3200" b="1" i="0" u="none" strike="noStrike" kern="1200" cap="none" spc="0" normalizeH="0" baseline="0" noProof="0" dirty="0">
                <a:ln w="50800"/>
                <a:solidFill>
                  <a:srgbClr val="FF0000"/>
                </a:solidFill>
                <a:effectLst/>
                <a:uLnTx/>
                <a:uFillTx/>
                <a:latin typeface="JasmineUPC" pitchFamily="18" charset="-34"/>
                <a:ea typeface="+mn-ea"/>
                <a:cs typeface="JasmineUPC" pitchFamily="18" charset="-34"/>
              </a:rPr>
              <a:t>คะแนน 10 คะแนน</a:t>
            </a:r>
          </a:p>
          <a:p>
            <a:pPr marL="52388" lvl="0" indent="-52388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th-TH" sz="3200" b="1" dirty="0">
                <a:ln w="50800"/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ส่งงบการเงินภายหลัง 60 วัน  </a:t>
            </a:r>
            <a:r>
              <a:rPr lang="th-TH" sz="2400" b="1" dirty="0">
                <a:ln w="50800"/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(หลังจากวันที่  30 พฤศจิกายน 2562)                     </a:t>
            </a:r>
            <a:r>
              <a:rPr lang="th-TH" sz="3200" b="1" dirty="0">
                <a:ln w="50800"/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ได้คะแนน 0  คะแนน</a:t>
            </a:r>
          </a:p>
          <a:p>
            <a:pPr marL="52388" marR="0" lvl="0" indent="-52388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th-TH" sz="3200" b="1" i="0" u="none" strike="noStrike" kern="1200" cap="none" spc="0" normalizeH="0" baseline="0" noProof="0" dirty="0">
              <a:ln w="50800"/>
              <a:solidFill>
                <a:srgbClr val="FF0000"/>
              </a:solidFill>
              <a:effectLst/>
              <a:uLnTx/>
              <a:uFillTx/>
              <a:latin typeface="JasmineUPC" pitchFamily="18" charset="-34"/>
              <a:ea typeface="+mn-ea"/>
              <a:cs typeface="JasmineUPC" pitchFamily="18" charset="-34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95536" y="3356992"/>
            <a:ext cx="8424936" cy="2376264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defRPr/>
            </a:pPr>
            <a:r>
              <a:rPr lang="th-TH" sz="3200" b="1" dirty="0">
                <a:ln w="50800"/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***หากงบการเงินที่ส่งภายในวันที่ 30 พ.ย. 2562 แต่เป็นข้อมูลเดิมของปีที่แล้วมา หรือข้อมูลตัวเลขไม่สัมพันธ์กันอย่างเห็นได้ชัด หรือจัดส่งเอกสารไม่ครบถ้วน คะแนนการจัดส่งจะเป็น 0 คะแนน  และเข้าสู่การนับวันแก้ไขข้อทักท้วง ตามส่วนที่ 3 ทันที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/>
          <p:cNvSpPr>
            <a:spLocks noChangeArrowheads="1"/>
          </p:cNvSpPr>
          <p:nvPr/>
        </p:nvSpPr>
        <p:spPr bwMode="auto">
          <a:xfrm>
            <a:off x="611560" y="1556792"/>
            <a:ext cx="8064896" cy="3672408"/>
          </a:xfrm>
          <a:prstGeom prst="flowChartAlternateProcess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h-TH" sz="2000">
              <a:latin typeface="Angsana New" pitchFamily="18" charset="-34"/>
              <a:cs typeface="JasmineUPC" pitchFamily="18" charset="-3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1628800"/>
            <a:ext cx="7416824" cy="3528392"/>
          </a:xfrm>
          <a:extLst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>
              <a:buFontTx/>
              <a:buChar char="-"/>
              <a:defRPr/>
            </a:pPr>
            <a:r>
              <a:rPr lang="th-TH" b="1" dirty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 งบแสดงฐานะการเงิน (งบดุล)</a:t>
            </a:r>
          </a:p>
          <a:p>
            <a:pPr algn="l">
              <a:buFontTx/>
              <a:buChar char="-"/>
              <a:defRPr/>
            </a:pPr>
            <a:r>
              <a:rPr lang="th-TH" b="1" dirty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 งบแสดงผลการดำเนินงานทางการเงิน</a:t>
            </a:r>
          </a:p>
          <a:p>
            <a:pPr algn="l">
              <a:buFontTx/>
              <a:buChar char="-"/>
              <a:defRPr/>
            </a:pPr>
            <a:r>
              <a:rPr lang="th-TH" b="1" dirty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 งบกระแสเงินสด</a:t>
            </a:r>
          </a:p>
          <a:p>
            <a:pPr algn="l">
              <a:buFontTx/>
              <a:buChar char="-"/>
              <a:defRPr/>
            </a:pPr>
            <a:r>
              <a:rPr lang="th-TH" b="1" dirty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 หมายเหตุประกอบงบการเงิน</a:t>
            </a:r>
          </a:p>
          <a:p>
            <a:pPr algn="l">
              <a:buFontTx/>
              <a:buChar char="-"/>
              <a:defRPr/>
            </a:pPr>
            <a:r>
              <a:rPr lang="th-TH" b="1" dirty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 กระดาษทำการงบทดลองก่อนและหลังปิดบัญชี</a:t>
            </a:r>
          </a:p>
          <a:p>
            <a:pPr algn="l">
              <a:buFontTx/>
              <a:buChar char="-"/>
              <a:defRPr/>
            </a:pPr>
            <a:r>
              <a:rPr lang="th-TH" b="1" dirty="0">
                <a:ln w="50800"/>
                <a:solidFill>
                  <a:schemeClr val="tx1"/>
                </a:solidFill>
                <a:latin typeface="Jasmine News" pitchFamily="18" charset="-34"/>
                <a:cs typeface="+mn-cs"/>
              </a:rPr>
              <a:t> รายงานบัญชีมูลค่าทรัพย์สินประจำปี</a:t>
            </a:r>
          </a:p>
        </p:txBody>
      </p:sp>
      <p:pic>
        <p:nvPicPr>
          <p:cNvPr id="11268" name="Picture 5" descr="kapook_34896"/>
          <p:cNvPicPr>
            <a:picLocks noGrp="1" noChangeAspect="1" noChangeArrowheads="1" noCro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1520" y="1196752"/>
            <a:ext cx="1238250" cy="485775"/>
          </a:xfrm>
        </p:spPr>
      </p:pic>
      <p:sp>
        <p:nvSpPr>
          <p:cNvPr id="1126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3437AC-08C6-4DB0-8969-377A8C261EE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03648" y="548680"/>
            <a:ext cx="65527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latin typeface="+mn-lt"/>
                <a:cs typeface="+mn-cs"/>
              </a:rPr>
              <a:t>งบการเงินที่ต้องจัดส่ง  ประกอบด้วย</a:t>
            </a:r>
            <a:endParaRPr lang="th-TH" sz="40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จุดที่สุด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กำหนดเอง 2">
      <a:majorFont>
        <a:latin typeface="DSN MonTaNa"/>
        <a:ea typeface=""/>
        <a:cs typeface="JasmineUPC"/>
      </a:majorFont>
      <a:minorFont>
        <a:latin typeface="DSN MonTaNa"/>
        <a:ea typeface=""/>
        <a:cs typeface="JasmineUP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60000"/>
            <a:lumOff val="40000"/>
          </a:schemeClr>
        </a:solidFill>
      </a:spPr>
      <a:bodyPr rtlCol="0" anchor="ctr"/>
      <a:lstStyle>
        <a:defPPr algn="ctr">
          <a:defRPr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2095</TotalTime>
  <Words>937</Words>
  <Application>Microsoft Office PowerPoint</Application>
  <PresentationFormat>นำเสนอทางหน้าจอ (4:3)</PresentationFormat>
  <Paragraphs>164</Paragraphs>
  <Slides>20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20</vt:i4>
      </vt:variant>
    </vt:vector>
  </HeadingPairs>
  <TitlesOfParts>
    <vt:vector size="29" baseType="lpstr">
      <vt:lpstr>Angsana New</vt:lpstr>
      <vt:lpstr>Arial</vt:lpstr>
      <vt:lpstr>Calibri</vt:lpstr>
      <vt:lpstr>DSN MonTaNa</vt:lpstr>
      <vt:lpstr>Jasmine News</vt:lpstr>
      <vt:lpstr>JasmineUPC</vt:lpstr>
      <vt:lpstr>TH SarabunPSK</vt:lpstr>
      <vt:lpstr>Wingdings</vt:lpstr>
      <vt:lpstr>Office Theme</vt:lpstr>
      <vt:lpstr>งานนำเสนอ PowerPoint</vt:lpstr>
      <vt:lpstr>กองบัญชี  สำนักการคลัง  รับผิดชอบตัวชี้วัดใน   มิติที่  2 : ด้านประสิทธิภาพของการปฏิบัติราชการ  ประเด็นการประเมิน : ประสิทธิภาพการปฏิบัติราชการในการจัดทำงบการเงินประจำปีงบประมาณ   2562 </vt:lpstr>
      <vt:lpstr>งานนำเสนอ PowerPoint</vt:lpstr>
      <vt:lpstr>ความสำเร็จของการบันทึกบัญชีและการจัดทำงบการเงิน</vt:lpstr>
      <vt:lpstr>ช่วงการปรับเกณฑ์การให้คะแนน +/- 20 คะแนน การจัดทำงบ ต่อ 1 คะแนน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Lemel</dc:creator>
  <cp:lastModifiedBy>Veriton X</cp:lastModifiedBy>
  <cp:revision>248</cp:revision>
  <cp:lastPrinted>2019-08-14T08:02:41Z</cp:lastPrinted>
  <dcterms:created xsi:type="dcterms:W3CDTF">2011-07-25T02:09:56Z</dcterms:created>
  <dcterms:modified xsi:type="dcterms:W3CDTF">2019-08-26T06:27:33Z</dcterms:modified>
</cp:coreProperties>
</file>