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handoutMasterIdLst>
    <p:handoutMasterId r:id="rId15"/>
  </p:handoutMasterIdLst>
  <p:sldIdLst>
    <p:sldId id="256" r:id="rId2"/>
    <p:sldId id="266" r:id="rId3"/>
    <p:sldId id="257" r:id="rId4"/>
    <p:sldId id="268" r:id="rId5"/>
    <p:sldId id="258" r:id="rId6"/>
    <p:sldId id="273" r:id="rId7"/>
    <p:sldId id="272" r:id="rId8"/>
    <p:sldId id="274" r:id="rId9"/>
    <p:sldId id="269" r:id="rId10"/>
    <p:sldId id="260" r:id="rId11"/>
    <p:sldId id="261" r:id="rId12"/>
    <p:sldId id="262" r:id="rId13"/>
    <p:sldId id="263" r:id="rId14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99FF"/>
    <a:srgbClr val="FF99CC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414324220254137E-3"/>
          <c:y val="0.14065342054960278"/>
          <c:w val="0.85731228340392762"/>
          <c:h val="0.8296509595543318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solidFill>
                <a:srgbClr val="66FFCC"/>
              </a:solidFill>
            </c:spPr>
          </c:dPt>
          <c:dPt>
            <c:idx val="1"/>
            <c:bubble3D val="0"/>
            <c:spPr>
              <a:solidFill>
                <a:srgbClr val="FFFF99"/>
              </a:solidFill>
            </c:spPr>
          </c:dPt>
          <c:dPt>
            <c:idx val="2"/>
            <c:bubble3D val="0"/>
            <c:spPr>
              <a:solidFill>
                <a:srgbClr val="CC99FF"/>
              </a:solidFill>
            </c:spPr>
          </c:dPt>
          <c:dPt>
            <c:idx val="3"/>
            <c:bubble3D val="0"/>
            <c:spPr>
              <a:solidFill>
                <a:srgbClr val="FF99CC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th-TH" smtClean="0"/>
                      <a:t>มิติที่ 1</a:t>
                    </a:r>
                  </a:p>
                  <a:p>
                    <a:r>
                      <a:rPr lang="en-US" smtClean="0"/>
                      <a:t>45%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378135872550814"/>
                  <c:y val="-0.13904557384872346"/>
                </c:manualLayout>
              </c:layout>
              <c:tx>
                <c:rich>
                  <a:bodyPr/>
                  <a:lstStyle/>
                  <a:p>
                    <a:r>
                      <a:rPr lang="th-TH" smtClean="0"/>
                      <a:t>มิติที่ 2</a:t>
                    </a:r>
                  </a:p>
                  <a:p>
                    <a:r>
                      <a:rPr lang="en-US" smtClean="0"/>
                      <a:t>24%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3428920222181528"/>
                  <c:y val="7.914668336912431E-2"/>
                </c:manualLayout>
              </c:layout>
              <c:tx>
                <c:rich>
                  <a:bodyPr/>
                  <a:lstStyle/>
                  <a:p>
                    <a:r>
                      <a:rPr lang="th-TH" smtClean="0"/>
                      <a:t>มิติที่ 3</a:t>
                    </a:r>
                  </a:p>
                  <a:p>
                    <a:r>
                      <a:rPr lang="en-US" smtClean="0"/>
                      <a:t>20%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616431666971861E-2"/>
                  <c:y val="0.20464686232402768"/>
                </c:manualLayout>
              </c:layout>
              <c:tx>
                <c:rich>
                  <a:bodyPr/>
                  <a:lstStyle/>
                  <a:p>
                    <a:r>
                      <a:rPr lang="th-TH" smtClean="0"/>
                      <a:t>มิติที่ 4</a:t>
                    </a:r>
                  </a:p>
                  <a:p>
                    <a:r>
                      <a:rPr lang="en-US" smtClean="0"/>
                      <a:t>11%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H SarabunIT๙" pitchFamily="34" charset="-34"/>
                    <a:cs typeface="TH SarabunIT๙" pitchFamily="34" charset="-34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มิติที่ 1</c:v>
                </c:pt>
                <c:pt idx="1">
                  <c:v>มิติที่ 2</c:v>
                </c:pt>
                <c:pt idx="2">
                  <c:v>มิติที่ 3</c:v>
                </c:pt>
                <c:pt idx="3">
                  <c:v>มิติที่ 4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0.45</c:v>
                </c:pt>
                <c:pt idx="1">
                  <c:v>0.24</c:v>
                </c:pt>
                <c:pt idx="2">
                  <c:v>0.2</c:v>
                </c:pt>
                <c:pt idx="3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959CC-BA79-4D4B-9D77-CCBA6E4F2C3B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54402-9BF3-41C2-8BC4-319B0F1CA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29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05E5-5857-44BD-9098-8B943F60208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D4B7-3FF5-4DE4-85A7-299691DDC2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05E5-5857-44BD-9098-8B943F60208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D4B7-3FF5-4DE4-85A7-299691DDC2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05E5-5857-44BD-9098-8B943F60208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D4B7-3FF5-4DE4-85A7-299691DDC2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05E5-5857-44BD-9098-8B943F60208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D4B7-3FF5-4DE4-85A7-299691DDC2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05E5-5857-44BD-9098-8B943F60208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D4B7-3FF5-4DE4-85A7-299691DDC2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05E5-5857-44BD-9098-8B943F60208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D4B7-3FF5-4DE4-85A7-299691DDC2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05E5-5857-44BD-9098-8B943F60208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D4B7-3FF5-4DE4-85A7-299691DDC2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05E5-5857-44BD-9098-8B943F60208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D4B7-3FF5-4DE4-85A7-299691DDC2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05E5-5857-44BD-9098-8B943F60208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D4B7-3FF5-4DE4-85A7-299691DDC2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05E5-5857-44BD-9098-8B943F60208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D4B7-3FF5-4DE4-85A7-299691DDC2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05E5-5857-44BD-9098-8B943F60208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D4B7-3FF5-4DE4-85A7-299691DDC2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53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953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005E5-5857-44BD-9098-8B943F60208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2D4B7-3FF5-4DE4-85A7-299691DDC2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644775"/>
            <a:ext cx="8610600" cy="147002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th-TH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ea typeface="Times New Roman"/>
                <a:cs typeface="TH SarabunIT๙" pitchFamily="34" charset="-34"/>
              </a:rPr>
              <a:t>การประเมินผลการปฏิบัติราชการประจำปี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ea typeface="Times New Roman"/>
                <a:cs typeface="TH SarabunIT๙" pitchFamily="34" charset="-34"/>
              </a:rPr>
              <a:t/>
            </a:r>
            <a:br>
              <a:rPr lang="en-US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ea typeface="Times New Roman"/>
                <a:cs typeface="TH SarabunIT๙" pitchFamily="34" charset="-34"/>
              </a:rPr>
            </a:br>
            <a:r>
              <a:rPr lang="th-TH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ea typeface="Times New Roman"/>
                <a:cs typeface="TH SarabunIT๙" pitchFamily="34" charset="-34"/>
              </a:rPr>
              <a:t>ของหน่วยงานประจำปีงบประมาณ พ.ศ. 25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ea typeface="Times New Roman"/>
                <a:cs typeface="TH SarabunIT๙" pitchFamily="34" charset="-34"/>
              </a:rPr>
              <a:t>61</a:t>
            </a:r>
            <a:br>
              <a:rPr lang="en-US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ea typeface="Times New Roman"/>
                <a:cs typeface="TH SarabunIT๙" pitchFamily="34" charset="-34"/>
              </a:rPr>
            </a:br>
            <a:r>
              <a:rPr lang="th-TH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ea typeface="Times New Roman"/>
                <a:cs typeface="TH SarabunIT๙" pitchFamily="34" charset="-34"/>
              </a:rPr>
              <a:t>มิติที่ 1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ea typeface="Times New Roman"/>
                <a:cs typeface="TH SarabunIT๙" pitchFamily="34" charset="-34"/>
              </a:rPr>
              <a:t>:</a:t>
            </a:r>
            <a:r>
              <a:rPr lang="th-TH" sz="4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ea typeface="Times New Roman"/>
                <a:cs typeface="TH SarabunIT๙" pitchFamily="34" charset="-34"/>
              </a:rPr>
              <a:t> ด้านประสิทธิผลตามพันธกิจ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ea typeface="Times New Roman"/>
                <a:cs typeface="TH SarabunIT๙" pitchFamily="34" charset="-34"/>
              </a:rPr>
              <a:t/>
            </a:r>
            <a:br>
              <a:rPr lang="en-US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ea typeface="Times New Roman"/>
                <a:cs typeface="TH SarabunIT๙" pitchFamily="34" charset="-34"/>
              </a:rPr>
            </a:br>
            <a:r>
              <a:rPr lang="th-TH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ea typeface="Times New Roman"/>
                <a:cs typeface="TH SarabunIT๙" pitchFamily="34" charset="-34"/>
              </a:rPr>
              <a:t>สำนัก</a:t>
            </a:r>
            <a:r>
              <a:rPr lang="th-TH" sz="4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ea typeface="Times New Roman"/>
                <a:cs typeface="TH SarabunIT๙" pitchFamily="34" charset="-34"/>
              </a:rPr>
              <a:t>ยุทธศาสตร์และประเมินผล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ea typeface="Times New Roman"/>
                <a:cs typeface="TH SarabunIT๙" pitchFamily="34" charset="-34"/>
              </a:rPr>
              <a:t/>
            </a:r>
            <a:br>
              <a:rPr lang="en-US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ea typeface="Times New Roman"/>
                <a:cs typeface="TH SarabunIT๙" pitchFamily="34" charset="-34"/>
              </a:rPr>
            </a:br>
            <a:endParaRPr lang="en-US" sz="4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1802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57200"/>
            <a:ext cx="8246070" cy="814427"/>
          </a:xfrm>
        </p:spPr>
        <p:txBody>
          <a:bodyPr>
            <a:normAutofit/>
          </a:bodyPr>
          <a:lstStyle/>
          <a:p>
            <a:pPr algn="l"/>
            <a:r>
              <a:rPr lang="th-TH" sz="44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ส่วนที่ 2 การประเมิน</a:t>
            </a:r>
            <a:r>
              <a:rPr lang="th-TH" sz="44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ผลสัมฤทธิ์ (ร้อยละ 80)</a:t>
            </a:r>
            <a:endParaRPr lang="en-US" sz="4400" dirty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130" y="1667860"/>
            <a:ext cx="8246070" cy="38185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การ</a:t>
            </a:r>
            <a:r>
              <a:rPr lang="th-TH" sz="32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ประเมินผลสัมฤทธิ์ หมายถึง การประเมิน</a:t>
            </a: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ผลสัมฤทธิ์</a:t>
            </a:r>
          </a:p>
          <a:p>
            <a:pPr marL="0" indent="0">
              <a:buNone/>
            </a:pP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แผนปฏิบัติ</a:t>
            </a:r>
            <a:r>
              <a:rPr lang="th-TH" sz="32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ราชการประจำปีของ</a:t>
            </a: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หน่วยงาน </a:t>
            </a:r>
            <a:r>
              <a:rPr lang="th-TH" sz="32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ซึ่งมีตัวชี้วัดตาม</a:t>
            </a: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แผน</a:t>
            </a:r>
          </a:p>
          <a:p>
            <a:pPr marL="0" indent="0">
              <a:buNone/>
            </a:pP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พัฒนากรุงเทพมหานคร </a:t>
            </a:r>
            <a:r>
              <a:rPr lang="th-TH" sz="32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ตามภารกิจของหน่วยงาน </a:t>
            </a:r>
            <a:endParaRPr lang="th-TH" sz="3200" b="1" dirty="0" smtClean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ตาม</a:t>
            </a:r>
            <a:r>
              <a:rPr lang="th-TH" sz="32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ลักษณะเชิง</a:t>
            </a: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พื้นที่ และ</a:t>
            </a:r>
            <a:r>
              <a:rPr lang="th-TH" sz="32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ตาม</a:t>
            </a: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นโยบายของผู้บริหาร-</a:t>
            </a:r>
          </a:p>
          <a:p>
            <a:pPr marL="0" indent="0">
              <a:buNone/>
            </a:pP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กรุงเทพมหานคร เมื่อดำเนินการ</a:t>
            </a:r>
            <a:r>
              <a:rPr lang="th-TH" sz="32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แล้ว</a:t>
            </a: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เสร็จสามารถ</a:t>
            </a:r>
          </a:p>
          <a:p>
            <a:pPr marL="0" indent="0">
              <a:buNone/>
            </a:pP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แสดง</a:t>
            </a:r>
            <a:r>
              <a:rPr lang="th-TH" sz="32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ให้เห็นถึง</a:t>
            </a:r>
            <a:r>
              <a:rPr lang="th-TH" sz="3200" b="1" u="sng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ผลลัพธ์</a:t>
            </a:r>
            <a:r>
              <a:rPr lang="th-TH" sz="32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และ</a:t>
            </a:r>
            <a:r>
              <a:rPr lang="th-TH" sz="3200" b="1" u="sng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การขับเคลื่อนยุทธศาสตร์ที่กำหนดไว้</a:t>
            </a:r>
            <a:endParaRPr lang="en-US" sz="3200" b="1" u="sng" dirty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6810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71573"/>
            <a:ext cx="8246070" cy="814427"/>
          </a:xfrm>
        </p:spPr>
        <p:txBody>
          <a:bodyPr>
            <a:normAutofit/>
          </a:bodyPr>
          <a:lstStyle/>
          <a:p>
            <a:endParaRPr lang="en-US" sz="4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130" y="1371600"/>
            <a:ext cx="8246070" cy="42757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ตัวชี้วัด</a:t>
            </a:r>
            <a:r>
              <a:rPr lang="th-TH" sz="32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งาน</a:t>
            </a: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ยุทธศาสตร์ ประกอบด้วย</a:t>
            </a:r>
          </a:p>
          <a:p>
            <a:pPr marL="0" indent="0">
              <a:buNone/>
            </a:pP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1. ตัวชี้วัดตาม</a:t>
            </a:r>
            <a:r>
              <a:rPr lang="th-TH" sz="32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แผนพัฒนากรุงเทพมหานคร/ตามนโยบาย</a:t>
            </a: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ของ</a:t>
            </a:r>
          </a:p>
          <a:p>
            <a:pPr marL="0" indent="0">
              <a:buNone/>
            </a:pP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    ผู้ว่า</a:t>
            </a:r>
            <a:r>
              <a:rPr lang="th-TH" sz="32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ราชการกรุงเทพมหานคร</a:t>
            </a:r>
            <a:r>
              <a:rPr lang="th-TH" sz="3200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2. ตัวชี้วัดตาม</a:t>
            </a:r>
            <a:r>
              <a:rPr lang="th-TH" sz="32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ภารกิจของหน่วยงาน/ตามนโยบาย</a:t>
            </a: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ของ</a:t>
            </a:r>
          </a:p>
          <a:p>
            <a:pPr marL="0" indent="0">
              <a:buNone/>
            </a:pPr>
            <a:r>
              <a:rPr lang="th-TH" sz="32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   ผู้ว่า</a:t>
            </a:r>
            <a:r>
              <a:rPr lang="th-TH" sz="32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ราชการกรุงเทพมหานคร</a:t>
            </a:r>
            <a:r>
              <a:rPr lang="th-TH" sz="3200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3. </a:t>
            </a:r>
            <a:r>
              <a:rPr lang="th-TH" sz="3200" b="1" spc="-20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ตัวชี้วัดเชิง</a:t>
            </a:r>
            <a:r>
              <a:rPr lang="th-TH" sz="3200" b="1" spc="-20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พื้นที่/ตามนโยบายของผู้ว่า</a:t>
            </a:r>
            <a:r>
              <a:rPr lang="th-TH" sz="3200" b="1" spc="-20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ราชการ-</a:t>
            </a:r>
          </a:p>
          <a:p>
            <a:pPr marL="0" indent="0">
              <a:buNone/>
            </a:pPr>
            <a:r>
              <a:rPr lang="th-TH" b="1" spc="-20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 </a:t>
            </a:r>
            <a:r>
              <a:rPr lang="th-TH" b="1" spc="-20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  </a:t>
            </a:r>
            <a:r>
              <a:rPr lang="th-TH" sz="3200" b="1" spc="-20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กรุงเทพมหานคร</a:t>
            </a:r>
            <a:endParaRPr lang="en-US" sz="3200" spc="-20" dirty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endParaRPr lang="en-US" sz="3200" dirty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915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h-TH" sz="44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เกณฑ์การให้คะแนนส่วนที่ 2</a:t>
            </a:r>
            <a:r>
              <a:rPr lang="th-TH" sz="4400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 </a:t>
            </a:r>
            <a:endParaRPr lang="en-US" sz="4400" dirty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930" y="1600200"/>
            <a:ext cx="8246070" cy="42757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คะแนน</a:t>
            </a:r>
            <a:r>
              <a:rPr lang="th-TH" sz="32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ผลสำเร็จตามจำนวน น้ำหนักคะแนนและค่า</a:t>
            </a: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เป้าหมาย</a:t>
            </a:r>
          </a:p>
          <a:p>
            <a:pPr marL="0" indent="0">
              <a:buNone/>
            </a:pP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ตัวชี้วัด</a:t>
            </a:r>
            <a:r>
              <a:rPr lang="th-TH" sz="32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ที่ขอรับการประเมินทั้ง</a:t>
            </a: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ตัวชี้วัดงาน</a:t>
            </a:r>
            <a:r>
              <a:rPr lang="th-TH" sz="32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ยุทธศาสตร์และงานตาม</a:t>
            </a: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นโยบาย</a:t>
            </a:r>
          </a:p>
          <a:p>
            <a:pPr marL="0" indent="0">
              <a:buNone/>
            </a:pP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ไม่</a:t>
            </a:r>
            <a:r>
              <a:rPr lang="th-TH" sz="32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เกิน 10 ตัวชี้วัด ซึ่ง</a:t>
            </a:r>
            <a:r>
              <a:rPr lang="th-TH" sz="3200" b="1" u="sng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คณะกรรมการเจรจาตกลงการ</a:t>
            </a:r>
            <a:r>
              <a:rPr lang="th-TH" sz="3200" b="1" u="sng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ประเมินผล</a:t>
            </a:r>
          </a:p>
          <a:p>
            <a:pPr marL="0" indent="0">
              <a:buNone/>
            </a:pP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การ</a:t>
            </a:r>
            <a:r>
              <a:rPr lang="th-TH" sz="32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ปฏิบัติราชการของหน่วยงานสังกัด</a:t>
            </a: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กรุงเทพมหานครเห็น</a:t>
            </a:r>
            <a:r>
              <a:rPr lang="th-TH" sz="32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ควร </a:t>
            </a:r>
            <a:endParaRPr lang="th-TH" sz="3200" b="1" dirty="0" smtClean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ส่วน</a:t>
            </a:r>
            <a:r>
              <a:rPr lang="th-TH" sz="32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เกณฑ์การประเมินในรายละเอียดสำนักยุทธศาสตร์</a:t>
            </a: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และ-</a:t>
            </a:r>
          </a:p>
          <a:p>
            <a:pPr marL="0" indent="0">
              <a:buNone/>
            </a:pP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ประเมินผลจะ</a:t>
            </a:r>
            <a:r>
              <a:rPr lang="th-TH" sz="32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เป็นผู้กำหนด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83213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81000"/>
            <a:ext cx="8246070" cy="814427"/>
          </a:xfrm>
        </p:spPr>
        <p:txBody>
          <a:bodyPr>
            <a:normAutofit/>
          </a:bodyPr>
          <a:lstStyle/>
          <a:p>
            <a:pPr algn="l"/>
            <a:r>
              <a:rPr lang="th-TH" sz="4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เกณฑ์การให้คะแนนส่วนที่ 2</a:t>
            </a:r>
            <a:r>
              <a:rPr lang="th-TH" sz="44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  <a:endParaRPr lang="en-US" sz="4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506943"/>
              </p:ext>
            </p:extLst>
          </p:nvPr>
        </p:nvGraphicFramePr>
        <p:xfrm>
          <a:off x="533400" y="1828800"/>
          <a:ext cx="8077198" cy="197104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193658"/>
                <a:gridCol w="776927"/>
                <a:gridCol w="776927"/>
                <a:gridCol w="776927"/>
                <a:gridCol w="775832"/>
                <a:gridCol w="776927"/>
              </a:tblGrid>
              <a:tr h="50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ระดับคะแนน</a:t>
                      </a:r>
                      <a:endParaRPr lang="en-US" sz="3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1</a:t>
                      </a:r>
                      <a:endParaRPr lang="en-US" sz="32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2</a:t>
                      </a:r>
                      <a:endParaRPr lang="en-US" sz="32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3</a:t>
                      </a:r>
                      <a:endParaRPr lang="en-US" sz="32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4</a:t>
                      </a:r>
                      <a:endParaRPr lang="en-US" sz="32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5</a:t>
                      </a:r>
                      <a:endParaRPr lang="en-US" sz="32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</a:tr>
              <a:tr h="1016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ร้อยละความสำเร็จ</a:t>
                      </a:r>
                      <a:r>
                        <a:rPr lang="th-TH" sz="3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ของ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แผนปฏิบัติ</a:t>
                      </a:r>
                      <a:r>
                        <a:rPr lang="th-TH" sz="3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ราชการ</a:t>
                      </a:r>
                      <a:r>
                        <a:rPr lang="th-TH" sz="3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ประจำปี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ของ</a:t>
                      </a:r>
                      <a:r>
                        <a:rPr lang="th-TH" sz="3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หน่วยงาน</a:t>
                      </a:r>
                      <a:endParaRPr lang="en-US" sz="3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≤</a:t>
                      </a:r>
                      <a:r>
                        <a:rPr lang="th-TH" sz="32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60 </a:t>
                      </a:r>
                      <a:endParaRPr lang="en-US" sz="3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32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70 </a:t>
                      </a:r>
                      <a:endParaRPr lang="en-US" sz="3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32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80 </a:t>
                      </a:r>
                      <a:endParaRPr lang="en-US" sz="3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32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90 </a:t>
                      </a:r>
                      <a:endParaRPr lang="en-US" sz="3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32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100 </a:t>
                      </a:r>
                      <a:endParaRPr lang="en-US" sz="3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99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46070" cy="814427"/>
          </a:xfrm>
        </p:spPr>
        <p:txBody>
          <a:bodyPr>
            <a:noAutofit/>
          </a:bodyPr>
          <a:lstStyle/>
          <a:p>
            <a:pPr algn="l"/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น้ำหนัก (ร้อยละ) การประเมินผลการปฏิบัติราชการประจำปีงบประมาณ พ.ศ. 2561 สำหรับสำนัก สำนักงาน สำนักงานเขต และส่วนราชการ</a:t>
            </a:r>
            <a:b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ในสังกัดสำนักปลัดกรุงเทพมหานคร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2702729"/>
              </p:ext>
            </p:extLst>
          </p:nvPr>
        </p:nvGraphicFramePr>
        <p:xfrm>
          <a:off x="1219200" y="2209800"/>
          <a:ext cx="7162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074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39260"/>
            <a:ext cx="8246070" cy="42757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 smtClean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3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ตัวชี้วัด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: </a:t>
            </a:r>
            <a:r>
              <a:rPr lang="th-TH" sz="3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ร้อย</a:t>
            </a:r>
            <a:r>
              <a:rPr lang="th-TH" sz="36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ละความสำเร็จของแผนปฏิบัติ</a:t>
            </a:r>
            <a:r>
              <a:rPr lang="th-TH" sz="3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ราชการ</a:t>
            </a:r>
            <a:endParaRPr lang="en-US" sz="3600" b="1" dirty="0" smtClean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  </a:t>
            </a:r>
            <a:r>
              <a:rPr lang="th-TH" sz="3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ประจำปีของ</a:t>
            </a:r>
            <a:r>
              <a:rPr lang="th-TH" sz="36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หน่วยงาน</a:t>
            </a:r>
            <a:endParaRPr lang="en-US" sz="3600" b="1" dirty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3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น้ำหนัก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: </a:t>
            </a:r>
            <a:r>
              <a:rPr lang="th-TH" sz="3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ร้อย</a:t>
            </a:r>
            <a:r>
              <a:rPr lang="th-TH" sz="36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ละ </a:t>
            </a:r>
            <a:r>
              <a:rPr lang="th-TH" sz="3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45</a:t>
            </a:r>
            <a:endParaRPr lang="en-US" sz="3600" b="1" dirty="0" smtClean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3600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endParaRPr lang="en-US" sz="3600" b="1" dirty="0" smtClean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7995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04800"/>
            <a:ext cx="8246070" cy="814427"/>
          </a:xfrm>
        </p:spPr>
        <p:txBody>
          <a:bodyPr>
            <a:normAutofit/>
          </a:bodyPr>
          <a:lstStyle/>
          <a:p>
            <a:pPr lvl="0"/>
            <a:r>
              <a:rPr lang="th-TH" sz="4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แนวทางการประเมิน (ร้อยละ 100</a:t>
            </a:r>
            <a:r>
              <a:rPr lang="th-TH" sz="4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)</a:t>
            </a:r>
            <a:endParaRPr lang="en-US" sz="4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447800"/>
            <a:ext cx="8246070" cy="42757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แบ่ง</a:t>
            </a:r>
            <a:r>
              <a:rPr lang="th-TH" sz="32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การประเมินเป็น 2 </a:t>
            </a: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ส่วน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en-US" sz="3200" b="1" dirty="0" smtClean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928134"/>
              </p:ext>
            </p:extLst>
          </p:nvPr>
        </p:nvGraphicFramePr>
        <p:xfrm>
          <a:off x="457200" y="2286000"/>
          <a:ext cx="830580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1524000"/>
                <a:gridCol w="1524000"/>
                <a:gridCol w="1524000"/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ปีงบประมาณ</a:t>
                      </a:r>
                    </a:p>
                    <a:p>
                      <a:pPr algn="ctr"/>
                      <a:r>
                        <a:rPr lang="en-US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2560</a:t>
                      </a:r>
                      <a:endParaRPr lang="en-US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ปีงบประมาณ</a:t>
                      </a:r>
                    </a:p>
                    <a:p>
                      <a:pPr algn="ctr"/>
                      <a:r>
                        <a:rPr lang="en-US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2561</a:t>
                      </a:r>
                      <a:endParaRPr lang="en-US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ปีงบประมาณ</a:t>
                      </a:r>
                    </a:p>
                    <a:p>
                      <a:pPr algn="ctr"/>
                      <a:r>
                        <a:rPr lang="en-US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2562</a:t>
                      </a:r>
                      <a:endParaRPr lang="en-US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h-TH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ส่วนที่ 1 การบริหารจัดการ</a:t>
                      </a:r>
                      <a:endParaRPr lang="en-US" sz="28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indent="0">
                        <a:buNone/>
                      </a:pPr>
                      <a:r>
                        <a:rPr lang="th-TH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   แผนปฏิบัติราชการประจำปี</a:t>
                      </a:r>
                      <a:endParaRPr lang="en-US" sz="28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ร้อยละ</a:t>
                      </a:r>
                      <a:r>
                        <a:rPr lang="th-TH" sz="28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30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ร้อยละ 20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/>
                </a:tc>
              </a:tr>
              <a:tr h="3725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ส่วนที่ 2 การประเมินผลสัมฤทธิ์</a:t>
                      </a:r>
                      <a:endParaRPr lang="en-US" sz="28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ร้อยละ 70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ร้อยละ 80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ร้อยละ 100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28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1143000"/>
          </a:xfrm>
        </p:spPr>
        <p:txBody>
          <a:bodyPr>
            <a:noAutofit/>
          </a:bodyPr>
          <a:lstStyle/>
          <a:p>
            <a:pPr algn="l"/>
            <a:r>
              <a:rPr lang="th-TH" sz="3800" b="1" spc="-50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ส่วนที่ 1 การบริหาร</a:t>
            </a:r>
            <a:r>
              <a:rPr lang="th-TH" sz="3800" b="1" spc="-50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จัดการแผนปฏิบัติ</a:t>
            </a:r>
            <a:r>
              <a:rPr lang="th-TH" sz="3800" b="1" spc="-50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ราชการ</a:t>
            </a:r>
            <a:r>
              <a:rPr lang="th-TH" sz="3800" b="1" spc="-50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ประจำปี (ร้อยละ 20)</a:t>
            </a:r>
            <a:endParaRPr lang="en-US" sz="3800" spc="-50" dirty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930" y="1363060"/>
            <a:ext cx="8246070" cy="458054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2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หน่วยงาน</a:t>
            </a:r>
            <a:r>
              <a:rPr lang="th-TH" sz="26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มีการจัดทำแผนปฏิบัติราชการ</a:t>
            </a:r>
            <a:r>
              <a:rPr lang="th-TH" sz="2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ประจำปี โดยดำเนินการ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ครบ</a:t>
            </a:r>
            <a:r>
              <a:rPr lang="th-TH" sz="26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ทั้ง 3 องค์ประกอบและ</a:t>
            </a:r>
            <a:r>
              <a:rPr lang="th-TH" sz="2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มีเอกสาร</a:t>
            </a:r>
            <a:r>
              <a:rPr lang="th-TH" sz="26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หลักฐานปรากฏชัดเจน </a:t>
            </a:r>
            <a:r>
              <a:rPr lang="th-TH" sz="2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ดังนี้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1. องค์ประกอบ</a:t>
            </a:r>
            <a:r>
              <a:rPr lang="th-TH" sz="26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การวางแผน </a:t>
            </a:r>
            <a:r>
              <a:rPr lang="th-TH" sz="2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sz="26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ร้อยละ 12) ประกอบด้วย  </a:t>
            </a:r>
            <a:endParaRPr lang="en-US" sz="2600" b="1" dirty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26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 </a:t>
            </a:r>
            <a:r>
              <a:rPr lang="th-TH" sz="2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  1.1 กระบวนการ</a:t>
            </a:r>
            <a:r>
              <a:rPr lang="th-TH" sz="26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จัดทำแผน</a:t>
            </a:r>
            <a:r>
              <a:rPr lang="th-TH" sz="2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ฯ</a:t>
            </a:r>
          </a:p>
          <a:p>
            <a:pPr marL="0" indent="0">
              <a:buNone/>
            </a:pPr>
            <a:r>
              <a:rPr lang="th-TH" sz="2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          - มี</a:t>
            </a:r>
            <a:r>
              <a:rPr lang="th-TH" sz="26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การจัดเก็บข้อมูล จัดทำฐานข้อมูลหรือมีระบบข้อมูลที่ใช้</a:t>
            </a:r>
            <a:r>
              <a:rPr lang="th-TH" sz="2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สนับสนุน</a:t>
            </a:r>
          </a:p>
          <a:p>
            <a:pPr marL="0" indent="0">
              <a:buNone/>
            </a:pPr>
            <a:r>
              <a:rPr lang="th-TH" sz="2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กระบวนการ</a:t>
            </a:r>
            <a:r>
              <a:rPr lang="th-TH" sz="26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วิเคราะห์ สังเคราะห์เพื่อกำหนดแผนงาน/โครงการ/กิจกรรมการพัฒนา</a:t>
            </a:r>
            <a:r>
              <a:rPr lang="th-TH" sz="2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ตาม</a:t>
            </a:r>
          </a:p>
          <a:p>
            <a:pPr marL="0" indent="0">
              <a:buNone/>
            </a:pPr>
            <a:r>
              <a:rPr lang="th-TH" sz="2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แผนปฏิบัติ</a:t>
            </a:r>
            <a:r>
              <a:rPr lang="th-TH" sz="26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ราชการประจำปีของหน่วยงาน     </a:t>
            </a:r>
            <a:endParaRPr lang="en-US" sz="2600" b="1" dirty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          - มี</a:t>
            </a:r>
            <a:r>
              <a:rPr lang="th-TH" sz="26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การรับฟังความคิดเห็นเกี่ยวกับแผนปฏิบัติราชการประจำปี</a:t>
            </a:r>
            <a:r>
              <a:rPr lang="th-TH" sz="2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ของ</a:t>
            </a:r>
          </a:p>
          <a:p>
            <a:pPr marL="0" indent="0">
              <a:buNone/>
            </a:pPr>
            <a:r>
              <a:rPr lang="th-TH" sz="2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หน่วยงาน</a:t>
            </a:r>
            <a:r>
              <a:rPr lang="th-TH" sz="26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จากผู้มีส่วนได้ส่วนเสียตามภารกิจหลักของหน่วยงาน    </a:t>
            </a:r>
            <a:endParaRPr lang="en-US" sz="2600" b="1" dirty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          - มี</a:t>
            </a:r>
            <a:r>
              <a:rPr lang="th-TH" sz="26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การเผยแพร่ประชาสัมพันธ์แผนปฏิบัติราชการประจำปีของ</a:t>
            </a:r>
            <a:r>
              <a:rPr lang="th-TH" sz="2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หน่วยงาน</a:t>
            </a:r>
          </a:p>
          <a:p>
            <a:pPr marL="0" indent="0">
              <a:buNone/>
            </a:pPr>
            <a:r>
              <a:rPr lang="th-TH" sz="2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ผ่าน</a:t>
            </a:r>
            <a:r>
              <a:rPr lang="th-TH" sz="26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ช่องทางต่าง </a:t>
            </a:r>
            <a:r>
              <a:rPr lang="th-TH" sz="26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ๆ</a:t>
            </a:r>
            <a:endParaRPr lang="th-TH" sz="2600" b="1" dirty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9641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930" y="914400"/>
            <a:ext cx="8246070" cy="4876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    1.2  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ความสอดคล้องของ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แผน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ฯ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          	-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โครงการ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/กิจกรรมต้องสอดคล้องกับข้อมูลจากการ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วิเคราะห์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สถานการณ์ 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สภาพปัญหา เป้าประสงค์การพัฒนาและภารกิจของหน่วยงาน 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รวมทั้ง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ต้อง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ตอบสนองและส่งผลโดยตรงต่อ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ตัวชี้วัด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         	- 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ตัวชี้วัด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ต้องตอบสนองและส่งผลต่อการพัฒนาพื้นที่ สนับสนุนยุทธศาสตร์การพัฒนาของกรุงเทพมหานคร</a:t>
            </a:r>
            <a:r>
              <a:rPr lang="th-TH" sz="2800" b="1" u="sng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b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	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- 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ตัวชี้วัด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ต้องสนับสนุนแผนปฏิบัติราชการกรุงเทพมหานครประจำปี พ.ศ. 2561  </a:t>
            </a:r>
            <a:b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	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- 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ตัวชี้วัด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ต้องสนับสนุนแผนเฉพาะด้าน อาทิเช่น แผนแม่บทเทคโนโลยีสารสนเทศกรุงเทพมหานคร ระยะ 5 ปี (พ.ศ. 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2561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-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2565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)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1" dirty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endParaRPr lang="th-TH" sz="2800" b="1" dirty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028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382000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1.3 ความ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ครบถ้วนของแผนฯ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endParaRPr lang="th-TH" sz="2800" b="1" dirty="0" smtClean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    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- 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สาระสำคัญ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ของแผนปฏิบัติราชการประจำปี ประกอบด้วย 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ข้อมูล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ทั่วไป/สถานการณ์ ตัวชี้วัด และค่าเป้าหมายที่จะดำเนินการให้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บรรลุผล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    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- 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มาตรการ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และโครงการ/กิจกรรม ประกอบด้วย </a:t>
            </a:r>
            <a:endParaRPr lang="th-TH" sz="2800" b="1" dirty="0" smtClean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ส่วน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ที่ 1 การ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บริการสาธารณะ และส่วน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ที่ 2 การบริหารจัดการ  </a:t>
            </a:r>
            <a:b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     - </a:t>
            </a:r>
            <a:r>
              <a:rPr lang="th-TH" sz="2800" b="1" spc="-50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โครงการ</a:t>
            </a:r>
            <a:r>
              <a:rPr lang="th-TH" sz="2800" b="1" spc="-50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ที่จะขอรับการจัดสรรงบประมาณในปีงบประมาณ </a:t>
            </a:r>
            <a:r>
              <a:rPr lang="th-TH" sz="2800" b="1" spc="-50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พ.ศ. </a:t>
            </a:r>
            <a:r>
              <a:rPr lang="th-TH" sz="2800" b="1" spc="-50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2561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	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    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- 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จัดทำ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สรุปผลการดำเนินงานภาพรวมของแผนปฏิบัติราชการประจำปีของหน่วยงาน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เผยแพร่สู่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สาธารณะผ่านเว็บไซต์ของ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หน่วยงาน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1.4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สอดคล้องมิติการประเมินตามคำรับรองฯ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     - ต้อง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นำตัวชี้วัดที่สนับสนุนการพัฒนาในมิติที่ 2 - 4 บรรจุ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ไว้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ใน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แผนปฏิบัติราชการ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ประจำปีของ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หน่วยงานเพื่อให้เห็นภาพรวมการดำเนินงานทั้งปีของหน่วยงาน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endParaRPr lang="th-TH" sz="2800" b="1" dirty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5804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46070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2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. องค์ประกอบการแปลงแผนไปสู่การปฏิบัติ (ร้อยละ 4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)</a:t>
            </a:r>
          </a:p>
          <a:p>
            <a:pPr marL="0" indent="0">
              <a:buNone/>
            </a:pP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  2.1 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ในระบบติดตามและประเมินผลแผนพัฒนากรุงเทพมหานคร </a:t>
            </a:r>
            <a:endParaRPr lang="th-TH" sz="2800" b="1" dirty="0" smtClean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Daily plans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) มีข้อมูลของตัวชี้วัดตามแผนปฏิบัติราชการประจำปีของ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หน่วยงาน</a:t>
            </a:r>
          </a:p>
          <a:p>
            <a:pPr marL="0" indent="0">
              <a:buNone/>
            </a:pP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ที่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ครบถ้วนและรายงานความก้าวหน้าอย่างต่อเนื่องเป็นรายไตรมาส (ร้อยละ 2)   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    </a:t>
            </a:r>
            <a:r>
              <a:rPr lang="th-TH" sz="2800" b="1" spc="-10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2.2 </a:t>
            </a:r>
            <a:r>
              <a:rPr lang="th-TH" sz="2800" b="1" spc="-10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หน่วยงานมีกระบวนการรายงานติดตามความก้าวหน้าตามข้อ 2.1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endParaRPr lang="th-TH" sz="2800" b="1" dirty="0" smtClean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ต่อ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หัวหน้าหน่วยงานเป็นรายไตรมาส โดยให้พิมพ์จากระบบติดตามและ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ประเมินผล</a:t>
            </a:r>
          </a:p>
          <a:p>
            <a:pPr marL="0" indent="0">
              <a:buNone/>
            </a:pP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แผนพัฒนา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กรุงเทพมหานคร (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Daily plans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) (ร้อยละ 2) </a:t>
            </a:r>
          </a:p>
        </p:txBody>
      </p:sp>
    </p:spTree>
    <p:extLst>
      <p:ext uri="{BB962C8B-B14F-4D97-AF65-F5344CB8AC3E}">
        <p14:creationId xmlns:p14="http://schemas.microsoft.com/office/powerpoint/2010/main" val="405879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534400" cy="1143000"/>
          </a:xfrm>
        </p:spPr>
        <p:txBody>
          <a:bodyPr>
            <a:noAutofit/>
          </a:bodyPr>
          <a:lstStyle/>
          <a:p>
            <a:pPr algn="l"/>
            <a:endParaRPr lang="en-US" sz="4400" dirty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730" y="533400"/>
            <a:ext cx="8246070" cy="5791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3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. องค์ประกอบการติดตามและประเมินผล (ร้อยละ 4)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    3.1 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ในระบบติดตามและประเมินผลแผนพัฒนา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กรุงเทพมหานคร</a:t>
            </a:r>
          </a:p>
          <a:p>
            <a:pPr marL="0" indent="0">
              <a:buNone/>
            </a:pP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Daily plans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) มีข้อมูล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ของโครงการ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/กิจกรรมที่สอดรับกับตัวชี้วัดตาม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แผน-</a:t>
            </a:r>
          </a:p>
          <a:p>
            <a:pPr marL="0" indent="0">
              <a:buNone/>
            </a:pP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ปฏิบัติ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ราชการประจำปีของหน่วยงานครบถ้วนและรายงาน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ความก้าวหน้า</a:t>
            </a:r>
          </a:p>
          <a:p>
            <a:pPr marL="0" indent="0">
              <a:buNone/>
            </a:pP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อย่าง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ต่อเนื่องทุกเดือน (ร้อยละ 2)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    3.2 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มีการรายงานความก้าวหน้าและปรับปรุงรายละเอียดผล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การ</a:t>
            </a:r>
          </a:p>
          <a:p>
            <a:pPr marL="0" indent="0">
              <a:buNone/>
            </a:pP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ดำเนินการ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โครงการ/กิจกรรมอย่างชัดเจน โดยสามารถอธิบายได้ว่าโครงการ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/</a:t>
            </a:r>
          </a:p>
          <a:p>
            <a:pPr marL="0" indent="0">
              <a:buNone/>
            </a:pP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กิจกรรม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นั้น หน่วยงานทำอะไร กับใคร ที่ไหน เมื่อไร อย่างไร และรายงาน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ต่อเนื่อง</a:t>
            </a:r>
          </a:p>
          <a:p>
            <a:pPr marL="0" indent="0">
              <a:buNone/>
            </a:pP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เป็น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ประจำทุกเดือน (ร้อยละ 2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)</a:t>
            </a:r>
          </a:p>
          <a:p>
            <a:pPr marL="0" indent="0">
              <a:buNone/>
            </a:pPr>
            <a:endParaRPr lang="en-US" sz="1600" b="1" dirty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กรณี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หน่วยงานดำเนินงานในแต่ละองค์ประกอบไม่ครบถ้วนทุกรายการ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800" b="1" u="sng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จะ</a:t>
            </a:r>
            <a:r>
              <a:rPr lang="th-TH" sz="2800" b="1" u="sng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ถูกหักคะแนนในแต่ละองค์ประกอบนั้น ร้อยละ </a:t>
            </a:r>
            <a:r>
              <a:rPr lang="en-US" sz="2800" b="1" u="sng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5</a:t>
            </a:r>
            <a:r>
              <a:rPr lang="th-TH" sz="2800" b="1" u="sng" dirty="0" smtClean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0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3021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ntage-Circles-PowerPoint-Template-2730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Vintage-Circles-PowerPoint-Template-27308</Template>
  <TotalTime>791</TotalTime>
  <Words>161</Words>
  <Application>Microsoft Office PowerPoint</Application>
  <PresentationFormat>On-screen Show (4:3)</PresentationFormat>
  <Paragraphs>116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Vintage-Circles-PowerPoint-Template-27308</vt:lpstr>
      <vt:lpstr>การประเมินผลการปฏิบัติราชการประจำปี ของหน่วยงานประจำปีงบประมาณ พ.ศ. 2561 มิติที่ 1 : ด้านประสิทธิผลตามพันธกิจ สำนักยุทธศาสตร์และประเมินผล </vt:lpstr>
      <vt:lpstr>น้ำหนัก (ร้อยละ) การประเมินผลการปฏิบัติราชการประจำปีงบประมาณ พ.ศ. 2561 สำหรับสำนัก สำนักงาน สำนักงานเขต และส่วนราชการ ในสังกัดสำนักปลัดกรุงเทพมหานคร</vt:lpstr>
      <vt:lpstr>PowerPoint Presentation</vt:lpstr>
      <vt:lpstr>แนวทางการประเมิน (ร้อยละ 100)</vt:lpstr>
      <vt:lpstr>ส่วนที่ 1 การบริหารจัดการแผนปฏิบัติราชการประจำปี (ร้อยละ 20)</vt:lpstr>
      <vt:lpstr>PowerPoint Presentation</vt:lpstr>
      <vt:lpstr>PowerPoint Presentation</vt:lpstr>
      <vt:lpstr>PowerPoint Presentation</vt:lpstr>
      <vt:lpstr>PowerPoint Presentation</vt:lpstr>
      <vt:lpstr>ส่วนที่ 2 การประเมินผลสัมฤทธิ์ (ร้อยละ 80)</vt:lpstr>
      <vt:lpstr>PowerPoint Presentation</vt:lpstr>
      <vt:lpstr>เกณฑ์การให้คะแนนส่วนที่ 2  </vt:lpstr>
      <vt:lpstr>เกณฑ์การให้คะแนนส่วนที่ 2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กรอบการประเมินผลการปฏิบัติราชการประจำปี ของหน่วยงานประจำปีงบประมาณ พ.ศ. 2561 มิติที่ 1 : ด้านประสิทธิผลตามพันธกิจ อยู่ในความรับผิดชอบของ สำนักยุทธศาสตร์และประเมินผล</dc:title>
  <dc:creator>Windows User</dc:creator>
  <cp:lastModifiedBy>Windows User</cp:lastModifiedBy>
  <cp:revision>28</cp:revision>
  <cp:lastPrinted>2017-08-28T08:41:45Z</cp:lastPrinted>
  <dcterms:created xsi:type="dcterms:W3CDTF">2017-08-17T08:25:31Z</dcterms:created>
  <dcterms:modified xsi:type="dcterms:W3CDTF">2017-08-28T08:43:05Z</dcterms:modified>
</cp:coreProperties>
</file>