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4" r:id="rId2"/>
  </p:sldMasterIdLst>
  <p:notesMasterIdLst>
    <p:notesMasterId r:id="rId21"/>
  </p:notesMasterIdLst>
  <p:handoutMasterIdLst>
    <p:handoutMasterId r:id="rId22"/>
  </p:handoutMasterIdLst>
  <p:sldIdLst>
    <p:sldId id="256" r:id="rId3"/>
    <p:sldId id="257" r:id="rId4"/>
    <p:sldId id="258" r:id="rId5"/>
    <p:sldId id="307" r:id="rId6"/>
    <p:sldId id="308" r:id="rId7"/>
    <p:sldId id="259" r:id="rId8"/>
    <p:sldId id="309" r:id="rId9"/>
    <p:sldId id="315" r:id="rId10"/>
    <p:sldId id="316" r:id="rId11"/>
    <p:sldId id="310" r:id="rId12"/>
    <p:sldId id="317" r:id="rId13"/>
    <p:sldId id="265" r:id="rId14"/>
    <p:sldId id="312" r:id="rId15"/>
    <p:sldId id="313" r:id="rId16"/>
    <p:sldId id="314" r:id="rId17"/>
    <p:sldId id="286" r:id="rId18"/>
    <p:sldId id="285" r:id="rId19"/>
    <p:sldId id="297" r:id="rId20"/>
  </p:sldIdLst>
  <p:sldSz cx="9144000" cy="6858000" type="screen4x3"/>
  <p:notesSz cx="9866313" cy="6735763"/>
  <p:defaultTextStyle>
    <a:defPPr>
      <a:defRPr lang="th-TH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22">
          <p15:clr>
            <a:srgbClr val="A4A3A4"/>
          </p15:clr>
        </p15:guide>
        <p15:guide id="2" pos="31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  <a:srgbClr val="660066"/>
    <a:srgbClr val="000099"/>
    <a:srgbClr val="A50021"/>
    <a:srgbClr val="006600"/>
    <a:srgbClr val="F7F7F7"/>
    <a:srgbClr val="EEEEEE"/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ลักษณะ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603" autoAdjust="0"/>
    <p:restoredTop sz="94599" autoAdjust="0"/>
  </p:normalViewPr>
  <p:slideViewPr>
    <p:cSldViewPr>
      <p:cViewPr varScale="1">
        <p:scale>
          <a:sx n="85" d="100"/>
          <a:sy n="85" d="100"/>
        </p:scale>
        <p:origin x="1236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72" y="78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-2820" y="-114"/>
      </p:cViewPr>
      <p:guideLst>
        <p:guide orient="horz" pos="2122"/>
        <p:guide pos="310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หัวกระดาษ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4273929" cy="337059"/>
          </a:xfrm>
          <a:prstGeom prst="rect">
            <a:avLst/>
          </a:prstGeom>
        </p:spPr>
        <p:txBody>
          <a:bodyPr vert="horz" lIns="94858" tIns="47429" rIns="94858" bIns="4742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quarter" idx="1"/>
          </p:nvPr>
        </p:nvSpPr>
        <p:spPr>
          <a:xfrm>
            <a:off x="5590059" y="1"/>
            <a:ext cx="4273929" cy="337059"/>
          </a:xfrm>
          <a:prstGeom prst="rect">
            <a:avLst/>
          </a:prstGeom>
        </p:spPr>
        <p:txBody>
          <a:bodyPr vert="horz" lIns="94858" tIns="47429" rIns="94858" bIns="4742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fld id="{EB877A89-CB30-4071-906D-1044D0A3667E}" type="datetimeFigureOut">
              <a:rPr lang="th-TH"/>
              <a:pPr>
                <a:defRPr/>
              </a:pPr>
              <a:t>16/08/62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2"/>
          </p:nvPr>
        </p:nvSpPr>
        <p:spPr>
          <a:xfrm>
            <a:off x="1" y="6397620"/>
            <a:ext cx="4273929" cy="337059"/>
          </a:xfrm>
          <a:prstGeom prst="rect">
            <a:avLst/>
          </a:prstGeom>
        </p:spPr>
        <p:txBody>
          <a:bodyPr vert="horz" lIns="94858" tIns="47429" rIns="94858" bIns="4742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3"/>
          </p:nvPr>
        </p:nvSpPr>
        <p:spPr>
          <a:xfrm>
            <a:off x="5590059" y="6397620"/>
            <a:ext cx="4273929" cy="337059"/>
          </a:xfrm>
          <a:prstGeom prst="rect">
            <a:avLst/>
          </a:prstGeom>
        </p:spPr>
        <p:txBody>
          <a:bodyPr vert="horz" lIns="94858" tIns="47429" rIns="94858" bIns="4742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fld id="{409EF3FE-3B4E-4883-9B3F-C1ACCC8DDFB9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หัวกระดาษ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4273929" cy="337059"/>
          </a:xfrm>
          <a:prstGeom prst="rect">
            <a:avLst/>
          </a:prstGeom>
        </p:spPr>
        <p:txBody>
          <a:bodyPr vert="horz" lIns="94858" tIns="47429" rIns="94858" bIns="4742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idx="1"/>
          </p:nvPr>
        </p:nvSpPr>
        <p:spPr>
          <a:xfrm>
            <a:off x="5590059" y="1"/>
            <a:ext cx="4273929" cy="337059"/>
          </a:xfrm>
          <a:prstGeom prst="rect">
            <a:avLst/>
          </a:prstGeom>
        </p:spPr>
        <p:txBody>
          <a:bodyPr vert="horz" lIns="94858" tIns="47429" rIns="94858" bIns="4742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fld id="{BD47FB04-37AA-4ADF-9F80-A8893D5C9856}" type="datetimeFigureOut">
              <a:rPr lang="th-TH"/>
              <a:pPr>
                <a:defRPr/>
              </a:pPr>
              <a:t>16/08/62</a:t>
            </a:fld>
            <a:endParaRPr lang="th-TH"/>
          </a:p>
        </p:txBody>
      </p:sp>
      <p:sp>
        <p:nvSpPr>
          <p:cNvPr id="4" name="ตัวยึดรูปบนภาพนิ่ง 3"/>
          <p:cNvSpPr>
            <a:spLocks noGrp="1" noRot="1" noChangeAspect="1"/>
          </p:cNvSpPr>
          <p:nvPr>
            <p:ph type="sldImg" idx="2"/>
          </p:nvPr>
        </p:nvSpPr>
        <p:spPr>
          <a:xfrm>
            <a:off x="3249613" y="504825"/>
            <a:ext cx="3367087" cy="25257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858" tIns="47429" rIns="94858" bIns="47429" rtlCol="0" anchor="ctr"/>
          <a:lstStyle/>
          <a:p>
            <a:pPr lvl="0"/>
            <a:endParaRPr lang="th-TH" noProof="0"/>
          </a:p>
        </p:txBody>
      </p:sp>
      <p:sp>
        <p:nvSpPr>
          <p:cNvPr id="5" name="ตัวยึด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985934" y="3199352"/>
            <a:ext cx="7894446" cy="3031364"/>
          </a:xfrm>
          <a:prstGeom prst="rect">
            <a:avLst/>
          </a:prstGeom>
        </p:spPr>
        <p:txBody>
          <a:bodyPr vert="horz" lIns="94858" tIns="47429" rIns="94858" bIns="47429" rtlCol="0">
            <a:normAutofit/>
          </a:bodyPr>
          <a:lstStyle/>
          <a:p>
            <a:pPr lvl="0"/>
            <a:r>
              <a:rPr lang="th-TH" noProof="0"/>
              <a:t>คลิกเพื่อแก้ไขลักษณะของข้อความต้นแบบ</a:t>
            </a:r>
          </a:p>
          <a:p>
            <a:pPr lvl="1"/>
            <a:r>
              <a:rPr lang="th-TH" noProof="0"/>
              <a:t>ระดับที่สอง</a:t>
            </a:r>
          </a:p>
          <a:p>
            <a:pPr lvl="2"/>
            <a:r>
              <a:rPr lang="th-TH" noProof="0"/>
              <a:t>ระดับที่สาม</a:t>
            </a:r>
          </a:p>
          <a:p>
            <a:pPr lvl="3"/>
            <a:r>
              <a:rPr lang="th-TH" noProof="0"/>
              <a:t>ระดับที่สี่</a:t>
            </a:r>
          </a:p>
          <a:p>
            <a:pPr lvl="4"/>
            <a:r>
              <a:rPr lang="th-TH" noProof="0"/>
              <a:t>ระดับที่ห้า</a:t>
            </a:r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1" y="6397620"/>
            <a:ext cx="4273929" cy="337059"/>
          </a:xfrm>
          <a:prstGeom prst="rect">
            <a:avLst/>
          </a:prstGeom>
        </p:spPr>
        <p:txBody>
          <a:bodyPr vert="horz" lIns="94858" tIns="47429" rIns="94858" bIns="4742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5"/>
          </p:nvPr>
        </p:nvSpPr>
        <p:spPr>
          <a:xfrm>
            <a:off x="5590059" y="6397620"/>
            <a:ext cx="4273929" cy="337059"/>
          </a:xfrm>
          <a:prstGeom prst="rect">
            <a:avLst/>
          </a:prstGeom>
        </p:spPr>
        <p:txBody>
          <a:bodyPr vert="horz" lIns="94858" tIns="47429" rIns="94858" bIns="4742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fld id="{18950049-9A1C-4CF1-AB9D-F6A255D45C51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ตัวยึดรูปบนภาพนิ่ง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ตัวยึดบันทึกย่อ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h-TH" dirty="0"/>
          </a:p>
        </p:txBody>
      </p:sp>
      <p:sp>
        <p:nvSpPr>
          <p:cNvPr id="35844" name="ตัวยึดหมายเลขภาพนิ่ง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62F32C2-4A03-4182-85D2-CCEACE8D7820}" type="slidenum">
              <a:rPr lang="th-TH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th-TH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ตัวยึดรูปบนภาพนิ่ง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ตัวยึดบันทึกย่อ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h-TH"/>
          </a:p>
        </p:txBody>
      </p:sp>
      <p:sp>
        <p:nvSpPr>
          <p:cNvPr id="36868" name="ตัวยึดหมายเลขภาพนิ่ง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6E7D79F-0589-4A3D-A117-0CED95092AE4}" type="slidenum">
              <a:rPr lang="th-TH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17</a:t>
            </a:fld>
            <a:endParaRPr lang="th-TH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latin typeface="JasmineUPC" pitchFamily="18" charset="-34"/>
                <a:cs typeface="JasmineUPC" pitchFamily="18" charset="-34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JasmineUPC" pitchFamily="18" charset="-34"/>
                <a:cs typeface="JasmineUPC" pitchFamily="18" charset="-34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14DCD8-6367-41D1-90C3-27E1C6B15A1B}" type="datetime1">
              <a:rPr lang="en-US"/>
              <a:pPr>
                <a:defRPr/>
              </a:pPr>
              <a:t>8/16/2019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447925" cy="365125"/>
          </a:xfrm>
        </p:spPr>
        <p:txBody>
          <a:bodyPr/>
          <a:lstStyle>
            <a:lvl1pPr>
              <a:defRPr sz="20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FB214F61-5591-4DC3-87C2-BC2E2B94CA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265FA5-DDCC-4437-A72C-4D7D78EF2C02}" type="datetime1">
              <a:rPr lang="en-US"/>
              <a:pPr>
                <a:defRPr/>
              </a:pPr>
              <a:t>8/16/2019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5569D0-9F24-4C44-9679-1DF172A57A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5558A9-460B-44F9-93B1-C55237313819}" type="datetime1">
              <a:rPr lang="en-US"/>
              <a:pPr>
                <a:defRPr/>
              </a:pPr>
              <a:t>8/16/2019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3F9AD3-9AC8-47D6-850E-B830AB24CF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ภาพนิ่งชื่อเรื่อง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7"/>
          <p:cNvSpPr>
            <a:spLocks noChangeArrowheads="1"/>
          </p:cNvSpPr>
          <p:nvPr/>
        </p:nvSpPr>
        <p:spPr bwMode="auto">
          <a:xfrm>
            <a:off x="76200" y="76200"/>
            <a:ext cx="1600200" cy="609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th-TH">
              <a:latin typeface="DSN MonTaNa" pitchFamily="2" charset="-34"/>
              <a:cs typeface="JasmineUPC" pitchFamily="18" charset="-34"/>
            </a:endParaRP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19250" y="3933825"/>
            <a:ext cx="6121400" cy="1470025"/>
          </a:xfrm>
        </p:spPr>
        <p:txBody>
          <a:bodyPr/>
          <a:lstStyle>
            <a:lvl1pPr>
              <a:defRPr sz="4800" b="1"/>
            </a:lvl1pPr>
          </a:lstStyle>
          <a:p>
            <a:r>
              <a:rPr lang="th-TH" dirty="0" err="1"/>
              <a:t>Click</a:t>
            </a:r>
            <a:r>
              <a:rPr lang="th-TH" dirty="0"/>
              <a:t> </a:t>
            </a:r>
            <a:r>
              <a:rPr lang="th-TH" dirty="0" err="1"/>
              <a:t>to</a:t>
            </a:r>
            <a:r>
              <a:rPr lang="th-TH" dirty="0"/>
              <a:t> </a:t>
            </a:r>
            <a:r>
              <a:rPr lang="th-TH" dirty="0" err="1"/>
              <a:t>edit</a:t>
            </a:r>
            <a:r>
              <a:rPr lang="th-TH" dirty="0"/>
              <a:t> </a:t>
            </a:r>
            <a:r>
              <a:rPr lang="th-TH" dirty="0" err="1"/>
              <a:t>Master</a:t>
            </a:r>
            <a:r>
              <a:rPr lang="th-TH" dirty="0"/>
              <a:t> </a:t>
            </a:r>
            <a:r>
              <a:rPr lang="th-TH" dirty="0" err="1"/>
              <a:t>title</a:t>
            </a:r>
            <a:r>
              <a:rPr lang="th-TH" dirty="0"/>
              <a:t> </a:t>
            </a:r>
            <a:r>
              <a:rPr lang="th-TH" dirty="0" err="1"/>
              <a:t>style</a:t>
            </a:r>
            <a:endParaRPr lang="th-TH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3B40BE3F-D290-408B-8A7F-003DB7F01CD7}" type="datetime1">
              <a:rPr lang="en-US"/>
              <a:pPr>
                <a:defRPr/>
              </a:pPr>
              <a:t>8/16/2019</a:t>
            </a:fld>
            <a:endParaRPr lang="th-TH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B67E23-53F8-4B32-844E-706C7FF3C1BE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ชื่อเรื่อง ข้อความ 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6FB5BA-1252-4F50-B2A3-D35D2682EA3F}" type="datetime1">
              <a:rPr lang="en-US"/>
              <a:pPr>
                <a:defRPr/>
              </a:pPr>
              <a:t>8/16/2019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E8B86A-2DBB-43F4-85B5-27EA05C87960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th-TH"/>
              <a:t>คลิกเพื่อแก้ไขลักษณะชื่อเรื่องรองต้นแบบ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457200" y="1855788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648200" y="1855788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ยึด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ยึด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1143000"/>
          </a:xfrm>
        </p:spPr>
        <p:txBody>
          <a:bodyPr/>
          <a:lstStyle>
            <a:lvl1pPr>
              <a:defRPr>
                <a:latin typeface="JasmineUPC" pitchFamily="18" charset="-34"/>
                <a:cs typeface="JasmineUPC" pitchFamily="18" charset="-34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JasmineUPC" pitchFamily="18" charset="-34"/>
                <a:cs typeface="JasmineUPC" pitchFamily="18" charset="-34"/>
              </a:defRPr>
            </a:lvl1pPr>
            <a:lvl2pPr>
              <a:defRPr>
                <a:latin typeface="JasmineUPC" pitchFamily="18" charset="-34"/>
                <a:cs typeface="JasmineUPC" pitchFamily="18" charset="-34"/>
              </a:defRPr>
            </a:lvl2pPr>
            <a:lvl3pPr>
              <a:defRPr>
                <a:latin typeface="JasmineUPC" pitchFamily="18" charset="-34"/>
                <a:cs typeface="JasmineUPC" pitchFamily="18" charset="-34"/>
              </a:defRPr>
            </a:lvl3pPr>
            <a:lvl4pPr>
              <a:defRPr>
                <a:latin typeface="JasmineUPC" pitchFamily="18" charset="-34"/>
                <a:cs typeface="JasmineUPC" pitchFamily="18" charset="-34"/>
              </a:defRPr>
            </a:lvl4pPr>
            <a:lvl5pPr>
              <a:defRPr>
                <a:latin typeface="JasmineUPC" pitchFamily="18" charset="-34"/>
                <a:cs typeface="JasmineUPC" pitchFamily="18" charset="-34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1E69D8-2D3E-4C3F-BE85-FDDC97CAC170}" type="datetime1">
              <a:rPr lang="en-US"/>
              <a:pPr>
                <a:defRPr/>
              </a:pPr>
              <a:t>8/16/2019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E2F71C-6235-4B46-A2BB-DE17634A09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h-TH" noProof="0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557213"/>
            <a:ext cx="2057400" cy="5824537"/>
          </a:xfrm>
        </p:spPr>
        <p:txBody>
          <a:bodyPr vert="eaVert"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557213"/>
            <a:ext cx="6019800" cy="5824537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JasmineUPC" pitchFamily="18" charset="-34"/>
                <a:cs typeface="JasmineUPC" pitchFamily="18" charset="-34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JasmineUPC" pitchFamily="18" charset="-34"/>
                <a:cs typeface="JasmineUPC" pitchFamily="18" charset="-34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137C20-441B-478B-89E8-26B7C64D71FE}" type="datetime1">
              <a:rPr lang="en-US"/>
              <a:pPr>
                <a:defRPr/>
              </a:pPr>
              <a:t>8/16/2019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AD3C0C-34A9-493F-A31B-B203E0600B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JasmineUPC" pitchFamily="18" charset="-34"/>
                <a:cs typeface="JasmineUPC" pitchFamily="18" charset="-34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latin typeface="JasmineUPC" pitchFamily="18" charset="-34"/>
                <a:cs typeface="JasmineUPC" pitchFamily="18" charset="-34"/>
              </a:defRPr>
            </a:lvl1pPr>
            <a:lvl2pPr>
              <a:defRPr sz="2400">
                <a:latin typeface="JasmineUPC" pitchFamily="18" charset="-34"/>
                <a:cs typeface="JasmineUPC" pitchFamily="18" charset="-34"/>
              </a:defRPr>
            </a:lvl2pPr>
            <a:lvl3pPr>
              <a:defRPr sz="2000">
                <a:latin typeface="JasmineUPC" pitchFamily="18" charset="-34"/>
                <a:cs typeface="JasmineUPC" pitchFamily="18" charset="-34"/>
              </a:defRPr>
            </a:lvl3pPr>
            <a:lvl4pPr>
              <a:defRPr sz="1800">
                <a:latin typeface="JasmineUPC" pitchFamily="18" charset="-34"/>
                <a:cs typeface="JasmineUPC" pitchFamily="18" charset="-34"/>
              </a:defRPr>
            </a:lvl4pPr>
            <a:lvl5pPr>
              <a:defRPr sz="1800">
                <a:latin typeface="JasmineUPC" pitchFamily="18" charset="-34"/>
                <a:cs typeface="JasmineUPC" pitchFamily="18" charset="-34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latin typeface="JasmineUPC" pitchFamily="18" charset="-34"/>
                <a:cs typeface="JasmineUPC" pitchFamily="18" charset="-34"/>
              </a:defRPr>
            </a:lvl1pPr>
            <a:lvl2pPr>
              <a:defRPr sz="2400">
                <a:latin typeface="JasmineUPC" pitchFamily="18" charset="-34"/>
                <a:cs typeface="JasmineUPC" pitchFamily="18" charset="-34"/>
              </a:defRPr>
            </a:lvl2pPr>
            <a:lvl3pPr>
              <a:defRPr sz="2000">
                <a:latin typeface="JasmineUPC" pitchFamily="18" charset="-34"/>
                <a:cs typeface="JasmineUPC" pitchFamily="18" charset="-34"/>
              </a:defRPr>
            </a:lvl3pPr>
            <a:lvl4pPr>
              <a:defRPr sz="1800">
                <a:latin typeface="JasmineUPC" pitchFamily="18" charset="-34"/>
                <a:cs typeface="JasmineUPC" pitchFamily="18" charset="-34"/>
              </a:defRPr>
            </a:lvl4pPr>
            <a:lvl5pPr>
              <a:defRPr sz="1800">
                <a:latin typeface="JasmineUPC" pitchFamily="18" charset="-34"/>
                <a:cs typeface="JasmineUPC" pitchFamily="18" charset="-34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CF3688-5F40-45BC-8B6E-CB00D3EDDD50}" type="datetime1">
              <a:rPr lang="en-US"/>
              <a:pPr>
                <a:defRPr/>
              </a:pPr>
              <a:t>8/16/2019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B76B5D-4A4C-4815-9D08-BFE330FB47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JasmineUPC" pitchFamily="18" charset="-34"/>
                <a:cs typeface="JasmineUPC" pitchFamily="18" charset="-34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JasmineUPC" pitchFamily="18" charset="-34"/>
                <a:cs typeface="JasmineUPC" pitchFamily="18" charset="-34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JasmineUPC" pitchFamily="18" charset="-34"/>
                <a:cs typeface="JasmineUPC" pitchFamily="18" charset="-34"/>
              </a:defRPr>
            </a:lvl1pPr>
            <a:lvl2pPr>
              <a:defRPr sz="2000">
                <a:latin typeface="JasmineUPC" pitchFamily="18" charset="-34"/>
                <a:cs typeface="JasmineUPC" pitchFamily="18" charset="-34"/>
              </a:defRPr>
            </a:lvl2pPr>
            <a:lvl3pPr>
              <a:defRPr sz="1800">
                <a:latin typeface="JasmineUPC" pitchFamily="18" charset="-34"/>
                <a:cs typeface="JasmineUPC" pitchFamily="18" charset="-34"/>
              </a:defRPr>
            </a:lvl3pPr>
            <a:lvl4pPr>
              <a:defRPr sz="1600">
                <a:latin typeface="JasmineUPC" pitchFamily="18" charset="-34"/>
                <a:cs typeface="JasmineUPC" pitchFamily="18" charset="-34"/>
              </a:defRPr>
            </a:lvl4pPr>
            <a:lvl5pPr>
              <a:defRPr sz="1600">
                <a:latin typeface="JasmineUPC" pitchFamily="18" charset="-34"/>
                <a:cs typeface="JasmineUPC" pitchFamily="18" charset="-34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JasmineUPC" pitchFamily="18" charset="-34"/>
                <a:cs typeface="JasmineUPC" pitchFamily="18" charset="-34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JasmineUPC" pitchFamily="18" charset="-34"/>
                <a:cs typeface="JasmineUPC" pitchFamily="18" charset="-34"/>
              </a:defRPr>
            </a:lvl1pPr>
            <a:lvl2pPr>
              <a:defRPr sz="2000">
                <a:latin typeface="JasmineUPC" pitchFamily="18" charset="-34"/>
                <a:cs typeface="JasmineUPC" pitchFamily="18" charset="-34"/>
              </a:defRPr>
            </a:lvl2pPr>
            <a:lvl3pPr>
              <a:defRPr sz="1800">
                <a:latin typeface="JasmineUPC" pitchFamily="18" charset="-34"/>
                <a:cs typeface="JasmineUPC" pitchFamily="18" charset="-34"/>
              </a:defRPr>
            </a:lvl3pPr>
            <a:lvl4pPr>
              <a:defRPr sz="1600">
                <a:latin typeface="JasmineUPC" pitchFamily="18" charset="-34"/>
                <a:cs typeface="JasmineUPC" pitchFamily="18" charset="-34"/>
              </a:defRPr>
            </a:lvl4pPr>
            <a:lvl5pPr>
              <a:defRPr sz="1600">
                <a:latin typeface="JasmineUPC" pitchFamily="18" charset="-34"/>
                <a:cs typeface="JasmineUPC" pitchFamily="18" charset="-34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C690D5-955E-4433-83A2-22109934A173}" type="datetime1">
              <a:rPr lang="en-US"/>
              <a:pPr>
                <a:defRPr/>
              </a:pPr>
              <a:t>8/16/2019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F950A9-BD81-4557-B6EB-B60075ADBC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JasmineUPC" pitchFamily="18" charset="-34"/>
                <a:cs typeface="JasmineUPC" pitchFamily="18" charset="-34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6776AC-1118-45C2-AB2D-0628915C5C17}" type="datetime1">
              <a:rPr lang="en-US"/>
              <a:pPr>
                <a:defRPr/>
              </a:pPr>
              <a:t>8/16/2019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71FF71-3DE3-4A96-9E3C-486B93D274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8CAB9F-D9AA-4C23-8957-E1FC072A9E99}" type="datetime1">
              <a:rPr lang="en-US"/>
              <a:pPr>
                <a:defRPr/>
              </a:pPr>
              <a:t>8/16/2019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396280-F52C-4593-867F-6499025A7B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JasmineUPC" pitchFamily="18" charset="-34"/>
                <a:cs typeface="JasmineUPC" pitchFamily="18" charset="-34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JasmineUPC" pitchFamily="18" charset="-34"/>
                <a:cs typeface="JasmineUPC" pitchFamily="18" charset="-34"/>
              </a:defRPr>
            </a:lvl1pPr>
            <a:lvl2pPr>
              <a:defRPr sz="2800">
                <a:latin typeface="JasmineUPC" pitchFamily="18" charset="-34"/>
                <a:cs typeface="JasmineUPC" pitchFamily="18" charset="-34"/>
              </a:defRPr>
            </a:lvl2pPr>
            <a:lvl3pPr>
              <a:defRPr sz="2400">
                <a:latin typeface="JasmineUPC" pitchFamily="18" charset="-34"/>
                <a:cs typeface="JasmineUPC" pitchFamily="18" charset="-34"/>
              </a:defRPr>
            </a:lvl3pPr>
            <a:lvl4pPr>
              <a:defRPr sz="2000">
                <a:latin typeface="JasmineUPC" pitchFamily="18" charset="-34"/>
                <a:cs typeface="JasmineUPC" pitchFamily="18" charset="-34"/>
              </a:defRPr>
            </a:lvl4pPr>
            <a:lvl5pPr>
              <a:defRPr sz="2000">
                <a:latin typeface="JasmineUPC" pitchFamily="18" charset="-34"/>
                <a:cs typeface="JasmineUPC" pitchFamily="18" charset="-34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JasmineUPC" pitchFamily="18" charset="-34"/>
                <a:cs typeface="JasmineUPC" pitchFamily="18" charset="-34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81FE97-6B09-4052-9F71-64FC41E0F8E0}" type="datetime1">
              <a:rPr lang="en-US"/>
              <a:pPr>
                <a:defRPr/>
              </a:pPr>
              <a:t>8/16/2019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80D40F-1043-45F4-AA26-66D4FB8071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JasmineUPC" pitchFamily="18" charset="-34"/>
                <a:cs typeface="JasmineUPC" pitchFamily="18" charset="-34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>
                <a:latin typeface="JasmineUPC" pitchFamily="18" charset="-34"/>
                <a:cs typeface="JasmineUPC" pitchFamily="18" charset="-34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JasmineUPC" pitchFamily="18" charset="-34"/>
                <a:cs typeface="JasmineUPC" pitchFamily="18" charset="-34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32918D-4A40-4E3F-87D5-2B008C832A24}" type="datetime1">
              <a:rPr lang="en-US"/>
              <a:pPr>
                <a:defRPr/>
              </a:pPr>
              <a:t>8/16/2019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CE7DE1-4EB8-4918-A9E7-DC3CB74953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image" Target="../media/image4.jpeg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1610EAD-877B-4639-991F-2DDCC86A7468}" type="datetime1">
              <a:rPr lang="en-US"/>
              <a:pPr>
                <a:defRPr/>
              </a:pPr>
              <a:t>8/16/2019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6752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2000" b="1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27A37C7-40FE-4ABD-A5FB-0DA0D354C5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02" r:id="rId1"/>
    <p:sldLayoutId id="2147484082" r:id="rId2"/>
    <p:sldLayoutId id="2147484083" r:id="rId3"/>
    <p:sldLayoutId id="2147484084" r:id="rId4"/>
    <p:sldLayoutId id="2147484085" r:id="rId5"/>
    <p:sldLayoutId id="2147484086" r:id="rId6"/>
    <p:sldLayoutId id="2147484103" r:id="rId7"/>
    <p:sldLayoutId id="2147484087" r:id="rId8"/>
    <p:sldLayoutId id="2147484088" r:id="rId9"/>
    <p:sldLayoutId id="2147484089" r:id="rId10"/>
    <p:sldLayoutId id="2147484090" r:id="rId11"/>
    <p:sldLayoutId id="2147484104" r:id="rId12"/>
    <p:sldLayoutId id="2147484105" r:id="rId1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JasmineUPC" pitchFamily="18" charset="-34"/>
          <a:ea typeface="+mj-ea"/>
          <a:cs typeface="JasmineUPC" pitchFamily="18" charset="-34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JasmineUPC" pitchFamily="18" charset="-34"/>
          <a:cs typeface="JasmineUPC" pitchFamily="18" charset="-34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JasmineUPC" pitchFamily="18" charset="-34"/>
          <a:cs typeface="JasmineUPC" pitchFamily="18" charset="-34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JasmineUPC" pitchFamily="18" charset="-34"/>
          <a:cs typeface="JasmineUPC" pitchFamily="18" charset="-34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JasmineUPC" pitchFamily="18" charset="-34"/>
          <a:cs typeface="JasmineUPC" pitchFamily="18" charset="-34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JasmineUPC" pitchFamily="18" charset="-34"/>
          <a:ea typeface="+mn-ea"/>
          <a:cs typeface="JasmineUPC" pitchFamily="18" charset="-34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JasmineUPC" pitchFamily="18" charset="-34"/>
          <a:ea typeface="+mn-ea"/>
          <a:cs typeface="JasmineUPC" pitchFamily="18" charset="-34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JasmineUPC" pitchFamily="18" charset="-34"/>
          <a:ea typeface="+mn-ea"/>
          <a:cs typeface="JasmineUPC" pitchFamily="18" charset="-34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JasmineUPC" pitchFamily="18" charset="-34"/>
          <a:ea typeface="+mn-ea"/>
          <a:cs typeface="JasmineUPC" pitchFamily="18" charset="-34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JasmineUPC" pitchFamily="18" charset="-34"/>
          <a:ea typeface="+mn-ea"/>
          <a:cs typeface="JasmineUPC" pitchFamily="18" charset="-34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5572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h-TH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85578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h-TH"/>
              <a:t>Click to edit Master text styles</a:t>
            </a:r>
          </a:p>
          <a:p>
            <a:pPr lvl="1"/>
            <a:r>
              <a:rPr lang="th-TH"/>
              <a:t>Second level</a:t>
            </a:r>
          </a:p>
          <a:p>
            <a:pPr lvl="2"/>
            <a:r>
              <a:rPr lang="th-TH"/>
              <a:t>Third level</a:t>
            </a:r>
          </a:p>
          <a:p>
            <a:pPr lvl="3"/>
            <a:r>
              <a:rPr lang="th-TH"/>
              <a:t>Fourth level</a:t>
            </a:r>
          </a:p>
          <a:p>
            <a:pPr lvl="4"/>
            <a:r>
              <a:rPr lang="th-TH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91" r:id="rId1"/>
    <p:sldLayoutId id="2147484092" r:id="rId2"/>
    <p:sldLayoutId id="2147484093" r:id="rId3"/>
    <p:sldLayoutId id="2147484094" r:id="rId4"/>
    <p:sldLayoutId id="2147484095" r:id="rId5"/>
    <p:sldLayoutId id="2147484096" r:id="rId6"/>
    <p:sldLayoutId id="2147484097" r:id="rId7"/>
    <p:sldLayoutId id="2147484098" r:id="rId8"/>
    <p:sldLayoutId id="2147484099" r:id="rId9"/>
    <p:sldLayoutId id="2147484100" r:id="rId10"/>
    <p:sldLayoutId id="2147484101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" grpId="0"/>
      <p:bldP spid="1027" grpId="0" build="p">
        <p:tmplLst>
          <p:tmpl lvl="1">
            <p:tnLst>
              <p:par>
                <p:cTn presetID="53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53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53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53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53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6600">
          <a:solidFill>
            <a:srgbClr val="000066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6600">
          <a:solidFill>
            <a:srgbClr val="000066"/>
          </a:solidFill>
          <a:latin typeface="Cordia New" pitchFamily="34" charset="-34"/>
          <a:cs typeface="Angsana New" pitchFamily="18" charset="-34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6600">
          <a:solidFill>
            <a:srgbClr val="000066"/>
          </a:solidFill>
          <a:latin typeface="Cordia New" pitchFamily="34" charset="-34"/>
          <a:cs typeface="Angsana New" pitchFamily="18" charset="-34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6600">
          <a:solidFill>
            <a:srgbClr val="000066"/>
          </a:solidFill>
          <a:latin typeface="Cordia New" pitchFamily="34" charset="-34"/>
          <a:cs typeface="Angsana New" pitchFamily="18" charset="-34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6600">
          <a:solidFill>
            <a:srgbClr val="000066"/>
          </a:solidFill>
          <a:latin typeface="Cordia New" pitchFamily="34" charset="-34"/>
          <a:cs typeface="Angsana New" pitchFamily="18" charset="-34"/>
        </a:defRPr>
      </a:lvl5pPr>
      <a:lvl6pPr marL="457200" algn="ctr" rtl="0" fontAlgn="base">
        <a:spcBef>
          <a:spcPct val="0"/>
        </a:spcBef>
        <a:spcAft>
          <a:spcPct val="0"/>
        </a:spcAft>
        <a:defRPr sz="6600">
          <a:solidFill>
            <a:srgbClr val="000066"/>
          </a:solidFill>
          <a:latin typeface="Cordia New" pitchFamily="34" charset="-34"/>
          <a:cs typeface="Angsana New" pitchFamily="18" charset="-34"/>
        </a:defRPr>
      </a:lvl6pPr>
      <a:lvl7pPr marL="914400" algn="ctr" rtl="0" fontAlgn="base">
        <a:spcBef>
          <a:spcPct val="0"/>
        </a:spcBef>
        <a:spcAft>
          <a:spcPct val="0"/>
        </a:spcAft>
        <a:defRPr sz="6600">
          <a:solidFill>
            <a:srgbClr val="000066"/>
          </a:solidFill>
          <a:latin typeface="Cordia New" pitchFamily="34" charset="-34"/>
          <a:cs typeface="Angsana New" pitchFamily="18" charset="-34"/>
        </a:defRPr>
      </a:lvl7pPr>
      <a:lvl8pPr marL="1371600" algn="ctr" rtl="0" fontAlgn="base">
        <a:spcBef>
          <a:spcPct val="0"/>
        </a:spcBef>
        <a:spcAft>
          <a:spcPct val="0"/>
        </a:spcAft>
        <a:defRPr sz="6600">
          <a:solidFill>
            <a:srgbClr val="000066"/>
          </a:solidFill>
          <a:latin typeface="Cordia New" pitchFamily="34" charset="-34"/>
          <a:cs typeface="Angsana New" pitchFamily="18" charset="-34"/>
        </a:defRPr>
      </a:lvl8pPr>
      <a:lvl9pPr marL="1828800" algn="ctr" rtl="0" fontAlgn="base">
        <a:spcBef>
          <a:spcPct val="0"/>
        </a:spcBef>
        <a:spcAft>
          <a:spcPct val="0"/>
        </a:spcAft>
        <a:defRPr sz="6600">
          <a:solidFill>
            <a:srgbClr val="000066"/>
          </a:solidFill>
          <a:latin typeface="Cordia New" pitchFamily="34" charset="-34"/>
          <a:cs typeface="Angsana New" pitchFamily="18" charset="-34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4000">
          <a:solidFill>
            <a:srgbClr val="003399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3600">
          <a:solidFill>
            <a:srgbClr val="003399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003399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003399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800">
          <a:solidFill>
            <a:srgbClr val="003399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rgbClr val="003399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rgbClr val="003399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rgbClr val="003399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rgbClr val="003399"/>
          </a:solidFill>
          <a:latin typeface="+mn-lt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WordArt 10"/>
          <p:cNvSpPr>
            <a:spLocks noChangeArrowheads="1" noChangeShapeType="1" noTextEdit="1"/>
          </p:cNvSpPr>
          <p:nvPr/>
        </p:nvSpPr>
        <p:spPr bwMode="auto">
          <a:xfrm>
            <a:off x="642910" y="3714752"/>
            <a:ext cx="8143932" cy="1857388"/>
          </a:xfrm>
          <a:prstGeom prst="rect">
            <a:avLst/>
          </a:prstGeom>
        </p:spPr>
        <p:txBody>
          <a:bodyPr wrap="none" fromWordArt="1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3800" b="1" kern="10" spc="150" dirty="0">
                <a:ln w="11430"/>
                <a:solidFill>
                  <a:srgbClr val="0066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JasmineUPC" pitchFamily="18" charset="-34"/>
                <a:cs typeface="JasmineUPC" pitchFamily="18" charset="-34"/>
              </a:rPr>
              <a:t>การประเมินประสิทธิภาพการปฏิบัติราชการ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3800" b="1" kern="10" spc="150" dirty="0">
                <a:ln w="11430"/>
                <a:solidFill>
                  <a:srgbClr val="0066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JasmineUPC" pitchFamily="18" charset="-34"/>
                <a:cs typeface="JasmineUPC" pitchFamily="18" charset="-34"/>
              </a:rPr>
              <a:t> ในการจัดทำงบการเงินและ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3800" b="1" kern="10" spc="150" dirty="0">
                <a:ln w="11430"/>
                <a:solidFill>
                  <a:srgbClr val="0066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JasmineUPC" pitchFamily="18" charset="-34"/>
                <a:cs typeface="JasmineUPC" pitchFamily="18" charset="-34"/>
              </a:rPr>
              <a:t>รายงานสรุปยอดทรัพย์สิน ประจำปี พ.ศ. 2562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357686" y="5643578"/>
            <a:ext cx="4572032" cy="120032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3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660066"/>
                </a:solidFill>
                <a:latin typeface="TH SarabunPSK" pitchFamily="34" charset="-34"/>
              </a:rPr>
              <a:t>กองทะเบียนทรัพย์สินและพัสดุสำนักการคลัง</a:t>
            </a:r>
          </a:p>
        </p:txBody>
      </p:sp>
      <p:sp>
        <p:nvSpPr>
          <p:cNvPr id="7172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36EF910-2D70-4105-8EF3-7485D1D18E42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4"/>
          <p:cNvSpPr>
            <a:spLocks noChangeArrowheads="1"/>
          </p:cNvSpPr>
          <p:nvPr/>
        </p:nvSpPr>
        <p:spPr bwMode="auto">
          <a:xfrm>
            <a:off x="611560" y="1556792"/>
            <a:ext cx="8064896" cy="3672408"/>
          </a:xfrm>
          <a:prstGeom prst="flowChartAlternateProcess">
            <a:avLst/>
          </a:prstGeom>
          <a:solidFill>
            <a:schemeClr val="bg1"/>
          </a:solidFill>
          <a:ln w="57150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th-TH" sz="2000" dirty="0">
              <a:latin typeface="Angsana New" pitchFamily="18" charset="-34"/>
              <a:cs typeface="JasmineUPC" pitchFamily="18" charset="-34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99592" y="1771676"/>
            <a:ext cx="7416824" cy="2728894"/>
          </a:xfrm>
          <a:extLst/>
        </p:spPr>
        <p:txBody>
          <a:bodyPr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l">
              <a:defRPr/>
            </a:pPr>
            <a:r>
              <a:rPr lang="th-TH" b="1" dirty="0">
                <a:ln w="50800"/>
                <a:solidFill>
                  <a:schemeClr val="tx1"/>
                </a:solidFill>
                <a:latin typeface="Jasmine News" pitchFamily="18" charset="-34"/>
                <a:cs typeface="+mn-cs"/>
              </a:rPr>
              <a:t>รายงานทรัพย์สินประจำไตรมาสที่ 1 (แบบ 1 และแบบ 2)</a:t>
            </a:r>
          </a:p>
          <a:p>
            <a:pPr algn="l">
              <a:defRPr/>
            </a:pPr>
            <a:r>
              <a:rPr lang="th-TH" b="1" dirty="0">
                <a:ln w="50800"/>
                <a:solidFill>
                  <a:schemeClr val="tx1"/>
                </a:solidFill>
                <a:latin typeface="Jasmine News" pitchFamily="18" charset="-34"/>
              </a:rPr>
              <a:t>รายงานทรัพย์สินประจำไตรมาสที่ 2 (แบบ 1 และแบบ 2)</a:t>
            </a:r>
          </a:p>
          <a:p>
            <a:pPr algn="l">
              <a:defRPr/>
            </a:pPr>
            <a:r>
              <a:rPr lang="th-TH" b="1" dirty="0">
                <a:ln w="50800"/>
                <a:solidFill>
                  <a:schemeClr val="tx1"/>
                </a:solidFill>
                <a:latin typeface="Jasmine News" pitchFamily="18" charset="-34"/>
              </a:rPr>
              <a:t>รายงานทรัพย์สินประจำไตรมาสที่ 3 (แบบ 1 และแบบ 2)</a:t>
            </a:r>
          </a:p>
          <a:p>
            <a:pPr algn="l">
              <a:defRPr/>
            </a:pPr>
            <a:r>
              <a:rPr lang="th-TH" b="1" dirty="0">
                <a:ln w="50800"/>
                <a:solidFill>
                  <a:schemeClr val="tx1"/>
                </a:solidFill>
                <a:latin typeface="Jasmine News" pitchFamily="18" charset="-34"/>
              </a:rPr>
              <a:t>รายงานทรัพย์สินประจำไตรมาสที่ 4 (แบบ 1 และแบบ 2)</a:t>
            </a:r>
          </a:p>
        </p:txBody>
      </p:sp>
      <p:pic>
        <p:nvPicPr>
          <p:cNvPr id="11268" name="Picture 5" descr="kapook_34896"/>
          <p:cNvPicPr>
            <a:picLocks noGrp="1" noChangeAspect="1" noChangeArrowheads="1" noCrop="1"/>
          </p:cNvPicPr>
          <p:nvPr>
            <p:ph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51520" y="1196752"/>
            <a:ext cx="1238250" cy="485775"/>
          </a:xfrm>
        </p:spPr>
      </p:pic>
      <p:sp>
        <p:nvSpPr>
          <p:cNvPr id="11269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C3437AC-08C6-4DB0-8969-377A8C261EE6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403648" y="548680"/>
            <a:ext cx="655272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4000" dirty="0">
                <a:latin typeface="+mn-lt"/>
                <a:cs typeface="+mn-cs"/>
              </a:rPr>
              <a:t>รายงานทรัพย์สินรายไตรมาส ประกอบด้วย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4"/>
          <p:cNvSpPr>
            <a:spLocks noChangeArrowheads="1"/>
          </p:cNvSpPr>
          <p:nvPr/>
        </p:nvSpPr>
        <p:spPr bwMode="auto">
          <a:xfrm>
            <a:off x="611560" y="1556792"/>
            <a:ext cx="8064896" cy="4158224"/>
          </a:xfrm>
          <a:prstGeom prst="flowChartAlternateProcess">
            <a:avLst/>
          </a:prstGeom>
          <a:solidFill>
            <a:schemeClr val="bg1"/>
          </a:solidFill>
          <a:ln w="57150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th-TH" sz="2000" dirty="0">
              <a:latin typeface="Angsana New" pitchFamily="18" charset="-34"/>
              <a:cs typeface="JasmineUPC" pitchFamily="18" charset="-34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99592" y="1628800"/>
            <a:ext cx="7416824" cy="3943340"/>
          </a:xfrm>
          <a:extLst/>
        </p:spPr>
        <p:txBody>
          <a:bodyPr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457200" indent="-457200" algn="l">
              <a:buFont typeface="+mj-lt"/>
              <a:buAutoNum type="arabicPeriod"/>
            </a:pPr>
            <a:r>
              <a:rPr lang="th-TH" sz="2200" dirty="0">
                <a:solidFill>
                  <a:srgbClr val="FF0000"/>
                </a:solidFill>
                <a:cs typeface="+mn-cs"/>
              </a:rPr>
              <a:t>รายงานสรุปยอดทรัพย์สินประจำปี (ระดับกองหรือเทียบเท่า) (แบบ 4 ) รายงานสรุปยอดทรัพย์สินประจำปี (ระดับสำนัก) (แบบ 5 ) </a:t>
            </a:r>
            <a:r>
              <a:rPr lang="en-US" sz="2200" dirty="0">
                <a:solidFill>
                  <a:srgbClr val="FF0000"/>
                </a:solidFill>
                <a:cs typeface="+mn-cs"/>
              </a:rPr>
              <a:t>*</a:t>
            </a:r>
            <a:r>
              <a:rPr lang="th-TH" sz="2200" dirty="0">
                <a:solidFill>
                  <a:srgbClr val="FF0000"/>
                </a:solidFill>
                <a:cs typeface="+mn-cs"/>
              </a:rPr>
              <a:t>สำนักงานเขตจัดทำรายงานเฉพาะแบบ 5                                         </a:t>
            </a:r>
          </a:p>
          <a:p>
            <a:pPr marL="457200" indent="-457200" algn="l">
              <a:buFont typeface="+mj-lt"/>
              <a:buAutoNum type="arabicPeriod"/>
            </a:pPr>
            <a:r>
              <a:rPr lang="th-TH" sz="2200" dirty="0">
                <a:solidFill>
                  <a:srgbClr val="FF0000"/>
                </a:solidFill>
                <a:cs typeface="+mn-cs"/>
              </a:rPr>
              <a:t>รายงานทรัพย์สินที่ได้รับตั้งแต่เริ่มได้จนถึงปีงบประมาณที่สิ้นสุดลงก่อนปีงบประมาณปัจจุบัน (แบบรายงานทรัพย์สินที่เข้าระบบบัญชีเกณฑ์คงค้าง ณ 30 กันยายน ปีปัจจุบัน แบบ 6-1 ถึง 6-5)</a:t>
            </a:r>
          </a:p>
          <a:p>
            <a:pPr marL="457200" indent="-457200" algn="l">
              <a:buFont typeface="+mj-lt"/>
              <a:buAutoNum type="arabicPeriod"/>
            </a:pPr>
            <a:r>
              <a:rPr lang="th-TH" sz="2200" dirty="0">
                <a:solidFill>
                  <a:srgbClr val="FF0000"/>
                </a:solidFill>
                <a:cs typeface="+mn-cs"/>
              </a:rPr>
              <a:t>บัญชีสรุปมูลค่าทรัพย์สินที่ได้รับตั้งแต่เริ่มได้จนถึงวันสิ้นงวดปีงบประมาณปัจจุบัน (แบบ 6-6) </a:t>
            </a:r>
          </a:p>
          <a:p>
            <a:pPr marL="457200" indent="-457200" algn="l">
              <a:buFont typeface="+mj-lt"/>
              <a:buAutoNum type="arabicPeriod"/>
            </a:pPr>
            <a:r>
              <a:rPr lang="th-TH" sz="2200" dirty="0">
                <a:solidFill>
                  <a:srgbClr val="FF0000"/>
                </a:solidFill>
                <a:cs typeface="+mn-cs"/>
              </a:rPr>
              <a:t>งบหน้าทะเบียนทรัพย์สิน รหัสรายงาน </a:t>
            </a:r>
            <a:r>
              <a:rPr lang="en-US" sz="2200" dirty="0">
                <a:solidFill>
                  <a:srgbClr val="FF0000"/>
                </a:solidFill>
                <a:cs typeface="+mn-cs"/>
              </a:rPr>
              <a:t>AST16 </a:t>
            </a:r>
            <a:endParaRPr lang="th-TH" sz="2200" dirty="0">
              <a:solidFill>
                <a:srgbClr val="FF0000"/>
              </a:solidFill>
              <a:cs typeface="+mn-cs"/>
            </a:endParaRPr>
          </a:p>
          <a:p>
            <a:pPr marL="457200" indent="-457200" algn="l">
              <a:buFont typeface="+mj-lt"/>
              <a:buAutoNum type="arabicPeriod"/>
            </a:pPr>
            <a:r>
              <a:rPr lang="th-TH" sz="2200" dirty="0">
                <a:solidFill>
                  <a:srgbClr val="FF0000"/>
                </a:solidFill>
                <a:cs typeface="+mn-cs"/>
              </a:rPr>
              <a:t>บัญชีเปรียบเทียบมูลค่าทรัพย์สิน รหัสรายงาน </a:t>
            </a:r>
            <a:r>
              <a:rPr lang="en-US" sz="2200" dirty="0">
                <a:solidFill>
                  <a:srgbClr val="FF0000"/>
                </a:solidFill>
                <a:cs typeface="+mn-cs"/>
              </a:rPr>
              <a:t>AST 19</a:t>
            </a:r>
            <a:endParaRPr lang="th-TH" sz="2200" b="1" dirty="0">
              <a:ln w="50800"/>
              <a:solidFill>
                <a:srgbClr val="FF0000"/>
              </a:solidFill>
              <a:latin typeface="Jasmine News" pitchFamily="18" charset="-34"/>
              <a:cs typeface="+mn-cs"/>
            </a:endParaRPr>
          </a:p>
        </p:txBody>
      </p:sp>
      <p:pic>
        <p:nvPicPr>
          <p:cNvPr id="11268" name="Picture 5" descr="kapook_34896"/>
          <p:cNvPicPr>
            <a:picLocks noGrp="1" noChangeAspect="1" noChangeArrowheads="1" noCrop="1"/>
          </p:cNvPicPr>
          <p:nvPr>
            <p:ph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51520" y="1196752"/>
            <a:ext cx="1238250" cy="485775"/>
          </a:xfrm>
        </p:spPr>
      </p:pic>
      <p:sp>
        <p:nvSpPr>
          <p:cNvPr id="11269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C3437AC-08C6-4DB0-8969-377A8C261EE6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403648" y="548680"/>
            <a:ext cx="655272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4000" dirty="0">
                <a:solidFill>
                  <a:prstClr val="black"/>
                </a:solidFill>
                <a:latin typeface="DSN MonTaNa"/>
                <a:cs typeface="JasmineUPC"/>
              </a:rPr>
              <a:t>งบทรัพย์สินประจำปี</a:t>
            </a:r>
            <a:r>
              <a:rPr lang="th-TH" sz="4000" dirty="0">
                <a:latin typeface="+mn-lt"/>
                <a:cs typeface="+mn-cs"/>
              </a:rPr>
              <a:t> ประกอบด้วย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83772" y="1124744"/>
            <a:ext cx="8640960" cy="5112568"/>
          </a:xfrm>
          <a:extLst/>
        </p:spPr>
        <p:txBody>
          <a:bodyPr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533400" indent="-533400" algn="l">
              <a:lnSpc>
                <a:spcPct val="90000"/>
              </a:lnSpc>
              <a:buFont typeface="+mj-lt"/>
              <a:buAutoNum type="arabicPeriod"/>
              <a:defRPr/>
            </a:pPr>
            <a:r>
              <a:rPr lang="th-TH" b="1" dirty="0">
                <a:ln w="50800"/>
                <a:solidFill>
                  <a:schemeClr val="tx1"/>
                </a:solidFill>
                <a:latin typeface="Jasmine News" pitchFamily="18" charset="-34"/>
                <a:cs typeface="+mn-cs"/>
              </a:rPr>
              <a:t>หน่วยงานจัดส่งรายงานทรัพย์สินรายไตรมาสและงบทรัพย์สินประจำปีของหน่วยงานตามหลักการนโยบายบัญชีเกณฑ์คงค้างให้สำนักการคลังครบถ้วน เพื่อทำการตรวจสอบความถูกต้องภายในระยะเวลาที่กำหนด กองทะเบียนทรัพย์สินและพัสดุ สำนักการคลัง จะทำการประเมินผลความสำเร็จในการจัดทำรายงานทรัพย์สินรายไตรมาสและงบทรัพย์สินประจำปีของทุกหน่วยงาน</a:t>
            </a:r>
          </a:p>
          <a:p>
            <a:pPr marL="533400" indent="-533400" algn="l">
              <a:lnSpc>
                <a:spcPct val="90000"/>
              </a:lnSpc>
              <a:buFont typeface="+mj-lt"/>
              <a:buAutoNum type="arabicPeriod"/>
              <a:defRPr/>
            </a:pPr>
            <a:r>
              <a:rPr lang="th-TH" b="1" dirty="0">
                <a:ln w="50800"/>
                <a:solidFill>
                  <a:schemeClr val="tx1"/>
                </a:solidFill>
                <a:latin typeface="Jasmine News" pitchFamily="18" charset="-34"/>
                <a:cs typeface="+mn-cs"/>
              </a:rPr>
              <a:t>สำนักการคลัง โดยกองทะเบียนทรัพย์สินและพัสดุ ประเมินผลสำเร็จตามกรอบการประเมินและเกณฑ์การให้คะแนนในตัวชี้วัดที่กำหนด</a:t>
            </a:r>
          </a:p>
          <a:p>
            <a:pPr marL="533400" indent="-533400" algn="l">
              <a:lnSpc>
                <a:spcPct val="90000"/>
              </a:lnSpc>
              <a:spcBef>
                <a:spcPts val="1800"/>
              </a:spcBef>
              <a:defRPr/>
            </a:pPr>
            <a:endParaRPr lang="th-TH" b="1" dirty="0">
              <a:ln w="50800"/>
              <a:solidFill>
                <a:schemeClr val="tx1"/>
              </a:solidFill>
              <a:latin typeface="Jasmine News" pitchFamily="18" charset="-34"/>
              <a:cs typeface="+mn-cs"/>
            </a:endParaRPr>
          </a:p>
        </p:txBody>
      </p:sp>
      <p:sp>
        <p:nvSpPr>
          <p:cNvPr id="16387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37CA498-612E-4092-8FBE-B3C2F3FEB04A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71500" y="285751"/>
            <a:ext cx="8215313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th-TH" sz="4400" b="1" u="sng" kern="10" dirty="0">
                <a:ln w="9525">
                  <a:noFill/>
                  <a:round/>
                  <a:headEnd/>
                  <a:tailEnd/>
                </a:ln>
                <a:solidFill>
                  <a:srgbClr val="660066"/>
                </a:solidFill>
                <a:latin typeface="+mn-lt"/>
                <a:cs typeface="+mn-cs"/>
              </a:rPr>
              <a:t>การดำเนินการ   </a:t>
            </a:r>
          </a:p>
          <a:p>
            <a:pPr>
              <a:defRPr/>
            </a:pPr>
            <a:endParaRPr lang="th-TH" sz="4400" b="1" u="sng" dirty="0">
              <a:solidFill>
                <a:srgbClr val="660066"/>
              </a:solidFill>
              <a:latin typeface="JasmineUPC" pitchFamily="18" charset="-34"/>
              <a:cs typeface="JasmineUPC" pitchFamily="18" charset="-34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83772" y="1191004"/>
            <a:ext cx="8640960" cy="5112568"/>
          </a:xfrm>
          <a:extLst/>
        </p:spPr>
        <p:txBody>
          <a:bodyPr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th-TH" sz="3000" dirty="0">
                <a:solidFill>
                  <a:schemeClr val="tx1"/>
                </a:solidFill>
                <a:cs typeface="+mn-cs"/>
              </a:rPr>
              <a:t>ประเมินจากหน่วยงานจัดส่งรายงานทรัพย์สินรายไตรมาส รายงานสรุปยอดทรัพย์สินประจำปี (งบทรัพย์สิน) บันทึกนำส่งรายงานดังกล่าว ประเมินผลการปฏิบัติราชการฯ ระยะสิ้นปีงบประมาณ 2563 ตามเกณฑ์ที่กำหนดจากกองทะเบียนทรัพย์สินและพัสดุ สำนักการคลัง </a:t>
            </a:r>
          </a:p>
          <a:p>
            <a:pPr marL="514350" indent="-514350" algn="l">
              <a:buFont typeface="+mj-lt"/>
              <a:buAutoNum type="arabicPeriod"/>
            </a:pPr>
            <a:r>
              <a:rPr lang="th-TH" sz="3000" dirty="0">
                <a:solidFill>
                  <a:schemeClr val="tx1"/>
                </a:solidFill>
                <a:cs typeface="+mn-cs"/>
              </a:rPr>
              <a:t>รายงานทรัพย์สินรายไตรมาสและรายงานสรุปยอดทรัพย์สิน (งบทรัพย์สิน) ที่จัดส่งให้กองทะเบียนทรัพย์สินและพัสดุ สำนักการคลัง ตรวจสอบ ภายในวันที่ 10 หลังสิ้นสุดไตรมาส และวันที่ 31 ตุลาคม ตามลำดับ เพื่อตรวจสอบความถูกต้องโดยกระทบยอด และสอบยันยอดที่ต้องยืนยันระหว่างส่วนกลางและหน่วยงาน หากมีการทักท้วงระยะเวลาการแก้ไขจนถูกต้องคะแนนจะเป็นไปตามเกณฑ์ที่กำหนด  </a:t>
            </a:r>
            <a:endParaRPr lang="en-US" sz="300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16387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37CA498-612E-4092-8FBE-B3C2F3FEB04A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71500" y="285751"/>
            <a:ext cx="8215313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th-TH" sz="4400" b="1" u="sng" kern="10" dirty="0">
                <a:ln w="9525">
                  <a:noFill/>
                  <a:round/>
                  <a:headEnd/>
                  <a:tailEnd/>
                </a:ln>
                <a:solidFill>
                  <a:srgbClr val="660066"/>
                </a:solidFill>
                <a:latin typeface="+mn-lt"/>
                <a:cs typeface="+mn-cs"/>
              </a:rPr>
              <a:t>แนวทางการประเมินผล</a:t>
            </a:r>
          </a:p>
          <a:p>
            <a:pPr>
              <a:defRPr/>
            </a:pPr>
            <a:endParaRPr lang="th-TH" sz="4400" b="1" u="sng" dirty="0">
              <a:solidFill>
                <a:srgbClr val="660066"/>
              </a:solidFill>
              <a:latin typeface="JasmineUPC" pitchFamily="18" charset="-34"/>
              <a:cs typeface="JasmineUPC" pitchFamily="18" charset="-34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83772" y="1191004"/>
            <a:ext cx="8680716" cy="5112568"/>
          </a:xfrm>
          <a:extLst/>
        </p:spPr>
        <p:txBody>
          <a:bodyPr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l"/>
            <a:r>
              <a:rPr lang="th-TH" sz="3000" dirty="0">
                <a:solidFill>
                  <a:schemeClr val="tx1"/>
                </a:solidFill>
              </a:rPr>
              <a:t>การนับจำนวนวันของรายงานบัญชีมูลค่าทรัพย์สินว่าอยู่ที่หน่วยงานใด ให้ถือปฏิบัติ ดังนี้</a:t>
            </a:r>
            <a:endParaRPr lang="en-US" sz="3000" dirty="0">
              <a:solidFill>
                <a:schemeClr val="tx1"/>
              </a:solidFill>
            </a:endParaRPr>
          </a:p>
          <a:p>
            <a:pPr marL="514350" indent="-514350" algn="l">
              <a:buFont typeface="+mj-lt"/>
              <a:buAutoNum type="arabicPeriod"/>
            </a:pPr>
            <a:r>
              <a:rPr lang="th-TH" sz="3000" dirty="0">
                <a:solidFill>
                  <a:schemeClr val="tx1"/>
                </a:solidFill>
              </a:rPr>
              <a:t>กรณีหน่วยงานส่งรายงานทรัพย์สินรายไตรมาสและงบทรัพย์สินประจำปีมาให้กองทะเบียนทรัพย์สินและพัสดุ การนับจำนวนวันให้นับวันที่เจ้าหน้าที่กองทะเบียนทรัพย์สินและพัสดุรับรายงานทรัพย์สินรายไตรมาส และงบทรัพย์สินประจำปี รวมเป็นจำนวนวันที่อยู่กองทะเบียนทรัพย์สินและพัสดุ</a:t>
            </a:r>
          </a:p>
          <a:p>
            <a:pPr marL="514350" indent="-514350" algn="l">
              <a:buFont typeface="+mj-lt"/>
              <a:buAutoNum type="arabicPeriod"/>
            </a:pPr>
            <a:r>
              <a:rPr lang="th-TH" sz="3000" dirty="0">
                <a:solidFill>
                  <a:schemeClr val="tx1"/>
                </a:solidFill>
              </a:rPr>
              <a:t>กรณีกองทะเบียนทรัพย์สินและพัสดุส่งคืน หรือแจ้งให้แก้ไขรายงานฯ การนับจำนวนวันให้นับวันที่เจ้าหน้าที่หน่วยงานรับคืนหรือรับแจ้งให้แก้ไขรายงานงบทรัพย์สิน รวมเป็นจำนวนวันที่หน่วยงานรับผิดชอบระยะเวลาในการแก้ไขรายงานงบทรัพย์สิน</a:t>
            </a:r>
            <a:endParaRPr lang="en-US" sz="3000" dirty="0">
              <a:solidFill>
                <a:schemeClr val="tx1"/>
              </a:solidFill>
            </a:endParaRPr>
          </a:p>
          <a:p>
            <a:pPr marL="533400" indent="-533400" algn="l">
              <a:lnSpc>
                <a:spcPct val="90000"/>
              </a:lnSpc>
              <a:defRPr/>
            </a:pPr>
            <a:endParaRPr lang="th-TH" sz="3000" b="1" dirty="0">
              <a:ln w="50800"/>
              <a:solidFill>
                <a:schemeClr val="tx1"/>
              </a:solidFill>
              <a:latin typeface="Jasmine News" pitchFamily="18" charset="-34"/>
              <a:cs typeface="+mn-cs"/>
            </a:endParaRPr>
          </a:p>
        </p:txBody>
      </p:sp>
      <p:sp>
        <p:nvSpPr>
          <p:cNvPr id="16387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37CA498-612E-4092-8FBE-B3C2F3FEB04A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71500" y="285751"/>
            <a:ext cx="8215313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th-TH" sz="4400" b="1" u="sng" kern="10" dirty="0">
                <a:ln w="9525">
                  <a:noFill/>
                  <a:round/>
                  <a:headEnd/>
                  <a:tailEnd/>
                </a:ln>
                <a:solidFill>
                  <a:srgbClr val="660066"/>
                </a:solidFill>
                <a:latin typeface="+mn-lt"/>
                <a:cs typeface="+mn-cs"/>
              </a:rPr>
              <a:t>แนวทางการประเมินผล (ต่อ)</a:t>
            </a:r>
          </a:p>
          <a:p>
            <a:pPr>
              <a:defRPr/>
            </a:pPr>
            <a:endParaRPr lang="th-TH" sz="4400" b="1" u="sng" dirty="0">
              <a:solidFill>
                <a:srgbClr val="660066"/>
              </a:solidFill>
              <a:latin typeface="JasmineUPC" pitchFamily="18" charset="-34"/>
              <a:cs typeface="JasmineUPC" pitchFamily="18" charset="-34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539552" y="2564904"/>
            <a:ext cx="8141164" cy="2592288"/>
          </a:xfrm>
          <a:extLst/>
        </p:spPr>
        <p:txBody>
          <a:bodyPr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514350" indent="-514350" algn="l">
              <a:lnSpc>
                <a:spcPct val="90000"/>
              </a:lnSpc>
              <a:buFont typeface="+mj-lt"/>
              <a:buAutoNum type="arabicPeriod"/>
              <a:defRPr/>
            </a:pPr>
            <a:r>
              <a:rPr lang="th-TH" b="1" dirty="0">
                <a:ln w="50800"/>
                <a:solidFill>
                  <a:schemeClr val="tx1"/>
                </a:solidFill>
                <a:latin typeface="Jasmine News" pitchFamily="18" charset="-34"/>
                <a:cs typeface="+mn-cs"/>
              </a:rPr>
              <a:t>รายงานทรัพย์สินรายไตรมาส ปีงบประมาณ2563รายงาน</a:t>
            </a:r>
          </a:p>
          <a:p>
            <a:pPr marL="514350" indent="-514350" algn="l">
              <a:lnSpc>
                <a:spcPct val="90000"/>
              </a:lnSpc>
              <a:buFont typeface="+mj-lt"/>
              <a:buAutoNum type="arabicPeriod"/>
              <a:defRPr/>
            </a:pPr>
            <a:r>
              <a:rPr lang="th-TH" b="1" dirty="0">
                <a:ln w="50800"/>
                <a:solidFill>
                  <a:schemeClr val="tx1"/>
                </a:solidFill>
                <a:latin typeface="Jasmine News" pitchFamily="18" charset="-34"/>
                <a:cs typeface="+mn-cs"/>
              </a:rPr>
              <a:t>สรุปยอดทรัพย์สินประจำปี 2562 (งบทรัพย์สิน)</a:t>
            </a:r>
          </a:p>
        </p:txBody>
      </p:sp>
      <p:sp>
        <p:nvSpPr>
          <p:cNvPr id="16387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37CA498-612E-4092-8FBE-B3C2F3FEB04A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755576" y="692696"/>
            <a:ext cx="7344815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th-TH" sz="4400" b="1" u="sng" kern="10" dirty="0">
                <a:ln w="9525">
                  <a:noFill/>
                  <a:round/>
                  <a:headEnd/>
                  <a:tailEnd/>
                </a:ln>
                <a:solidFill>
                  <a:srgbClr val="660066"/>
                </a:solidFill>
                <a:latin typeface="+mn-lt"/>
                <a:cs typeface="+mn-cs"/>
              </a:rPr>
              <a:t>เอกสาร/หลักฐานประกอบการพิจารณาประเมินผล</a:t>
            </a:r>
            <a:endParaRPr lang="th-TH" sz="4400" b="1" u="sng" dirty="0">
              <a:solidFill>
                <a:srgbClr val="660066"/>
              </a:solidFill>
              <a:latin typeface="JasmineUPC" pitchFamily="18" charset="-34"/>
              <a:cs typeface="JasmineUPC" pitchFamily="18" charset="-34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AutoShape 18"/>
          <p:cNvSpPr>
            <a:spLocks noChangeArrowheads="1"/>
          </p:cNvSpPr>
          <p:nvPr/>
        </p:nvSpPr>
        <p:spPr bwMode="auto">
          <a:xfrm>
            <a:off x="342900" y="3429000"/>
            <a:ext cx="8367713" cy="3168650"/>
          </a:xfrm>
          <a:prstGeom prst="flowChartAlternateProcess">
            <a:avLst/>
          </a:prstGeom>
          <a:solidFill>
            <a:schemeClr val="bg1"/>
          </a:solidFill>
          <a:ln w="57150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th-TH" sz="4000" b="1">
              <a:latin typeface="Angsana New" pitchFamily="18" charset="-34"/>
              <a:cs typeface="JasmineUPC" pitchFamily="18" charset="-34"/>
            </a:endParaRPr>
          </a:p>
        </p:txBody>
      </p:sp>
      <p:sp>
        <p:nvSpPr>
          <p:cNvPr id="24579" name="AutoShape 18"/>
          <p:cNvSpPr>
            <a:spLocks noChangeArrowheads="1"/>
          </p:cNvSpPr>
          <p:nvPr/>
        </p:nvSpPr>
        <p:spPr bwMode="auto">
          <a:xfrm>
            <a:off x="323850" y="836613"/>
            <a:ext cx="8367713" cy="2520950"/>
          </a:xfrm>
          <a:prstGeom prst="flowChartAlternateProcess">
            <a:avLst/>
          </a:prstGeom>
          <a:solidFill>
            <a:schemeClr val="bg1"/>
          </a:solidFill>
          <a:ln w="57150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th-TH" sz="4000" b="1">
              <a:latin typeface="Angsana New" pitchFamily="18" charset="-34"/>
              <a:cs typeface="JasmineUPC" pitchFamily="18" charset="-34"/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533400" y="908050"/>
            <a:ext cx="7929563" cy="2376488"/>
          </a:xfrm>
        </p:spPr>
        <p:txBody>
          <a:bodyPr/>
          <a:lstStyle/>
          <a:p>
            <a:pPr marL="0" indent="0">
              <a:buFont typeface="Arial" pitchFamily="34" charset="0"/>
              <a:buNone/>
              <a:tabLst>
                <a:tab pos="266700" algn="l"/>
              </a:tabLst>
              <a:defRPr/>
            </a:pPr>
            <a:r>
              <a:rPr lang="th-TH" sz="3600" b="1" dirty="0">
                <a:latin typeface="Jasmine News" pitchFamily="18" charset="-34"/>
                <a:cs typeface="+mn-cs"/>
              </a:rPr>
              <a:t>  	  (1)  หน่วยงานไม่ส่งรายงานทรัพย์สินรายไตรมาสที่ 2 และในไตรมาสอื่นๆ ทันเวลาและครบถ้วน</a:t>
            </a:r>
          </a:p>
          <a:p>
            <a:pPr marL="0" indent="0">
              <a:buFont typeface="Arial" pitchFamily="34" charset="0"/>
              <a:buNone/>
              <a:tabLst>
                <a:tab pos="266700" algn="l"/>
              </a:tabLst>
              <a:defRPr/>
            </a:pPr>
            <a:r>
              <a:rPr lang="th-TH" sz="3600" b="1" dirty="0">
                <a:latin typeface="Jasmine News" pitchFamily="18" charset="-34"/>
                <a:cs typeface="+mn-cs"/>
              </a:rPr>
              <a:t>		หน่วยงานได้คะแนนจากการส่งรายงานรายไตรมาส 15/20 คะแนน </a:t>
            </a:r>
          </a:p>
        </p:txBody>
      </p:sp>
      <p:sp>
        <p:nvSpPr>
          <p:cNvPr id="3072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F9A2ABC-444B-459E-8BF8-1F213C99114D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16</a:t>
            </a:fld>
            <a:endParaRPr lang="en-US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539552" y="260648"/>
            <a:ext cx="2143140" cy="5000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fromWordArt="1" anchor="ctr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th-TH" sz="3600" b="1" u="sng" kern="10" dirty="0">
                <a:ln w="9525">
                  <a:noFill/>
                  <a:round/>
                  <a:headEnd/>
                  <a:tailEnd/>
                </a:ln>
                <a:solidFill>
                  <a:srgbClr val="660066"/>
                </a:solidFill>
                <a:latin typeface="JasmineUPC" pitchFamily="18" charset="-34"/>
                <a:cs typeface="JasmineUPC" pitchFamily="18" charset="-34"/>
              </a:rPr>
              <a:t>ตัวอย่าง</a:t>
            </a:r>
          </a:p>
        </p:txBody>
      </p:sp>
      <p:sp>
        <p:nvSpPr>
          <p:cNvPr id="6" name="ตัวยึดเนื้อหา 2"/>
          <p:cNvSpPr txBox="1">
            <a:spLocks/>
          </p:cNvSpPr>
          <p:nvPr/>
        </p:nvSpPr>
        <p:spPr bwMode="auto">
          <a:xfrm>
            <a:off x="539750" y="3573463"/>
            <a:ext cx="8208714" cy="302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spcBef>
                <a:spcPct val="20000"/>
              </a:spcBef>
              <a:tabLst>
                <a:tab pos="266700" algn="l"/>
              </a:tabLst>
              <a:defRPr/>
            </a:pPr>
            <a:r>
              <a:rPr lang="th-TH" sz="3600" b="1" dirty="0">
                <a:latin typeface="Jasmine News" pitchFamily="18" charset="-34"/>
                <a:cs typeface="+mn-cs"/>
              </a:rPr>
              <a:t>  	  (2)  หน่วยงานส่งรายงานสรุปยอดทรัพย์สินประจำปี (งบทรัพย์สินประจำปี) ในวันที่ 20 พ.ย. และเอกสารประกอบการพิจารณาครบถ้วน</a:t>
            </a:r>
          </a:p>
          <a:p>
            <a:pPr eaLnBrk="0" hangingPunct="0">
              <a:spcBef>
                <a:spcPct val="20000"/>
              </a:spcBef>
              <a:buFont typeface="Arial" pitchFamily="34" charset="0"/>
              <a:buNone/>
              <a:tabLst>
                <a:tab pos="266700" algn="l"/>
              </a:tabLst>
              <a:defRPr/>
            </a:pPr>
            <a:r>
              <a:rPr lang="th-TH" sz="3600" b="1" dirty="0">
                <a:latin typeface="Jasmine News" pitchFamily="18" charset="-34"/>
                <a:cs typeface="+mn-cs"/>
              </a:rPr>
              <a:t>		ถือว่าหน่วยงาน</a:t>
            </a:r>
            <a:r>
              <a:rPr lang="th-TH" sz="3600" b="1">
                <a:latin typeface="Jasmine News" pitchFamily="18" charset="-34"/>
                <a:cs typeface="+mn-cs"/>
              </a:rPr>
              <a:t>ได้ 10/20 </a:t>
            </a:r>
            <a:r>
              <a:rPr lang="th-TH" sz="3600" b="1" dirty="0">
                <a:latin typeface="Jasmine News" pitchFamily="18" charset="-34"/>
                <a:cs typeface="+mn-cs"/>
              </a:rPr>
              <a:t>คะแนน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AutoShape 18"/>
          <p:cNvSpPr>
            <a:spLocks noChangeArrowheads="1"/>
          </p:cNvSpPr>
          <p:nvPr/>
        </p:nvSpPr>
        <p:spPr bwMode="auto">
          <a:xfrm>
            <a:off x="250825" y="1268413"/>
            <a:ext cx="8715375" cy="4737100"/>
          </a:xfrm>
          <a:prstGeom prst="flowChartAlternateProcess">
            <a:avLst/>
          </a:prstGeom>
          <a:solidFill>
            <a:schemeClr val="bg1"/>
          </a:solidFill>
          <a:ln w="57150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th-TH" sz="4000" b="1">
              <a:latin typeface="Angsana New" pitchFamily="18" charset="-34"/>
              <a:cs typeface="JasmineUPC" pitchFamily="18" charset="-34"/>
            </a:endParaRPr>
          </a:p>
        </p:txBody>
      </p:sp>
      <p:sp>
        <p:nvSpPr>
          <p:cNvPr id="25603" name="ตัวยึดเนื้อหา 2"/>
          <p:cNvSpPr>
            <a:spLocks noGrp="1"/>
          </p:cNvSpPr>
          <p:nvPr>
            <p:ph idx="1"/>
          </p:nvPr>
        </p:nvSpPr>
        <p:spPr>
          <a:xfrm>
            <a:off x="684213" y="1412875"/>
            <a:ext cx="7829550" cy="4451350"/>
          </a:xfrm>
        </p:spPr>
        <p:txBody>
          <a:bodyPr/>
          <a:lstStyle/>
          <a:p>
            <a:pPr marL="0" indent="0">
              <a:buNone/>
              <a:tabLst>
                <a:tab pos="266700" algn="l"/>
              </a:tabLst>
            </a:pPr>
            <a:r>
              <a:rPr lang="th-TH" sz="3600" b="1" dirty="0"/>
              <a:t>  	  (3) การแก้ไขเอกสาร 2 ครั้ง จนรายงาน</a:t>
            </a:r>
            <a:r>
              <a:rPr lang="th-TH" sz="3600" b="1" dirty="0">
                <a:ln w="50800"/>
                <a:latin typeface="Jasmine News" pitchFamily="18" charset="-34"/>
              </a:rPr>
              <a:t>สรุปยอดทรัพย์สินประจำปี 2562 (งบทรัพย์สิน) </a:t>
            </a:r>
            <a:r>
              <a:rPr lang="th-TH" sz="3600" b="1" dirty="0"/>
              <a:t>ถูกต้อง ดังนี้</a:t>
            </a:r>
          </a:p>
          <a:p>
            <a:pPr marL="0" indent="0">
              <a:buFont typeface="Arial" pitchFamily="34" charset="0"/>
              <a:buNone/>
              <a:tabLst>
                <a:tab pos="266700" algn="l"/>
              </a:tabLst>
            </a:pPr>
            <a:r>
              <a:rPr lang="th-TH" sz="3600" b="1" dirty="0"/>
              <a:t>ครั้งที่ 1  จำนวน  4 วัน  </a:t>
            </a:r>
          </a:p>
          <a:p>
            <a:pPr marL="0" indent="0">
              <a:buFont typeface="Arial" pitchFamily="34" charset="0"/>
              <a:buNone/>
              <a:tabLst>
                <a:tab pos="266700" algn="l"/>
              </a:tabLst>
            </a:pPr>
            <a:r>
              <a:rPr lang="th-TH" sz="3600" b="1" dirty="0"/>
              <a:t>ครั้งที่ 2  จำนวน  3 วัน</a:t>
            </a:r>
          </a:p>
          <a:p>
            <a:pPr marL="0" indent="0">
              <a:buFont typeface="Arial" pitchFamily="34" charset="0"/>
              <a:buNone/>
              <a:tabLst>
                <a:tab pos="266700" algn="l"/>
              </a:tabLst>
            </a:pPr>
            <a:r>
              <a:rPr lang="th-TH" sz="3600" b="1" dirty="0"/>
              <a:t>รวมทั้งสิ้น  7 วัน</a:t>
            </a:r>
          </a:p>
          <a:p>
            <a:pPr marL="0" indent="0">
              <a:buNone/>
              <a:tabLst>
                <a:tab pos="266700" algn="l"/>
              </a:tabLst>
            </a:pPr>
            <a:r>
              <a:rPr lang="th-TH" sz="3600" b="1" dirty="0"/>
              <a:t>    หน่วยงานได้คะแนนความถูกต้องของ รายงาน</a:t>
            </a:r>
            <a:r>
              <a:rPr lang="th-TH" sz="3600" b="1" dirty="0">
                <a:ln w="50800"/>
                <a:latin typeface="Jasmine News" pitchFamily="18" charset="-34"/>
              </a:rPr>
              <a:t>สรุปยอดทรัพย์สินฯ</a:t>
            </a:r>
            <a:r>
              <a:rPr lang="th-TH" sz="3600" b="1" dirty="0"/>
              <a:t> เท่ากับ  40/60  คะแนน</a:t>
            </a:r>
          </a:p>
        </p:txBody>
      </p:sp>
      <p:sp>
        <p:nvSpPr>
          <p:cNvPr id="31748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8B3DEBD-8FBD-48BE-AAE8-0350E35733B5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17</a:t>
            </a:fld>
            <a:endParaRPr lang="en-US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500034" y="571480"/>
            <a:ext cx="2143140" cy="5000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fromWordArt="1" anchor="ctr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th-TH" sz="3600" b="1" u="sng" kern="10" dirty="0">
                <a:ln w="9525">
                  <a:noFill/>
                  <a:round/>
                  <a:headEnd/>
                  <a:tailEnd/>
                </a:ln>
                <a:solidFill>
                  <a:srgbClr val="660066"/>
                </a:solidFill>
                <a:latin typeface="JasmineUPC" pitchFamily="18" charset="-34"/>
                <a:cs typeface="JasmineUPC" pitchFamily="18" charset="-34"/>
              </a:rPr>
              <a:t>ตัวอย่าง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304800" y="914400"/>
            <a:ext cx="5267332" cy="584775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3200" b="1" spc="50" dirty="0">
                <a:ln w="11430"/>
                <a:solidFill>
                  <a:srgbClr val="0070C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H Charm of AU" pitchFamily="34" charset="-34"/>
                <a:cs typeface="TH Charm of AU" pitchFamily="34" charset="-34"/>
              </a:rPr>
              <a:t>กองทะเบียนทรัพย์สินและพัสดุ  สำนักการคลัง  </a:t>
            </a:r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1066800" y="5638800"/>
            <a:ext cx="73152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5400" b="1" dirty="0">
                <a:solidFill>
                  <a:srgbClr val="006600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  <a:latin typeface="TH SarabunPSK" pitchFamily="34" charset="-34"/>
                <a:cs typeface="TH SarabunPSK" pitchFamily="34" charset="-34"/>
              </a:rPr>
              <a:t>ขอขอบคุณค่ะ</a:t>
            </a:r>
          </a:p>
        </p:txBody>
      </p:sp>
      <p:pic>
        <p:nvPicPr>
          <p:cNvPr id="27652" name="รูปภาพ 5" descr="ตรา กทม.สีทอง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14612" y="214290"/>
            <a:ext cx="8667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pull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533400" y="5638800"/>
            <a:ext cx="8229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endParaRPr lang="th-TH" sz="4400" b="1" dirty="0">
              <a:solidFill>
                <a:srgbClr val="80008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ngsana New" pitchFamily="18" charset="-34"/>
              <a:cs typeface="+mn-cs"/>
            </a:endParaRPr>
          </a:p>
        </p:txBody>
      </p:sp>
      <p:sp>
        <p:nvSpPr>
          <p:cNvPr id="5" name="ชื่อเรื่อง 4"/>
          <p:cNvSpPr>
            <a:spLocks noGrp="1"/>
          </p:cNvSpPr>
          <p:nvPr>
            <p:ph type="ctrTitle"/>
          </p:nvPr>
        </p:nvSpPr>
        <p:spPr>
          <a:xfrm>
            <a:off x="467544" y="2132856"/>
            <a:ext cx="8280920" cy="4392488"/>
          </a:xfrm>
          <a:extLst/>
        </p:spPr>
        <p:txBody>
          <a:bodyPr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l">
              <a:spcBef>
                <a:spcPts val="3000"/>
              </a:spcBef>
              <a:spcAft>
                <a:spcPts val="3600"/>
              </a:spcAft>
              <a:defRPr/>
            </a:pPr>
            <a:r>
              <a:rPr lang="th-TH" sz="4000" b="1" dirty="0">
                <a:ln w="50800"/>
              </a:rPr>
              <a:t>กองทะเบียนทรัพย์สินและพัสดุ สำนักการคลัง  รับผิดชอบตัวชี้วัดใน  </a:t>
            </a:r>
            <a:br>
              <a:rPr lang="th-TH" sz="4000" b="1" dirty="0">
                <a:ln w="50800"/>
              </a:rPr>
            </a:br>
            <a:r>
              <a:rPr lang="th-TH" sz="4000" b="1" dirty="0">
                <a:ln w="50800"/>
                <a:solidFill>
                  <a:srgbClr val="C00000"/>
                </a:solidFill>
              </a:rPr>
              <a:t>มิติที่  2 </a:t>
            </a:r>
            <a:r>
              <a:rPr lang="en-US" sz="4000" b="1" dirty="0">
                <a:ln w="50800"/>
              </a:rPr>
              <a:t>:</a:t>
            </a:r>
            <a:r>
              <a:rPr lang="th-TH" sz="4000" b="1" dirty="0">
                <a:ln w="50800"/>
                <a:solidFill>
                  <a:srgbClr val="C00000"/>
                </a:solidFill>
              </a:rPr>
              <a:t> </a:t>
            </a:r>
            <a:r>
              <a:rPr lang="th-TH" sz="4000" b="1" dirty="0">
                <a:ln w="50800"/>
              </a:rPr>
              <a:t>ด้านประสิทธิภาพของการปฏิบัติราชการ</a:t>
            </a:r>
            <a:br>
              <a:rPr lang="th-TH" sz="1800" b="1" dirty="0">
                <a:ln w="50800"/>
              </a:rPr>
            </a:br>
            <a:br>
              <a:rPr lang="th-TH" sz="1800" b="1" dirty="0">
                <a:ln w="50800"/>
              </a:rPr>
            </a:br>
            <a:r>
              <a:rPr lang="th-TH" sz="4000" b="1" dirty="0">
                <a:ln w="50800"/>
                <a:solidFill>
                  <a:srgbClr val="C00000"/>
                </a:solidFill>
              </a:rPr>
              <a:t>ประเด็นการประเมิน </a:t>
            </a:r>
            <a:r>
              <a:rPr lang="en-US" sz="4000" b="1" dirty="0">
                <a:ln w="50800"/>
                <a:solidFill>
                  <a:srgbClr val="003300"/>
                </a:solidFill>
              </a:rPr>
              <a:t>: </a:t>
            </a:r>
            <a:r>
              <a:rPr lang="th-TH" sz="4000" b="1" dirty="0">
                <a:ln w="50800"/>
                <a:solidFill>
                  <a:srgbClr val="003300"/>
                </a:solidFill>
              </a:rPr>
              <a:t>การประเมินประสิทธิภาพการปฏิบัติราชการในการจัดทำงบการเงินและรายงานสรุปยอดทรัพย์สิน ประจำปี</a:t>
            </a:r>
            <a:endParaRPr lang="th-TH" sz="3600" b="1" dirty="0">
              <a:ln w="50800"/>
              <a:solidFill>
                <a:srgbClr val="000099"/>
              </a:solidFill>
            </a:endParaRPr>
          </a:p>
        </p:txBody>
      </p:sp>
      <p:sp>
        <p:nvSpPr>
          <p:cNvPr id="819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D473477-5170-49C5-80A0-25E379C4FB73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 dirty="0"/>
          </a:p>
        </p:txBody>
      </p:sp>
      <p:sp>
        <p:nvSpPr>
          <p:cNvPr id="9" name="สี่เหลี่ยมมุมมน 8"/>
          <p:cNvSpPr/>
          <p:nvPr/>
        </p:nvSpPr>
        <p:spPr>
          <a:xfrm>
            <a:off x="900113" y="642938"/>
            <a:ext cx="7343775" cy="1143000"/>
          </a:xfrm>
          <a:prstGeom prst="roundRect">
            <a:avLst/>
          </a:prstGeom>
          <a:solidFill>
            <a:schemeClr val="bg1"/>
          </a:solidFill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h-TH" dirty="0">
              <a:solidFill>
                <a:schemeClr val="tx1"/>
              </a:solidFill>
            </a:endParaRPr>
          </a:p>
        </p:txBody>
      </p:sp>
      <p:sp>
        <p:nvSpPr>
          <p:cNvPr id="7" name="WordArt 2"/>
          <p:cNvSpPr>
            <a:spLocks noChangeArrowheads="1" noChangeShapeType="1" noTextEdit="1"/>
          </p:cNvSpPr>
          <p:nvPr/>
        </p:nvSpPr>
        <p:spPr bwMode="auto">
          <a:xfrm>
            <a:off x="1259632" y="836712"/>
            <a:ext cx="5904656" cy="78423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3600" b="1" kern="10" dirty="0">
                <a:ln w="50800"/>
                <a:solidFill>
                  <a:srgbClr val="660066"/>
                </a:solidFill>
                <a:latin typeface="JasmineUPC" pitchFamily="18" charset="-34"/>
                <a:cs typeface="JasmineUPC" pitchFamily="18" charset="-34"/>
              </a:rPr>
              <a:t>ตัวชี้วัดประจำปีงบประมาณ  2563</a:t>
            </a:r>
          </a:p>
        </p:txBody>
      </p:sp>
      <p:pic>
        <p:nvPicPr>
          <p:cNvPr id="8199" name="Picture 2" descr="C:\Users\Lemel\Pictures\รูปดอกไม้\f2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44444"/>
          <a:stretch>
            <a:fillRect/>
          </a:stretch>
        </p:blipFill>
        <p:spPr bwMode="auto">
          <a:xfrm>
            <a:off x="7308850" y="692150"/>
            <a:ext cx="785813" cy="110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AutoShape 18"/>
          <p:cNvSpPr>
            <a:spLocks noChangeArrowheads="1"/>
          </p:cNvSpPr>
          <p:nvPr/>
        </p:nvSpPr>
        <p:spPr bwMode="auto">
          <a:xfrm>
            <a:off x="428625" y="1357313"/>
            <a:ext cx="8153400" cy="2743200"/>
          </a:xfrm>
          <a:prstGeom prst="flowChartAlternateProcess">
            <a:avLst/>
          </a:prstGeom>
          <a:solidFill>
            <a:schemeClr val="bg1"/>
          </a:solidFill>
          <a:ln w="57150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th-TH" sz="4000" b="1" dirty="0">
              <a:latin typeface="Angsana New" pitchFamily="18" charset="-34"/>
              <a:cs typeface="JasmineUPC" pitchFamily="18" charset="-34"/>
            </a:endParaRPr>
          </a:p>
        </p:txBody>
      </p:sp>
      <p:pic>
        <p:nvPicPr>
          <p:cNvPr id="9219" name="Picture 19" descr="kapook_34896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9725" y="930275"/>
            <a:ext cx="1801813" cy="627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0" name="WordArt 2"/>
          <p:cNvSpPr>
            <a:spLocks noChangeArrowheads="1" noChangeShapeType="1" noTextEdit="1"/>
          </p:cNvSpPr>
          <p:nvPr/>
        </p:nvSpPr>
        <p:spPr bwMode="auto">
          <a:xfrm>
            <a:off x="2123728" y="4653136"/>
            <a:ext cx="4608512" cy="46064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th-TH" sz="3200" b="1" kern="10" dirty="0">
                <a:ln w="9525">
                  <a:noFill/>
                  <a:round/>
                  <a:headEnd/>
                  <a:tailEnd/>
                </a:ln>
                <a:solidFill>
                  <a:srgbClr val="660066"/>
                </a:solidFill>
                <a:latin typeface="JasmineUPC"/>
                <a:cs typeface="JasmineUPC"/>
              </a:rPr>
              <a:t>น้ำหนัก  :  ร้อยละ 1.5</a:t>
            </a:r>
          </a:p>
        </p:txBody>
      </p:sp>
      <p:sp>
        <p:nvSpPr>
          <p:cNvPr id="6154" name="Text Box 10"/>
          <p:cNvSpPr txBox="1">
            <a:spLocks noChangeArrowheads="1"/>
          </p:cNvSpPr>
          <p:nvPr/>
        </p:nvSpPr>
        <p:spPr bwMode="auto">
          <a:xfrm>
            <a:off x="530292" y="1428736"/>
            <a:ext cx="7848872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th-TH" sz="4800" b="1" dirty="0">
                <a:ln w="50800"/>
                <a:latin typeface="JasmineUPC" pitchFamily="18" charset="-34"/>
                <a:cs typeface="JasmineUPC" pitchFamily="18" charset="-34"/>
              </a:rPr>
              <a:t>ตัวชี้วัดที่ 2.2.2 </a:t>
            </a:r>
          </a:p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th-TH" sz="4800" b="1" dirty="0">
                <a:ln w="50800"/>
                <a:latin typeface="JasmineUPC" pitchFamily="18" charset="-34"/>
                <a:cs typeface="JasmineUPC" pitchFamily="18" charset="-34"/>
              </a:rPr>
              <a:t>ความสำเร็จของการจัดทำรายงาน</a:t>
            </a:r>
            <a:br>
              <a:rPr lang="th-TH" sz="4800" b="1" dirty="0">
                <a:ln w="50800"/>
                <a:latin typeface="JasmineUPC" pitchFamily="18" charset="-34"/>
                <a:cs typeface="JasmineUPC" pitchFamily="18" charset="-34"/>
              </a:rPr>
            </a:br>
            <a:r>
              <a:rPr lang="th-TH" sz="4800" b="1" dirty="0">
                <a:ln w="50800"/>
                <a:latin typeface="JasmineUPC" pitchFamily="18" charset="-34"/>
                <a:cs typeface="JasmineUPC" pitchFamily="18" charset="-34"/>
              </a:rPr>
              <a:t>สรุปยอดทรัพย์สิน (งบทรัพย์สิน)</a:t>
            </a:r>
          </a:p>
        </p:txBody>
      </p:sp>
      <p:sp>
        <p:nvSpPr>
          <p:cNvPr id="9222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7C71CFA-E685-47C1-BE1A-59993304DE6A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46788" y="836712"/>
            <a:ext cx="8424936" cy="1143000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th-TH" sz="4000" dirty="0">
                <a:solidFill>
                  <a:srgbClr val="002060"/>
                </a:solidFill>
              </a:rPr>
              <a:t>ความสำเร็จของการจัดทำรายงานทรัพย์สินรายไตรมาส และงบทรัพย์สินประจำปี</a:t>
            </a:r>
            <a:endParaRPr lang="th-TH" dirty="0">
              <a:solidFill>
                <a:srgbClr val="002060"/>
              </a:solidFill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539552" y="2492896"/>
            <a:ext cx="8229600" cy="3384376"/>
          </a:xfrm>
        </p:spPr>
        <p:txBody>
          <a:bodyPr/>
          <a:lstStyle/>
          <a:p>
            <a:pPr indent="1588">
              <a:buNone/>
            </a:pPr>
            <a:r>
              <a:rPr lang="th-TH" sz="4000" b="1" dirty="0"/>
              <a:t>หน่วยงานสามารถจัดทำรายงานงบทรัพย์สินประจำปีของหน่วยงานได้อย่างถูกต้อง และสามารถจัดส่งเอกสารประกอบการตรวจสอบได้ครบถ้วน ทันตามกำหนดเวลาที่กำหนด</a:t>
            </a:r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E2F71C-6235-4B46-A2BB-DE17634A098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6" name="ลูกศรขวา 5"/>
          <p:cNvSpPr/>
          <p:nvPr/>
        </p:nvSpPr>
        <p:spPr>
          <a:xfrm>
            <a:off x="467544" y="2708920"/>
            <a:ext cx="360040" cy="360040"/>
          </a:xfrm>
          <a:prstGeom prst="rightArrow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>
              <a:solidFill>
                <a:srgbClr val="FF0000"/>
              </a:solidFill>
            </a:endParaRPr>
          </a:p>
        </p:txBody>
      </p:sp>
      <p:pic>
        <p:nvPicPr>
          <p:cNvPr id="7" name="Picture 19" descr="kapook_34896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332656"/>
            <a:ext cx="1801813" cy="627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7" name="Rectangle 3"/>
          <p:cNvSpPr>
            <a:spLocks noGrp="1"/>
          </p:cNvSpPr>
          <p:nvPr>
            <p:ph type="ctrTitle"/>
          </p:nvPr>
        </p:nvSpPr>
        <p:spPr>
          <a:xfrm>
            <a:off x="497560" y="1124744"/>
            <a:ext cx="8424936" cy="1470025"/>
          </a:xfrm>
          <a:extLst/>
        </p:spPr>
        <p:txBody>
          <a:bodyPr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l">
              <a:defRPr/>
            </a:pPr>
            <a:r>
              <a:rPr lang="th-TH" sz="4000" b="1" u="sng" dirty="0">
                <a:ln w="50800"/>
                <a:solidFill>
                  <a:srgbClr val="006600"/>
                </a:solidFill>
                <a:latin typeface="Jasmine News" pitchFamily="18" charset="-34"/>
              </a:rPr>
              <a:t>ช่วงการปรับเกณฑ์การให้คะแนน +/-20 คะแนน การจัดทำงบ ต่อ 1 คะแนน</a:t>
            </a:r>
            <a:endParaRPr lang="th-TH" sz="4000" b="1" dirty="0">
              <a:ln w="50800"/>
              <a:cs typeface="+mn-cs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2843808" y="476672"/>
            <a:ext cx="3429024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fromWordArt="1" anchor="ctr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th-TH" sz="3600" b="1" u="sng" kern="10" dirty="0">
                <a:ln w="9525">
                  <a:noFill/>
                  <a:round/>
                  <a:headEnd/>
                  <a:tailEnd/>
                </a:ln>
                <a:solidFill>
                  <a:srgbClr val="660066"/>
                </a:solidFill>
                <a:latin typeface="JasmineUPC" pitchFamily="18" charset="-34"/>
                <a:cs typeface="JasmineUPC" pitchFamily="18" charset="-34"/>
              </a:rPr>
              <a:t>เกณฑ์การให้คะแนน</a:t>
            </a:r>
          </a:p>
        </p:txBody>
      </p:sp>
      <p:sp>
        <p:nvSpPr>
          <p:cNvPr id="12293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CF1C210-8F3B-411F-9657-18E2EFDEDD21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n-US" dirty="0"/>
          </a:p>
        </p:txBody>
      </p:sp>
      <p:graphicFrame>
        <p:nvGraphicFramePr>
          <p:cNvPr id="8" name="ตัวยึดเนื้อหา 6"/>
          <p:cNvGraphicFramePr>
            <a:graphicFrameLocks/>
          </p:cNvGraphicFramePr>
          <p:nvPr/>
        </p:nvGraphicFramePr>
        <p:xfrm>
          <a:off x="323528" y="3068960"/>
          <a:ext cx="8640762" cy="23796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845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9189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008112">
                <a:tc>
                  <a:txBody>
                    <a:bodyPr/>
                    <a:lstStyle/>
                    <a:p>
                      <a:pPr algn="ctr"/>
                      <a:r>
                        <a:rPr lang="th-TH" sz="3000" dirty="0"/>
                        <a:t>ระดับคะแนน</a:t>
                      </a:r>
                    </a:p>
                  </a:txBody>
                  <a:tcPr marL="91448" marR="91448" marT="45711" marB="4571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000" dirty="0"/>
                        <a:t>1</a:t>
                      </a:r>
                    </a:p>
                  </a:txBody>
                  <a:tcPr marL="91448" marR="91448" marT="45711" marB="4571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000" dirty="0"/>
                        <a:t>2</a:t>
                      </a:r>
                    </a:p>
                  </a:txBody>
                  <a:tcPr marL="91448" marR="91448" marT="45711" marB="4571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000" dirty="0"/>
                        <a:t>3</a:t>
                      </a:r>
                    </a:p>
                  </a:txBody>
                  <a:tcPr marL="91448" marR="91448" marT="45711" marB="4571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000" dirty="0"/>
                        <a:t>4</a:t>
                      </a:r>
                    </a:p>
                  </a:txBody>
                  <a:tcPr marL="91448" marR="91448" marT="45711" marB="4571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000" dirty="0"/>
                        <a:t>5</a:t>
                      </a:r>
                    </a:p>
                  </a:txBody>
                  <a:tcPr marL="91448" marR="91448" marT="45711" marB="45711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0563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800" b="1" dirty="0">
                          <a:solidFill>
                            <a:srgbClr val="000099"/>
                          </a:solidFill>
                        </a:rPr>
                        <a:t>คะแนนของการจัดทำรายงานทรัพย์สินรายไตรมาสและงบทรัพย์สินประจำปีที่ทำได้จริง (คะแนนการส่ง+คะแนนความถูกต้อง)</a:t>
                      </a:r>
                    </a:p>
                  </a:txBody>
                  <a:tcPr marL="91448" marR="91448" marT="45711" marB="4571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000" dirty="0"/>
                        <a:t>20</a:t>
                      </a:r>
                    </a:p>
                  </a:txBody>
                  <a:tcPr marL="91448" marR="91448" marT="45711" marB="4571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000" dirty="0"/>
                        <a:t>40</a:t>
                      </a:r>
                    </a:p>
                  </a:txBody>
                  <a:tcPr marL="91448" marR="91448" marT="45711" marB="4571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000" dirty="0"/>
                        <a:t>60</a:t>
                      </a:r>
                    </a:p>
                  </a:txBody>
                  <a:tcPr marL="91448" marR="91448" marT="45711" marB="4571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000" dirty="0"/>
                        <a:t>80</a:t>
                      </a:r>
                    </a:p>
                  </a:txBody>
                  <a:tcPr marL="91448" marR="91448" marT="45711" marB="4571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000" dirty="0"/>
                        <a:t>100</a:t>
                      </a:r>
                    </a:p>
                  </a:txBody>
                  <a:tcPr marL="91448" marR="91448" marT="45711" marB="45711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8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395536" y="2636912"/>
            <a:ext cx="8286808" cy="2795772"/>
          </a:xfrm>
          <a:extLst/>
        </p:spPr>
        <p:txBody>
          <a:bodyPr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742950" indent="-742950" algn="l">
              <a:lnSpc>
                <a:spcPct val="90000"/>
              </a:lnSpc>
              <a:defRPr/>
            </a:pPr>
            <a:r>
              <a:rPr lang="th-TH" sz="3600" b="1" u="sng" dirty="0">
                <a:ln w="50800"/>
                <a:solidFill>
                  <a:srgbClr val="002060"/>
                </a:solidFill>
              </a:rPr>
              <a:t>ส่วนที่ 1</a:t>
            </a:r>
            <a:r>
              <a:rPr lang="th-TH" sz="3600" b="1" dirty="0">
                <a:ln w="50800"/>
                <a:solidFill>
                  <a:srgbClr val="002060"/>
                </a:solidFill>
              </a:rPr>
              <a:t> คะแนนการจัดส่งรายงานทรัพย์สินรายไตรมาส</a:t>
            </a:r>
            <a:br>
              <a:rPr lang="th-TH" sz="3600" b="1" dirty="0">
                <a:ln w="50800"/>
                <a:solidFill>
                  <a:srgbClr val="002060"/>
                </a:solidFill>
              </a:rPr>
            </a:br>
            <a:r>
              <a:rPr lang="th-TH" sz="3600" b="1" dirty="0">
                <a:ln w="50800"/>
                <a:solidFill>
                  <a:srgbClr val="002060"/>
                </a:solidFill>
              </a:rPr>
              <a:t>ได้ทันภายในระยะเวลาที่กำหนดและความครบถ้วนของเอกสาร </a:t>
            </a:r>
          </a:p>
          <a:p>
            <a:pPr marL="742950" indent="-742950">
              <a:lnSpc>
                <a:spcPct val="90000"/>
              </a:lnSpc>
              <a:defRPr/>
            </a:pPr>
            <a:r>
              <a:rPr lang="th-TH" sz="3600" b="1" dirty="0">
                <a:ln w="50800"/>
                <a:solidFill>
                  <a:srgbClr val="FF0000"/>
                </a:solidFill>
              </a:rPr>
              <a:t>คะแนนเต็ม 20 คะแนน </a:t>
            </a:r>
          </a:p>
        </p:txBody>
      </p:sp>
      <p:sp>
        <p:nvSpPr>
          <p:cNvPr id="1024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0C701C6-EA36-4258-9D7C-43AF1F52F6A3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n-US" dirty="0"/>
          </a:p>
        </p:txBody>
      </p:sp>
      <p:sp>
        <p:nvSpPr>
          <p:cNvPr id="5" name="Rectangle 10"/>
          <p:cNvSpPr txBox="1">
            <a:spLocks noChangeArrowheads="1"/>
          </p:cNvSpPr>
          <p:nvPr/>
        </p:nvSpPr>
        <p:spPr bwMode="auto">
          <a:xfrm>
            <a:off x="467544" y="836712"/>
            <a:ext cx="8286808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0" marR="0" lvl="0" indent="0" algn="ctr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4000" b="1" i="0" u="sng" strike="noStrike" kern="1200" cap="none" spc="0" normalizeH="0" baseline="0" noProof="0" dirty="0">
                <a:ln w="50800"/>
                <a:solidFill>
                  <a:srgbClr val="006600"/>
                </a:solidFill>
                <a:effectLst/>
                <a:uLnTx/>
                <a:uFillTx/>
                <a:latin typeface="JasmineUPC" pitchFamily="18" charset="-34"/>
                <a:ea typeface="+mn-ea"/>
                <a:cs typeface="JasmineUPC" pitchFamily="18" charset="-34"/>
              </a:rPr>
              <a:t>ระดับคะแนนความสำเร็จของการจัดทำงบการเงิน</a:t>
            </a:r>
          </a:p>
          <a:p>
            <a:pPr marL="0" marR="0" lvl="0" indent="0" algn="ctr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th-TH" sz="4000" b="1" u="sng" noProof="0" dirty="0">
                <a:ln w="50800"/>
                <a:solidFill>
                  <a:srgbClr val="006600"/>
                </a:solidFill>
                <a:latin typeface="JasmineUPC" pitchFamily="18" charset="-34"/>
                <a:cs typeface="JasmineUPC" pitchFamily="18" charset="-34"/>
              </a:rPr>
              <a:t>แบ่งเป็น 3 ส่วน ดังนี้</a:t>
            </a:r>
            <a:endParaRPr kumimoji="0" lang="th-TH" sz="4000" b="1" i="0" u="none" strike="noStrike" kern="1200" cap="none" spc="0" normalizeH="0" baseline="0" noProof="0" dirty="0">
              <a:ln w="50800"/>
              <a:solidFill>
                <a:srgbClr val="C00000"/>
              </a:solidFill>
              <a:effectLst/>
              <a:uLnTx/>
              <a:uFillTx/>
              <a:latin typeface="JasmineUPC" pitchFamily="18" charset="-34"/>
              <a:ea typeface="+mn-ea"/>
              <a:cs typeface="JasmineUPC" pitchFamily="18" charset="-34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467544" y="1010245"/>
            <a:ext cx="8358187" cy="6924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fontAlgn="auto">
              <a:spcBef>
                <a:spcPts val="600"/>
              </a:spcBef>
              <a:spcAft>
                <a:spcPts val="0"/>
              </a:spcAft>
              <a:tabLst>
                <a:tab pos="4121150" algn="l"/>
              </a:tabLst>
              <a:defRPr/>
            </a:pPr>
            <a:endParaRPr lang="th-TH" b="1" dirty="0">
              <a:latin typeface="Angsana New" pitchFamily="18" charset="-34"/>
              <a:cs typeface="+mn-cs"/>
            </a:endParaRPr>
          </a:p>
          <a:p>
            <a:pPr fontAlgn="auto">
              <a:spcBef>
                <a:spcPts val="600"/>
              </a:spcBef>
              <a:spcAft>
                <a:spcPts val="0"/>
              </a:spcAft>
              <a:tabLst>
                <a:tab pos="2862263" algn="l"/>
                <a:tab pos="4175125" algn="l"/>
              </a:tabLst>
              <a:defRPr/>
            </a:pPr>
            <a:r>
              <a:rPr lang="th-TH" sz="2600" b="1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  <a:cs typeface="JasmineUPC"/>
              </a:rPr>
              <a:t>1.1 ภายในเวลาที่กำหนด</a:t>
            </a:r>
            <a:endParaRPr lang="th-TH" sz="2400" b="1" dirty="0">
              <a:latin typeface="Angsana New" pitchFamily="18" charset="-34"/>
              <a:cs typeface="+mn-cs"/>
            </a:endParaRPr>
          </a:p>
          <a:p>
            <a:pPr fontAlgn="auto">
              <a:spcBef>
                <a:spcPts val="600"/>
              </a:spcBef>
              <a:spcAft>
                <a:spcPts val="0"/>
              </a:spcAft>
              <a:tabLst>
                <a:tab pos="2862263" algn="l"/>
                <a:tab pos="4175125" algn="l"/>
              </a:tabLst>
              <a:defRPr/>
            </a:pPr>
            <a:r>
              <a:rPr lang="th-TH" sz="2400" b="1" dirty="0">
                <a:latin typeface="Angsana New" pitchFamily="18" charset="-34"/>
                <a:cs typeface="+mn-cs"/>
              </a:rPr>
              <a:t>1. ภายในวันที่ 10 หลังสิ้นสุดไตรมาสที่ 1	            		2  คะแนน</a:t>
            </a:r>
          </a:p>
          <a:p>
            <a:pPr fontAlgn="auto">
              <a:spcBef>
                <a:spcPts val="600"/>
              </a:spcBef>
              <a:spcAft>
                <a:spcPts val="0"/>
              </a:spcAft>
              <a:tabLst>
                <a:tab pos="2862263" algn="l"/>
                <a:tab pos="4175125" algn="l"/>
              </a:tabLst>
              <a:defRPr/>
            </a:pPr>
            <a:r>
              <a:rPr lang="th-TH" sz="2400" b="1" dirty="0">
                <a:latin typeface="Angsana New" pitchFamily="18" charset="-34"/>
                <a:cs typeface="+mn-cs"/>
              </a:rPr>
              <a:t>2.</a:t>
            </a:r>
            <a:r>
              <a:rPr lang="th-TH" sz="2400" b="1" dirty="0">
                <a:latin typeface="Angsana New" pitchFamily="18" charset="-34"/>
              </a:rPr>
              <a:t> </a:t>
            </a:r>
            <a:r>
              <a:rPr lang="th-TH" sz="2400" b="1" dirty="0">
                <a:solidFill>
                  <a:prstClr val="black"/>
                </a:solidFill>
                <a:latin typeface="Angsana New" pitchFamily="18" charset="-34"/>
                <a:cs typeface="JasmineUPC"/>
              </a:rPr>
              <a:t>ภายในวันที่ 10 หลังสิ้นสุดไตรมาสที่ 2 </a:t>
            </a:r>
            <a:r>
              <a:rPr lang="th-TH" sz="2400" b="1" dirty="0">
                <a:latin typeface="Angsana New" pitchFamily="18" charset="-34"/>
                <a:cs typeface="+mn-cs"/>
              </a:rPr>
              <a:t>	           		2  คะแนน</a:t>
            </a:r>
          </a:p>
          <a:p>
            <a:pPr fontAlgn="auto">
              <a:spcBef>
                <a:spcPts val="600"/>
              </a:spcBef>
              <a:spcAft>
                <a:spcPts val="0"/>
              </a:spcAft>
              <a:tabLst>
                <a:tab pos="901700" algn="l"/>
                <a:tab pos="2862263" algn="l"/>
                <a:tab pos="4214813" algn="l"/>
                <a:tab pos="5473700" algn="l"/>
              </a:tabLst>
              <a:defRPr/>
            </a:pPr>
            <a:r>
              <a:rPr lang="th-TH" sz="2400" b="1" dirty="0">
                <a:latin typeface="Angsana New" pitchFamily="18" charset="-34"/>
                <a:cs typeface="+mn-cs"/>
              </a:rPr>
              <a:t>3. </a:t>
            </a:r>
            <a:r>
              <a:rPr lang="th-TH" sz="2400" b="1" dirty="0">
                <a:solidFill>
                  <a:prstClr val="black"/>
                </a:solidFill>
                <a:latin typeface="Angsana New" pitchFamily="18" charset="-34"/>
                <a:cs typeface="JasmineUPC"/>
              </a:rPr>
              <a:t>ภายในวันที่ 10 หลังสิ้นสุดไตรมาสที่ 3 </a:t>
            </a:r>
            <a:r>
              <a:rPr lang="th-TH" sz="2400" b="1" dirty="0">
                <a:latin typeface="Angsana New" pitchFamily="18" charset="-34"/>
                <a:cs typeface="+mn-cs"/>
              </a:rPr>
              <a:t>	            			2  คะแนน</a:t>
            </a:r>
          </a:p>
          <a:p>
            <a:pPr marL="344488" indent="-344488" fontAlgn="auto">
              <a:spcBef>
                <a:spcPts val="600"/>
              </a:spcBef>
              <a:spcAft>
                <a:spcPts val="0"/>
              </a:spcAft>
              <a:tabLst>
                <a:tab pos="901700" algn="l"/>
                <a:tab pos="2862263" algn="l"/>
                <a:tab pos="4214813" algn="l"/>
                <a:tab pos="5473700" algn="l"/>
              </a:tabLst>
              <a:defRPr/>
            </a:pPr>
            <a:r>
              <a:rPr lang="th-TH" sz="2400" b="1" dirty="0">
                <a:latin typeface="Angsana New" pitchFamily="18" charset="-34"/>
                <a:cs typeface="+mn-cs"/>
              </a:rPr>
              <a:t>4.</a:t>
            </a:r>
            <a:r>
              <a:rPr lang="th-TH" sz="2400" b="1" dirty="0">
                <a:solidFill>
                  <a:prstClr val="black"/>
                </a:solidFill>
                <a:latin typeface="Angsana New" pitchFamily="18" charset="-34"/>
                <a:cs typeface="JasmineUPC"/>
              </a:rPr>
              <a:t> ภายในวันที่ 10 หลังสิ้นสุดไตรมาสที่ 4</a:t>
            </a:r>
            <a:r>
              <a:rPr lang="th-TH" sz="2400" b="1" dirty="0">
                <a:latin typeface="Angsana New" pitchFamily="18" charset="-34"/>
                <a:cs typeface="+mn-cs"/>
              </a:rPr>
              <a:t>                              	</a:t>
            </a:r>
            <a:r>
              <a:rPr lang="th-TH" sz="2400" b="1" dirty="0">
                <a:solidFill>
                  <a:prstClr val="black"/>
                </a:solidFill>
                <a:latin typeface="Angsana New" pitchFamily="18" charset="-34"/>
                <a:cs typeface="JasmineUPC"/>
              </a:rPr>
              <a:t>2  คะแนน</a:t>
            </a:r>
            <a:endParaRPr lang="th-TH" sz="2400" b="1" dirty="0">
              <a:latin typeface="Angsana New" pitchFamily="18" charset="-34"/>
              <a:cs typeface="+mn-cs"/>
            </a:endParaRPr>
          </a:p>
          <a:p>
            <a:pPr marL="344488" indent="-344488" fontAlgn="auto">
              <a:spcBef>
                <a:spcPts val="600"/>
              </a:spcBef>
              <a:spcAft>
                <a:spcPts val="0"/>
              </a:spcAft>
              <a:tabLst>
                <a:tab pos="901700" algn="l"/>
                <a:tab pos="2862263" algn="l"/>
                <a:tab pos="4214813" algn="l"/>
                <a:tab pos="5473700" algn="l"/>
              </a:tabLst>
              <a:defRPr/>
            </a:pPr>
            <a:endParaRPr lang="th-TH" sz="1000" b="1" dirty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ngsana New" pitchFamily="18" charset="-34"/>
              <a:cs typeface="JasmineUPC"/>
            </a:endParaRPr>
          </a:p>
          <a:p>
            <a:pPr marL="344488" indent="-344488" fontAlgn="auto">
              <a:spcBef>
                <a:spcPts val="600"/>
              </a:spcBef>
              <a:spcAft>
                <a:spcPts val="0"/>
              </a:spcAft>
              <a:tabLst>
                <a:tab pos="901700" algn="l"/>
                <a:tab pos="2862263" algn="l"/>
                <a:tab pos="4214813" algn="l"/>
                <a:tab pos="5473700" algn="l"/>
              </a:tabLst>
              <a:defRPr/>
            </a:pPr>
            <a:r>
              <a:rPr lang="th-TH" sz="2400" b="1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  <a:cs typeface="JasmineUPC"/>
              </a:rPr>
              <a:t>1.2 จัดส่งเอกสาร ได้ครบถ้วน</a:t>
            </a:r>
            <a:r>
              <a:rPr lang="th-TH" sz="2400" b="1" dirty="0">
                <a:latin typeface="Angsana New" pitchFamily="18" charset="-34"/>
                <a:cs typeface="+mn-cs"/>
              </a:rPr>
              <a:t>             </a:t>
            </a:r>
          </a:p>
          <a:p>
            <a:pPr fontAlgn="auto">
              <a:spcBef>
                <a:spcPts val="600"/>
              </a:spcBef>
              <a:spcAft>
                <a:spcPts val="0"/>
              </a:spcAft>
              <a:tabLst>
                <a:tab pos="901700" algn="l"/>
                <a:tab pos="2862263" algn="l"/>
                <a:tab pos="4214813" algn="l"/>
                <a:tab pos="5473700" algn="l"/>
              </a:tabLst>
              <a:defRPr/>
            </a:pPr>
            <a:r>
              <a:rPr lang="th-TH" sz="2400" b="1" dirty="0">
                <a:latin typeface="Angsana New" pitchFamily="18" charset="-34"/>
                <a:cs typeface="+mn-cs"/>
              </a:rPr>
              <a:t>1. จัดส่งรายงานฯ (แบบ1) และ (แบบ2) ครบถ้วน ประจำไตรมาสที่ 1  3  คะแนน</a:t>
            </a:r>
          </a:p>
          <a:p>
            <a:pPr fontAlgn="auto">
              <a:spcBef>
                <a:spcPts val="600"/>
              </a:spcBef>
              <a:spcAft>
                <a:spcPts val="0"/>
              </a:spcAft>
              <a:tabLst>
                <a:tab pos="901700" algn="l"/>
                <a:tab pos="2862263" algn="l"/>
                <a:tab pos="4214813" algn="l"/>
                <a:tab pos="5473700" algn="l"/>
              </a:tabLst>
              <a:defRPr/>
            </a:pPr>
            <a:r>
              <a:rPr lang="th-TH" sz="2400" b="1" dirty="0">
                <a:latin typeface="Angsana New" pitchFamily="18" charset="-34"/>
                <a:cs typeface="+mn-cs"/>
              </a:rPr>
              <a:t>2. </a:t>
            </a:r>
            <a:r>
              <a:rPr lang="th-TH" sz="2400" b="1" dirty="0">
                <a:solidFill>
                  <a:prstClr val="black"/>
                </a:solidFill>
                <a:latin typeface="Angsana New" pitchFamily="18" charset="-34"/>
                <a:cs typeface="JasmineUPC"/>
              </a:rPr>
              <a:t>จัดส่งรายงานฯ (แบบ1) และ (แบบ2) ครบถ้วน ประจำไตรมาสที่ 2  3  คะแนน</a:t>
            </a:r>
            <a:endParaRPr lang="th-TH" sz="2400" b="1" dirty="0">
              <a:latin typeface="Angsana New" pitchFamily="18" charset="-34"/>
              <a:cs typeface="+mn-cs"/>
            </a:endParaRPr>
          </a:p>
          <a:p>
            <a:pPr marL="344488" indent="-344488" fontAlgn="auto">
              <a:spcBef>
                <a:spcPts val="600"/>
              </a:spcBef>
              <a:spcAft>
                <a:spcPts val="0"/>
              </a:spcAft>
              <a:tabLst>
                <a:tab pos="901700" algn="l"/>
                <a:tab pos="2862263" algn="l"/>
                <a:tab pos="4214813" algn="l"/>
                <a:tab pos="5473700" algn="l"/>
              </a:tabLst>
              <a:defRPr/>
            </a:pPr>
            <a:r>
              <a:rPr lang="th-TH" sz="2400" b="1" dirty="0">
                <a:latin typeface="Angsana New" pitchFamily="18" charset="-34"/>
                <a:cs typeface="+mn-cs"/>
              </a:rPr>
              <a:t>3. </a:t>
            </a:r>
            <a:r>
              <a:rPr lang="th-TH" sz="2400" b="1" dirty="0">
                <a:solidFill>
                  <a:prstClr val="black"/>
                </a:solidFill>
                <a:latin typeface="Angsana New" pitchFamily="18" charset="-34"/>
                <a:cs typeface="JasmineUPC"/>
              </a:rPr>
              <a:t>จัดส่งรายงานฯ (แบบ1) และ (แบบ2) ครบถ้วน ประจำไตรมาสที่ 3  3  คะแนน</a:t>
            </a:r>
            <a:endParaRPr lang="th-TH" sz="2400" b="1" dirty="0">
              <a:latin typeface="Angsana New" pitchFamily="18" charset="-34"/>
              <a:cs typeface="+mn-cs"/>
            </a:endParaRPr>
          </a:p>
          <a:p>
            <a:pPr marL="344488" indent="-344488" fontAlgn="auto">
              <a:spcBef>
                <a:spcPts val="600"/>
              </a:spcBef>
              <a:spcAft>
                <a:spcPts val="0"/>
              </a:spcAft>
              <a:tabLst>
                <a:tab pos="901700" algn="l"/>
                <a:tab pos="2862263" algn="l"/>
                <a:tab pos="4214813" algn="l"/>
                <a:tab pos="5473700" algn="l"/>
              </a:tabLst>
              <a:defRPr/>
            </a:pPr>
            <a:r>
              <a:rPr lang="th-TH" sz="2400" b="1" dirty="0">
                <a:latin typeface="Angsana New" pitchFamily="18" charset="-34"/>
                <a:cs typeface="+mn-cs"/>
              </a:rPr>
              <a:t>4. </a:t>
            </a:r>
            <a:r>
              <a:rPr lang="th-TH" sz="2400" b="1" dirty="0">
                <a:solidFill>
                  <a:prstClr val="black"/>
                </a:solidFill>
                <a:latin typeface="Angsana New" pitchFamily="18" charset="-34"/>
                <a:cs typeface="JasmineUPC"/>
              </a:rPr>
              <a:t>จัดส่งรายงานฯ (แบบ1) และ (แบบ2) ครบถ้วน ประจำไตรมาสที่ 4  3  คะแนน</a:t>
            </a:r>
            <a:r>
              <a:rPr lang="th-TH" sz="2400" b="1" dirty="0">
                <a:latin typeface="Angsana New" pitchFamily="18" charset="-34"/>
                <a:cs typeface="+mn-cs"/>
              </a:rPr>
              <a:t>                                   </a:t>
            </a:r>
          </a:p>
          <a:p>
            <a:pPr marL="344488" indent="-344488" fontAlgn="auto">
              <a:spcBef>
                <a:spcPts val="600"/>
              </a:spcBef>
              <a:spcAft>
                <a:spcPts val="0"/>
              </a:spcAft>
              <a:tabLst>
                <a:tab pos="901700" algn="l"/>
                <a:tab pos="2862263" algn="l"/>
                <a:tab pos="4214813" algn="l"/>
                <a:tab pos="5473700" algn="l"/>
              </a:tabLst>
              <a:defRPr/>
            </a:pPr>
            <a:r>
              <a:rPr lang="th-TH" sz="2400" b="1" dirty="0">
                <a:latin typeface="Angsana New" pitchFamily="18" charset="-34"/>
                <a:cs typeface="+mn-cs"/>
              </a:rPr>
              <a:t>    </a:t>
            </a:r>
          </a:p>
          <a:p>
            <a:pPr fontAlgn="auto">
              <a:spcBef>
                <a:spcPts val="600"/>
              </a:spcBef>
              <a:spcAft>
                <a:spcPts val="0"/>
              </a:spcAft>
              <a:tabLst>
                <a:tab pos="901700" algn="l"/>
                <a:tab pos="2862263" algn="l"/>
                <a:tab pos="4214813" algn="l"/>
                <a:tab pos="5473700" algn="l"/>
              </a:tabLst>
              <a:defRPr/>
            </a:pPr>
            <a:endParaRPr lang="th-TH" b="1" dirty="0">
              <a:latin typeface="Angsana New" pitchFamily="18" charset="-34"/>
              <a:cs typeface="+mn-cs"/>
            </a:endParaRPr>
          </a:p>
          <a:p>
            <a:pPr fontAlgn="auto">
              <a:spcBef>
                <a:spcPts val="600"/>
              </a:spcBef>
              <a:spcAft>
                <a:spcPts val="0"/>
              </a:spcAft>
              <a:tabLst>
                <a:tab pos="901700" algn="l"/>
                <a:tab pos="2862263" algn="l"/>
                <a:tab pos="4214813" algn="l"/>
                <a:tab pos="5473700" algn="l"/>
              </a:tabLst>
              <a:defRPr/>
            </a:pPr>
            <a:r>
              <a:rPr lang="th-TH" b="1" dirty="0">
                <a:latin typeface="Angsana New" pitchFamily="18" charset="-34"/>
                <a:cs typeface="+mn-cs"/>
              </a:rPr>
              <a:t>	</a:t>
            </a:r>
          </a:p>
        </p:txBody>
      </p:sp>
      <p:sp>
        <p:nvSpPr>
          <p:cNvPr id="10254" name="Text Box 14"/>
          <p:cNvSpPr txBox="1">
            <a:spLocks noChangeArrowheads="1"/>
          </p:cNvSpPr>
          <p:nvPr/>
        </p:nvSpPr>
        <p:spPr bwMode="auto">
          <a:xfrm>
            <a:off x="539552" y="980728"/>
            <a:ext cx="8143875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th-TH" sz="2600" b="1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  <a:cs typeface="+mj-cs"/>
              </a:rPr>
              <a:t>จัดส่งรายงานทรัพย์สินรายไตรมาส 			</a:t>
            </a:r>
            <a:r>
              <a:rPr lang="th-TH" sz="2600" b="1" u="sng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  <a:cs typeface="+mj-cs"/>
              </a:rPr>
              <a:t>คะแนน</a:t>
            </a:r>
          </a:p>
        </p:txBody>
      </p:sp>
      <p:sp>
        <p:nvSpPr>
          <p:cNvPr id="18448" name="ตัวยึดหมายเลขภาพนิ่ง 15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CAE8E5D-6DC4-4064-A64D-FF9F13BC91CB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n-US" dirty="0"/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611560" y="260648"/>
            <a:ext cx="792088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2400"/>
              </a:spcBef>
              <a:defRPr/>
            </a:pPr>
            <a:r>
              <a:rPr lang="th-TH" sz="4000" b="1" u="sng" dirty="0">
                <a:ln w="50800"/>
                <a:solidFill>
                  <a:srgbClr val="0070C0"/>
                </a:solidFill>
                <a:latin typeface="Jasmine News" pitchFamily="18" charset="-34"/>
                <a:cs typeface="+mj-cs"/>
              </a:rPr>
              <a:t>รายละเอียดการให้คะแนนแต่ละรายการ ดังนี้</a:t>
            </a:r>
            <a:endParaRPr lang="th-TH" sz="4000" dirty="0"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8" name="Picture 5" descr="kapook_34896"/>
          <p:cNvPicPr>
            <a:picLocks noGrp="1" noChangeAspect="1" noChangeArrowheads="1" noCrop="1"/>
          </p:cNvPicPr>
          <p:nvPr>
            <p:ph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79512" y="6093296"/>
            <a:ext cx="1238250" cy="485775"/>
          </a:xfrm>
        </p:spPr>
      </p:pic>
      <p:sp>
        <p:nvSpPr>
          <p:cNvPr id="11269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C3437AC-08C6-4DB0-8969-377A8C261EE6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en-US" dirty="0"/>
          </a:p>
        </p:txBody>
      </p:sp>
      <p:sp>
        <p:nvSpPr>
          <p:cNvPr id="9" name="Rectangle 10"/>
          <p:cNvSpPr txBox="1">
            <a:spLocks noChangeArrowheads="1"/>
          </p:cNvSpPr>
          <p:nvPr/>
        </p:nvSpPr>
        <p:spPr bwMode="auto">
          <a:xfrm>
            <a:off x="251520" y="548680"/>
            <a:ext cx="8712968" cy="58092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52388" indent="-52388" eaLnBrk="0" hangingPunct="0">
              <a:lnSpc>
                <a:spcPct val="90000"/>
              </a:lnSpc>
              <a:spcBef>
                <a:spcPct val="20000"/>
              </a:spcBef>
              <a:defRPr/>
            </a:pPr>
            <a:r>
              <a:rPr lang="th-TH" sz="2600" b="1" u="sng" dirty="0">
                <a:ln w="50800"/>
                <a:solidFill>
                  <a:srgbClr val="002060"/>
                </a:solidFill>
                <a:latin typeface="JasmineUPC" pitchFamily="18" charset="-34"/>
                <a:cs typeface="+mn-cs"/>
              </a:rPr>
              <a:t>ส่วนที่ 2</a:t>
            </a:r>
            <a:r>
              <a:rPr kumimoji="0" lang="th-TH" sz="2600" b="1" i="0" u="none" strike="noStrike" kern="1200" cap="none" spc="0" normalizeH="0" baseline="0" noProof="0" dirty="0">
                <a:ln w="50800"/>
                <a:solidFill>
                  <a:srgbClr val="002060"/>
                </a:solidFill>
                <a:effectLst/>
                <a:uLnTx/>
                <a:uFillTx/>
                <a:latin typeface="JasmineUPC" pitchFamily="18" charset="-34"/>
                <a:ea typeface="+mn-ea"/>
                <a:cs typeface="+mn-cs"/>
              </a:rPr>
              <a:t> คะแนน</a:t>
            </a:r>
            <a:r>
              <a:rPr lang="th-TH" sz="2600" b="1" dirty="0">
                <a:ln w="50800"/>
                <a:solidFill>
                  <a:srgbClr val="002060"/>
                </a:solidFill>
                <a:latin typeface="JasmineUPC" pitchFamily="18" charset="-34"/>
                <a:cs typeface="+mn-cs"/>
              </a:rPr>
              <a:t>ในการจัดส่งรายงานสรุปยอดทรัพย์สินประจำปี (งบทรัพย์สินประจำปี)</a:t>
            </a:r>
            <a:r>
              <a:rPr kumimoji="0" lang="th-TH" sz="2600" b="1" i="0" u="none" strike="noStrike" kern="1200" cap="none" spc="0" normalizeH="0" noProof="0" dirty="0">
                <a:ln w="50800"/>
                <a:solidFill>
                  <a:srgbClr val="002060"/>
                </a:solidFill>
                <a:effectLst/>
                <a:uLnTx/>
                <a:uFillTx/>
                <a:latin typeface="JasmineUPC" pitchFamily="18" charset="-34"/>
                <a:ea typeface="+mn-ea"/>
                <a:cs typeface="+mn-cs"/>
              </a:rPr>
              <a:t> ได้ทันภายในวันที่ 31 ตุลาคม </a:t>
            </a:r>
            <a:r>
              <a:rPr kumimoji="0" lang="th-TH" sz="2600" b="1" i="0" u="none" strike="noStrike" kern="1200" cap="none" spc="0" normalizeH="0" noProof="0" dirty="0">
                <a:ln w="50800"/>
                <a:solidFill>
                  <a:srgbClr val="FF0000"/>
                </a:solidFill>
                <a:effectLst/>
                <a:uLnTx/>
                <a:uFillTx/>
                <a:latin typeface="JasmineUPC" pitchFamily="18" charset="-34"/>
                <a:ea typeface="+mn-ea"/>
                <a:cs typeface="+mn-cs"/>
              </a:rPr>
              <a:t>ได้</a:t>
            </a:r>
            <a:r>
              <a:rPr kumimoji="0" lang="th-TH" sz="2600" b="1" i="0" u="none" strike="noStrike" kern="1200" cap="none" spc="0" normalizeH="0" baseline="0" noProof="0" dirty="0">
                <a:ln w="50800"/>
                <a:solidFill>
                  <a:srgbClr val="FF0000"/>
                </a:solidFill>
                <a:effectLst/>
                <a:uLnTx/>
                <a:uFillTx/>
                <a:latin typeface="JasmineUPC" pitchFamily="18" charset="-34"/>
                <a:ea typeface="+mn-ea"/>
                <a:cs typeface="+mn-cs"/>
              </a:rPr>
              <a:t>คะแนน 10 คะแนน</a:t>
            </a:r>
          </a:p>
          <a:p>
            <a:pPr marL="52388" lvl="0" indent="-52388" eaLnBrk="0" hangingPunct="0">
              <a:lnSpc>
                <a:spcPct val="90000"/>
              </a:lnSpc>
              <a:spcBef>
                <a:spcPct val="20000"/>
              </a:spcBef>
              <a:defRPr/>
            </a:pPr>
            <a:r>
              <a:rPr lang="th-TH" sz="2600" b="1" dirty="0">
                <a:ln w="50800"/>
                <a:solidFill>
                  <a:srgbClr val="002060"/>
                </a:solidFill>
                <a:latin typeface="JasmineUPC" pitchFamily="18" charset="-34"/>
                <a:cs typeface="+mn-cs"/>
              </a:rPr>
              <a:t>ส่งรายงานสรุปยอดทรัพย์สินประจำปีหลังวันที่ 31 ตุลาคม </a:t>
            </a:r>
            <a:r>
              <a:rPr lang="th-TH" sz="2600" b="1" dirty="0">
                <a:ln w="50800"/>
                <a:solidFill>
                  <a:srgbClr val="FF0000"/>
                </a:solidFill>
                <a:latin typeface="JasmineUPC" pitchFamily="18" charset="-34"/>
                <a:cs typeface="+mn-cs"/>
              </a:rPr>
              <a:t>ได้คะแนน 0 คะแนน</a:t>
            </a:r>
          </a:p>
          <a:p>
            <a:pPr marL="344488" indent="-344488" fontAlgn="auto">
              <a:spcBef>
                <a:spcPts val="600"/>
              </a:spcBef>
              <a:spcAft>
                <a:spcPts val="0"/>
              </a:spcAft>
              <a:tabLst>
                <a:tab pos="901700" algn="l"/>
                <a:tab pos="2862263" algn="l"/>
                <a:tab pos="4214813" algn="l"/>
                <a:tab pos="5473700" algn="l"/>
              </a:tabLst>
              <a:defRPr/>
            </a:pPr>
            <a:r>
              <a:rPr lang="th-TH" sz="2200" b="1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  <a:cs typeface="+mn-cs"/>
              </a:rPr>
              <a:t>จัดส่งเอกสารประกอบรายงานสรุปยอดทรัพย์สินประจำปี (งบทรัพย์สินประจำปี) ได้ครบถ้วน</a:t>
            </a:r>
            <a:r>
              <a:rPr lang="th-TH" sz="2000" b="1" dirty="0">
                <a:latin typeface="Angsana New" pitchFamily="18" charset="-34"/>
                <a:cs typeface="+mn-cs"/>
              </a:rPr>
              <a:t>   </a:t>
            </a:r>
            <a:r>
              <a:rPr lang="th-TH" sz="2600" b="1" dirty="0">
                <a:latin typeface="Angsana New" pitchFamily="18" charset="-34"/>
                <a:cs typeface="+mn-cs"/>
              </a:rPr>
              <a:t>          </a:t>
            </a:r>
          </a:p>
          <a:p>
            <a:pPr fontAlgn="auto">
              <a:spcBef>
                <a:spcPts val="600"/>
              </a:spcBef>
              <a:spcAft>
                <a:spcPts val="0"/>
              </a:spcAft>
              <a:tabLst>
                <a:tab pos="901700" algn="l"/>
                <a:tab pos="2862263" algn="l"/>
                <a:tab pos="4214813" algn="l"/>
                <a:tab pos="5473700" algn="l"/>
              </a:tabLst>
              <a:defRPr/>
            </a:pPr>
            <a:r>
              <a:rPr lang="th-TH" sz="2000" b="1" dirty="0">
                <a:latin typeface="Angsana New" pitchFamily="18" charset="-34"/>
                <a:cs typeface="+mn-cs"/>
              </a:rPr>
              <a:t>1. รายงานสรุปยอดทรัพย์สินประจำปี (ระดับกองหรือเทียบเท่า) (แบบ 4)	  	2 คะแนน</a:t>
            </a:r>
          </a:p>
          <a:p>
            <a:pPr fontAlgn="auto">
              <a:spcBef>
                <a:spcPts val="600"/>
              </a:spcBef>
              <a:spcAft>
                <a:spcPts val="0"/>
              </a:spcAft>
              <a:tabLst>
                <a:tab pos="901700" algn="l"/>
                <a:tab pos="2862263" algn="l"/>
                <a:tab pos="4214813" algn="l"/>
                <a:tab pos="5473700" algn="l"/>
              </a:tabLst>
              <a:defRPr/>
            </a:pPr>
            <a:r>
              <a:rPr lang="th-TH" sz="2000" b="1" dirty="0">
                <a:latin typeface="Angsana New" pitchFamily="18" charset="-34"/>
                <a:cs typeface="+mn-cs"/>
              </a:rPr>
              <a:t>2. รายงานสรุปยอดทรัพย์สินประจำปี (ระดับเขต/สำนัก) (แบบ 5)</a:t>
            </a:r>
            <a:r>
              <a:rPr lang="th-TH" sz="2000" b="1" dirty="0">
                <a:solidFill>
                  <a:srgbClr val="FF0000"/>
                </a:solidFill>
                <a:latin typeface="Angsana New" pitchFamily="18" charset="-34"/>
                <a:cs typeface="+mn-cs"/>
              </a:rPr>
              <a:t>*</a:t>
            </a:r>
            <a:r>
              <a:rPr lang="th-TH" sz="2000" b="1" dirty="0">
                <a:latin typeface="Angsana New" pitchFamily="18" charset="-34"/>
                <a:cs typeface="+mn-cs"/>
              </a:rPr>
              <a:t>				2 คะแนน</a:t>
            </a:r>
          </a:p>
          <a:p>
            <a:pPr fontAlgn="auto">
              <a:spcBef>
                <a:spcPts val="600"/>
              </a:spcBef>
              <a:spcAft>
                <a:spcPts val="0"/>
              </a:spcAft>
              <a:tabLst>
                <a:tab pos="901700" algn="l"/>
                <a:tab pos="2862263" algn="l"/>
                <a:tab pos="4214813" algn="l"/>
                <a:tab pos="5473700" algn="l"/>
              </a:tabLst>
              <a:defRPr/>
            </a:pPr>
            <a:r>
              <a:rPr lang="th-TH" sz="2000" b="1" dirty="0">
                <a:latin typeface="Angsana New" pitchFamily="18" charset="-34"/>
                <a:cs typeface="+mn-cs"/>
              </a:rPr>
              <a:t>3. รายงานทรัพย์สินที่ได้รับตั้งแต่เริ่มได้จนถึงปีงบประมาณที่สิ้นสุดลงก่อนปีงบประมาณปัจจุบัน (แบบรายงานทรัพย์สินที่เข้าระบบบัญชีเกณฑ์คงค้าง ณ 30 กันยายน ปีปัจจุบัน แบบ 6-1 ถึง 6-5) 	   							2 คะแนน</a:t>
            </a:r>
          </a:p>
          <a:p>
            <a:pPr fontAlgn="auto">
              <a:spcBef>
                <a:spcPts val="600"/>
              </a:spcBef>
              <a:spcAft>
                <a:spcPts val="0"/>
              </a:spcAft>
              <a:tabLst>
                <a:tab pos="901700" algn="l"/>
                <a:tab pos="2862263" algn="l"/>
                <a:tab pos="4214813" algn="l"/>
                <a:tab pos="5473700" algn="l"/>
              </a:tabLst>
              <a:defRPr/>
            </a:pPr>
            <a:r>
              <a:rPr lang="th-TH" sz="2000" b="1" dirty="0">
                <a:latin typeface="Angsana New" pitchFamily="18" charset="-34"/>
                <a:cs typeface="+mn-cs"/>
              </a:rPr>
              <a:t>4. บัญชีสรุปมูลค่าทรัพย์สินที่ได้รับตั้งแต่เริ่มได้จนถึงวันสิ้นงวดปีงบประมาณปัจจุบัน (แบบ6-6) 								2 คะแนน</a:t>
            </a:r>
          </a:p>
          <a:p>
            <a:pPr fontAlgn="auto">
              <a:spcBef>
                <a:spcPts val="600"/>
              </a:spcBef>
              <a:spcAft>
                <a:spcPts val="0"/>
              </a:spcAft>
              <a:tabLst>
                <a:tab pos="901700" algn="l"/>
                <a:tab pos="2862263" algn="l"/>
                <a:tab pos="4214813" algn="l"/>
                <a:tab pos="5473700" algn="l"/>
              </a:tabLst>
              <a:defRPr/>
            </a:pPr>
            <a:r>
              <a:rPr lang="th-TH" sz="2000" b="1" dirty="0">
                <a:latin typeface="Angsana New" pitchFamily="18" charset="-34"/>
                <a:cs typeface="+mn-cs"/>
              </a:rPr>
              <a:t>5. งบหน้าทะเบียนทรัพย์สิน รหัสรายงาน </a:t>
            </a:r>
            <a:r>
              <a:rPr lang="en-US" sz="2000" b="1" dirty="0">
                <a:latin typeface="Angsana New" pitchFamily="18" charset="-34"/>
                <a:cs typeface="+mn-cs"/>
              </a:rPr>
              <a:t>AST 16	  	</a:t>
            </a:r>
            <a:r>
              <a:rPr lang="th-TH" sz="2000" b="1" dirty="0">
                <a:latin typeface="Angsana New" pitchFamily="18" charset="-34"/>
                <a:cs typeface="+mn-cs"/>
              </a:rPr>
              <a:t>			1 คะแนน</a:t>
            </a:r>
          </a:p>
          <a:p>
            <a:pPr fontAlgn="auto">
              <a:spcBef>
                <a:spcPts val="600"/>
              </a:spcBef>
              <a:spcAft>
                <a:spcPts val="0"/>
              </a:spcAft>
              <a:tabLst>
                <a:tab pos="901700" algn="l"/>
                <a:tab pos="2862263" algn="l"/>
                <a:tab pos="4214813" algn="l"/>
                <a:tab pos="5473700" algn="l"/>
              </a:tabLst>
              <a:defRPr/>
            </a:pPr>
            <a:r>
              <a:rPr lang="th-TH" sz="2000" b="1" dirty="0">
                <a:latin typeface="Angsana New" pitchFamily="18" charset="-34"/>
                <a:cs typeface="+mn-cs"/>
              </a:rPr>
              <a:t>6. บัญชีเปรียบเทียบมูลค่าทรัพย์สิน รหัสรายงาน </a:t>
            </a:r>
            <a:r>
              <a:rPr lang="en-US" sz="2000" b="1" dirty="0">
                <a:latin typeface="Angsana New" pitchFamily="18" charset="-34"/>
                <a:cs typeface="+mn-cs"/>
              </a:rPr>
              <a:t>AST19</a:t>
            </a:r>
            <a:r>
              <a:rPr lang="th-TH" sz="2000" b="1" dirty="0">
                <a:latin typeface="Angsana New" pitchFamily="18" charset="-34"/>
                <a:cs typeface="+mn-cs"/>
              </a:rPr>
              <a:t>				1 คะแนน</a:t>
            </a:r>
          </a:p>
          <a:p>
            <a:pPr fontAlgn="auto">
              <a:spcBef>
                <a:spcPts val="600"/>
              </a:spcBef>
              <a:spcAft>
                <a:spcPts val="0"/>
              </a:spcAft>
              <a:tabLst>
                <a:tab pos="901700" algn="l"/>
                <a:tab pos="2862263" algn="l"/>
                <a:tab pos="4214813" algn="l"/>
                <a:tab pos="5473700" algn="l"/>
              </a:tabLst>
              <a:defRPr/>
            </a:pPr>
            <a:r>
              <a:rPr lang="th-TH" sz="2000" b="1" dirty="0">
                <a:ln w="50800"/>
                <a:solidFill>
                  <a:srgbClr val="FF0000"/>
                </a:solidFill>
                <a:latin typeface="JasmineUPC" pitchFamily="18" charset="-34"/>
                <a:cs typeface="+mn-cs"/>
              </a:rPr>
              <a:t>* เฉพาะสำนักงานเขตจัดทำรายงาน แบบ 5 ได้ 4 คะแนน (ไม่ต้องจัดทำแบบ 4)</a:t>
            </a:r>
            <a:endParaRPr kumimoji="0" lang="th-TH" sz="2000" b="1" i="0" u="none" strike="noStrike" kern="1200" cap="none" spc="0" normalizeH="0" baseline="0" noProof="0" dirty="0">
              <a:ln w="50800"/>
              <a:solidFill>
                <a:srgbClr val="FF0000"/>
              </a:solidFill>
              <a:effectLst/>
              <a:uLnTx/>
              <a:uFillTx/>
              <a:latin typeface="JasmineUPC" pitchFamily="18" charset="-34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571472" y="3214686"/>
            <a:ext cx="8358187" cy="19236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fontAlgn="auto">
              <a:spcBef>
                <a:spcPts val="600"/>
              </a:spcBef>
              <a:spcAft>
                <a:spcPts val="0"/>
              </a:spcAft>
              <a:tabLst>
                <a:tab pos="2862263" algn="l"/>
                <a:tab pos="4175125" algn="l"/>
              </a:tabLst>
              <a:defRPr/>
            </a:pPr>
            <a:r>
              <a:rPr lang="th-TH" sz="2600" b="1" dirty="0">
                <a:latin typeface="Angsana New" pitchFamily="18" charset="-34"/>
                <a:cs typeface="+mn-cs"/>
              </a:rPr>
              <a:t>                 </a:t>
            </a:r>
            <a:r>
              <a:rPr lang="th-TH" sz="2600" b="1" dirty="0">
                <a:solidFill>
                  <a:srgbClr val="FF0000"/>
                </a:solidFill>
                <a:latin typeface="Angsana New" pitchFamily="18" charset="-34"/>
                <a:cs typeface="+mn-cs"/>
              </a:rPr>
              <a:t> ระยะเวลาแก้ไข				คะแนน</a:t>
            </a:r>
          </a:p>
          <a:p>
            <a:pPr fontAlgn="auto">
              <a:spcBef>
                <a:spcPts val="600"/>
              </a:spcBef>
              <a:spcAft>
                <a:spcPts val="0"/>
              </a:spcAft>
              <a:tabLst>
                <a:tab pos="2862263" algn="l"/>
                <a:tab pos="4175125" algn="l"/>
              </a:tabLst>
              <a:defRPr/>
            </a:pPr>
            <a:r>
              <a:rPr lang="th-TH" sz="2600" b="1" dirty="0">
                <a:solidFill>
                  <a:srgbClr val="003300"/>
                </a:solidFill>
                <a:latin typeface="Angsana New" pitchFamily="18" charset="-34"/>
                <a:cs typeface="+mn-cs"/>
              </a:rPr>
              <a:t>1. แก้ไขและส่งคืนให้ สำนักการคลัง ภายใน 3 วัน		50 คะแนน</a:t>
            </a:r>
          </a:p>
          <a:p>
            <a:pPr fontAlgn="auto">
              <a:spcBef>
                <a:spcPts val="600"/>
              </a:spcBef>
              <a:spcAft>
                <a:spcPts val="0"/>
              </a:spcAft>
              <a:tabLst>
                <a:tab pos="2862263" algn="l"/>
                <a:tab pos="4175125" algn="l"/>
              </a:tabLst>
              <a:defRPr/>
            </a:pPr>
            <a:r>
              <a:rPr lang="th-TH" sz="2600" b="1" dirty="0">
                <a:solidFill>
                  <a:srgbClr val="003300"/>
                </a:solidFill>
                <a:latin typeface="Angsana New" pitchFamily="18" charset="-34"/>
                <a:cs typeface="+mn-cs"/>
              </a:rPr>
              <a:t>2. แก้ไขและส่งคืนให้ สำนักการคลัง ภายใน 7 วัน		40 คะแนน</a:t>
            </a:r>
          </a:p>
          <a:p>
            <a:pPr fontAlgn="auto">
              <a:spcBef>
                <a:spcPts val="600"/>
              </a:spcBef>
              <a:spcAft>
                <a:spcPts val="0"/>
              </a:spcAft>
              <a:tabLst>
                <a:tab pos="2862263" algn="l"/>
                <a:tab pos="4175125" algn="l"/>
              </a:tabLst>
              <a:defRPr/>
            </a:pPr>
            <a:r>
              <a:rPr lang="th-TH" sz="2600" b="1" dirty="0">
                <a:solidFill>
                  <a:srgbClr val="003300"/>
                </a:solidFill>
                <a:latin typeface="Angsana New" pitchFamily="18" charset="-34"/>
                <a:cs typeface="+mn-cs"/>
              </a:rPr>
              <a:t>3. แก้ไขและส่งคืน สำนักการคลัง เกินกว่า 7 วัน	         	  0 คะแนน</a:t>
            </a:r>
          </a:p>
        </p:txBody>
      </p:sp>
      <p:sp>
        <p:nvSpPr>
          <p:cNvPr id="10254" name="Text Box 14"/>
          <p:cNvSpPr txBox="1">
            <a:spLocks noChangeArrowheads="1"/>
          </p:cNvSpPr>
          <p:nvPr/>
        </p:nvSpPr>
        <p:spPr bwMode="auto">
          <a:xfrm>
            <a:off x="539552" y="980728"/>
            <a:ext cx="8143875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th-TH" b="1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  <a:cs typeface="+mj-cs"/>
              </a:rPr>
              <a:t>พิจารณาจากการแก้ไขเอกสาร หากมีการทักท้วงหรือแก้ไขมากกว่าหนึ่งครั้งให้นับรวมระยะเวลาที่หน่วยงานใช้แก้ไขทั้งหมดเข้าด้วยกัน โดยจะพิจารณาคะแนนจากระยะเวลาที่ใช้ หากหน่วยงาน ไม่มีการแก้ไขเอกสารใดๆ จะได้ (60 คะแนน ) </a:t>
            </a:r>
            <a:endParaRPr lang="th-TH" b="1" u="sng" dirty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ngsana New" pitchFamily="18" charset="-34"/>
              <a:cs typeface="+mj-cs"/>
            </a:endParaRPr>
          </a:p>
        </p:txBody>
      </p:sp>
      <p:sp>
        <p:nvSpPr>
          <p:cNvPr id="18448" name="ตัวยึดหมายเลขภาพนิ่ง 15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CAE8E5D-6DC4-4064-A64D-FF9F13BC91CB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en-US" dirty="0"/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611560" y="260648"/>
            <a:ext cx="792088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2400"/>
              </a:spcBef>
              <a:defRPr/>
            </a:pPr>
            <a:r>
              <a:rPr lang="th-TH" sz="4000" b="1" u="sng" dirty="0">
                <a:ln w="50800"/>
                <a:solidFill>
                  <a:srgbClr val="0070C0"/>
                </a:solidFill>
                <a:latin typeface="Jasmine News" pitchFamily="18" charset="-34"/>
                <a:cs typeface="+mj-cs"/>
              </a:rPr>
              <a:t>ส่วนที่ 3 ความถูกต้องของข้อมูล </a:t>
            </a:r>
            <a:endParaRPr lang="th-TH" sz="4000" dirty="0"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/>
    </p:bldLst>
  </p:timing>
</p:sld>
</file>

<file path=ppt/theme/theme1.xml><?xml version="1.0" encoding="utf-8"?>
<a:theme xmlns:a="http://schemas.openxmlformats.org/drawingml/2006/main" name="Office Theme">
  <a:themeElements>
    <a:clrScheme name="จุดที่สุด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กำหนดเอง 2">
      <a:majorFont>
        <a:latin typeface="DSN MonTaNa"/>
        <a:ea typeface=""/>
        <a:cs typeface="JasmineUPC"/>
      </a:majorFont>
      <a:minorFont>
        <a:latin typeface="DSN MonTaNa"/>
        <a:ea typeface=""/>
        <a:cs typeface="JasmineUPC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Mod val="60000"/>
            <a:lumOff val="40000"/>
          </a:schemeClr>
        </a:solidFill>
      </a:spPr>
      <a:bodyPr rtlCol="0" anchor="ctr"/>
      <a:lstStyle>
        <a:defPPr algn="ctr">
          <a:defRPr dirty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Template29">
  <a:themeElements>
    <a:clrScheme name="Template29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emplate29">
      <a:majorFont>
        <a:latin typeface="Cordia New"/>
        <a:ea typeface=""/>
        <a:cs typeface="Angsana New"/>
      </a:majorFont>
      <a:minorFont>
        <a:latin typeface="Cordia New"/>
        <a:ea typeface=""/>
        <a:cs typeface="Angsana New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29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29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29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29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29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29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29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29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29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29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29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29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1687</TotalTime>
  <Words>893</Words>
  <Application>Microsoft Office PowerPoint</Application>
  <PresentationFormat>นำเสนอทางหน้าจอ (4:3)</PresentationFormat>
  <Paragraphs>118</Paragraphs>
  <Slides>18</Slides>
  <Notes>2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9</vt:i4>
      </vt:variant>
      <vt:variant>
        <vt:lpstr>ธีม</vt:lpstr>
      </vt:variant>
      <vt:variant>
        <vt:i4>2</vt:i4>
      </vt:variant>
      <vt:variant>
        <vt:lpstr>ชื่อเรื่องสไลด์</vt:lpstr>
      </vt:variant>
      <vt:variant>
        <vt:i4>18</vt:i4>
      </vt:variant>
    </vt:vector>
  </HeadingPairs>
  <TitlesOfParts>
    <vt:vector size="29" baseType="lpstr">
      <vt:lpstr>Angsana New</vt:lpstr>
      <vt:lpstr>Arial</vt:lpstr>
      <vt:lpstr>Calibri</vt:lpstr>
      <vt:lpstr>Cordia New</vt:lpstr>
      <vt:lpstr>DSN MonTaNa</vt:lpstr>
      <vt:lpstr>Jasmine News</vt:lpstr>
      <vt:lpstr>JasmineUPC</vt:lpstr>
      <vt:lpstr>TH Charm of AU</vt:lpstr>
      <vt:lpstr>TH SarabunPSK</vt:lpstr>
      <vt:lpstr>Office Theme</vt:lpstr>
      <vt:lpstr>Template29</vt:lpstr>
      <vt:lpstr>งานนำเสนอ PowerPoint</vt:lpstr>
      <vt:lpstr>กองทะเบียนทรัพย์สินและพัสดุ สำนักการคลัง  รับผิดชอบตัวชี้วัดใน   มิติที่  2 : ด้านประสิทธิภาพของการปฏิบัติราชการ  ประเด็นการประเมิน : การประเมินประสิทธิภาพการปฏิบัติราชการในการจัดทำงบการเงินและรายงานสรุปยอดทรัพย์สิน ประจำปี</vt:lpstr>
      <vt:lpstr>งานนำเสนอ PowerPoint</vt:lpstr>
      <vt:lpstr>ความสำเร็จของการจัดทำรายงานทรัพย์สินรายไตรมาส และงบทรัพย์สินประจำปี</vt:lpstr>
      <vt:lpstr>ช่วงการปรับเกณฑ์การให้คะแนน +/-20 คะแนน การจัดทำงบ ต่อ 1 คะแนน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ภาพนิ่ง 1</dc:title>
  <dc:creator>Lemel</dc:creator>
  <cp:lastModifiedBy>Veriton X</cp:lastModifiedBy>
  <cp:revision>249</cp:revision>
  <dcterms:created xsi:type="dcterms:W3CDTF">2011-07-25T02:09:56Z</dcterms:created>
  <dcterms:modified xsi:type="dcterms:W3CDTF">2019-08-16T02:12:07Z</dcterms:modified>
</cp:coreProperties>
</file>