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9" r:id="rId7"/>
    <p:sldId id="258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CC99"/>
    <a:srgbClr val="FFCC66"/>
    <a:srgbClr val="993366"/>
    <a:srgbClr val="CC3399"/>
    <a:srgbClr val="CC0099"/>
    <a:srgbClr val="0033CC"/>
    <a:srgbClr val="FF9900"/>
    <a:srgbClr val="FF33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38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1412776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altLang="ko-KR" sz="4800" b="1" dirty="0" smtClean="0">
                <a:latin typeface="TH SarabunIT๙" pitchFamily="34" charset="-34"/>
                <a:ea typeface="맑은 고딕" pitchFamily="50" charset="-127"/>
                <a:cs typeface="TH SarabunIT๙" pitchFamily="34" charset="-34"/>
              </a:rPr>
              <a:t>ตัวชี้วัดที่ 3.1  การเพิ่มประสิทธิภาพในการปฏิบัติงาน</a:t>
            </a:r>
          </a:p>
          <a:p>
            <a:r>
              <a:rPr lang="th-TH" altLang="ko-KR" sz="4800" b="1" dirty="0">
                <a:latin typeface="TH SarabunIT๙" pitchFamily="34" charset="-34"/>
                <a:ea typeface="맑은 고딕" pitchFamily="50" charset="-127"/>
                <a:cs typeface="TH SarabunIT๙" pitchFamily="34" charset="-34"/>
              </a:rPr>
              <a:t> </a:t>
            </a:r>
            <a:r>
              <a:rPr lang="th-TH" altLang="ko-KR" sz="4800" b="1" dirty="0" smtClean="0">
                <a:latin typeface="TH SarabunIT๙" pitchFamily="34" charset="-34"/>
                <a:ea typeface="맑은 고딕" pitchFamily="50" charset="-127"/>
                <a:cs typeface="TH SarabunIT๙" pitchFamily="34" charset="-34"/>
              </a:rPr>
              <a:t>                  ของหน่วยงาน</a:t>
            </a:r>
            <a:endParaRPr lang="en-US" altLang="ko-KR" sz="4800" b="1" dirty="0" smtClean="0">
              <a:latin typeface="TH SarabunIT๙" pitchFamily="34" charset="-34"/>
              <a:ea typeface="맑은 고딕" pitchFamily="50" charset="-127"/>
              <a:cs typeface="TH SarabunIT๙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096" y="5517232"/>
            <a:ext cx="8532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3600" b="1" dirty="0" smtClean="0">
                <a:latin typeface="TH SarabunIT๙" pitchFamily="34" charset="-34"/>
                <a:cs typeface="TH SarabunIT๙" pitchFamily="34" charset="-34"/>
              </a:rPr>
              <a:t>                                             </a:t>
            </a:r>
            <a:r>
              <a:rPr lang="th-TH" altLang="ko-KR" sz="3600" b="1" dirty="0" smtClean="0">
                <a:solidFill>
                  <a:srgbClr val="003300"/>
                </a:solidFill>
                <a:latin typeface="TH SarabunIT๙" pitchFamily="34" charset="-34"/>
                <a:cs typeface="TH SarabunIT๙" pitchFamily="34" charset="-34"/>
              </a:rPr>
              <a:t>ผู้รับผิดชอบ  สำนักงาน </a:t>
            </a:r>
            <a:r>
              <a:rPr lang="th-TH" altLang="ko-KR" sz="3600" b="1" dirty="0" err="1" smtClean="0">
                <a:solidFill>
                  <a:srgbClr val="003300"/>
                </a:solidFill>
                <a:latin typeface="TH SarabunIT๙" pitchFamily="34" charset="-34"/>
                <a:cs typeface="TH SarabunIT๙" pitchFamily="34" charset="-34"/>
              </a:rPr>
              <a:t>ก.ก</a:t>
            </a:r>
            <a:r>
              <a:rPr lang="th-TH" altLang="ko-KR" sz="3600" b="1" dirty="0" smtClean="0">
                <a:solidFill>
                  <a:srgbClr val="00330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kumimoji="0" lang="en-US" altLang="ko-KR" sz="3600" b="1" dirty="0">
              <a:solidFill>
                <a:srgbClr val="0033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495" y="3861048"/>
            <a:ext cx="38266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5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น้ำหนัก</a:t>
            </a:r>
            <a:r>
              <a:rPr lang="th-TH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ร้อยละ </a:t>
            </a:r>
            <a:r>
              <a:rPr lang="th-TH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7 </a:t>
            </a:r>
            <a:endParaRPr lang="th-TH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19448"/>
              </p:ext>
            </p:extLst>
          </p:nvPr>
        </p:nvGraphicFramePr>
        <p:xfrm>
          <a:off x="755576" y="1844824"/>
          <a:ext cx="7776863" cy="4516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4729"/>
                <a:gridCol w="239745"/>
                <a:gridCol w="3722389"/>
              </a:tblGrid>
              <a:tr h="38164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1.  สำนักงาน</a:t>
                      </a:r>
                      <a:r>
                        <a:rPr lang="th-TH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เลขานุการ</a:t>
                      </a:r>
                      <a:r>
                        <a:rPr lang="th-TH" sz="24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สภา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กรุงเทพมหานคร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10.  สำนักงานปกครองและทะเบียน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2.  สำนักงาน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เลขานุการผู้ว่า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ราชการ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กรุงเทพมหานคร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11.  สำนักงานตรวจสอบภายใน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3.  สำนักงาน </a:t>
                      </a:r>
                      <a:r>
                        <a:rPr lang="th-TH" sz="2400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ก.ก</a:t>
                      </a:r>
                      <a:r>
                        <a:rPr lang="th-TH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12.  สำนักงานกฎหมายและคดี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4.  สำนักยุทธศาสตร์และประเมินผล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AutoNum type="arabicPeriod" startAt="13"/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สถาบัน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พัฒนา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ข้าราชการ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  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กรุงเทพมหานคร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5.  สำนักพัฒนาสังคม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14.  สำนักงานประชาสัมพันธ์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6.  สำนักการศึกษา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15.  สำนักงานการต่างประเทศ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7.  สำนักงบประมาณกรุงเทพมหานคร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16. สำนักงานการเจ้าหน้าที่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8.  สำนักเทศกิจ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990600" algn="l"/>
                        </a:tabLst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17.  กองงานผู้ตรวจราชการ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th-TH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9.  สำนักผังเมือง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24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990600" algn="l"/>
                        </a:tabLst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18.  กองกลาง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2320" y="270173"/>
            <a:ext cx="8532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                       </a:t>
            </a:r>
            <a:r>
              <a:rPr lang="th-TH" altLang="ko-KR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หน่วยงานที่ต้องรับการประเมิน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541" y="1124744"/>
            <a:ext cx="853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30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altLang="ko-KR" sz="3200" b="1" dirty="0" smtClean="0">
                <a:solidFill>
                  <a:srgbClr val="003300"/>
                </a:solidFill>
                <a:latin typeface="TH SarabunIT๙" pitchFamily="34" charset="-34"/>
                <a:cs typeface="TH SarabunIT๙" pitchFamily="34" charset="-34"/>
              </a:rPr>
              <a:t>18 หน่วยงาน/ส่วนราชการในสังกัดสำนักปลัดกรุงเทพมหานคร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23321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1916832"/>
            <a:ext cx="74888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การเพิ่มประสิทธิภาพในการปฏิบัติงานของหน่วยงาน 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หมายถึง </a:t>
            </a: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การพัฒนา ปรับปรุง แก้ไข และหรือเพิ่มเติมความสามารถหรือทักษะในการปฏิบัติงานของหน่วยงานให้ดียิ่งขึ้น เพื่อ</a:t>
            </a: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ให้ผล</a:t>
            </a: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การปฏิบัติงานบรรลุเป้าหมายอย่างมีประสิทธิภาพ ประสิทธิผล และคุณภาพ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การดำเนินการ</a:t>
            </a:r>
            <a:endParaRPr lang="th-TH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539552" y="1907307"/>
            <a:ext cx="1944216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วิเคราะห์ 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SWOT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256806" y="1898898"/>
            <a:ext cx="1872208" cy="15301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จัดทำโครงการ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218659" y="3933056"/>
            <a:ext cx="2016224" cy="153010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ดำเนินการตามโครงการ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089078" y="2157611"/>
            <a:ext cx="2227337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คกก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. พิจารณา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9552" y="1412776"/>
            <a:ext cx="4536504" cy="3600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ส่ง </a:t>
            </a:r>
            <a:r>
              <a:rPr lang="th-TH" sz="2800" b="1" dirty="0" err="1" smtClean="0">
                <a:latin typeface="TH SarabunIT๙" pitchFamily="34" charset="-34"/>
                <a:cs typeface="TH SarabunIT๙" pitchFamily="34" charset="-34"/>
              </a:rPr>
              <a:t>สกก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. ภายใน 17 ธ.ค. 2561</a:t>
            </a:r>
            <a:endParaRPr lang="th-TH" sz="2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2531393" y="2492896"/>
            <a:ext cx="684000" cy="360040"/>
          </a:xfrm>
          <a:prstGeom prst="rightArrow">
            <a:avLst/>
          </a:prstGeom>
          <a:solidFill>
            <a:srgbClr val="99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ลูกศรขวา 8"/>
          <p:cNvSpPr/>
          <p:nvPr/>
        </p:nvSpPr>
        <p:spPr>
          <a:xfrm>
            <a:off x="5220072" y="2535188"/>
            <a:ext cx="720080" cy="360040"/>
          </a:xfrm>
          <a:prstGeom prst="rightArrow">
            <a:avLst/>
          </a:prstGeom>
          <a:solidFill>
            <a:srgbClr val="99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7020272" y="3260601"/>
            <a:ext cx="360040" cy="576064"/>
          </a:xfrm>
          <a:prstGeom prst="downArrow">
            <a:avLst/>
          </a:prstGeom>
          <a:solidFill>
            <a:srgbClr val="99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39553" y="3472433"/>
            <a:ext cx="1944216" cy="2472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2000" b="1" dirty="0" err="1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สพข</a:t>
            </a:r>
            <a:r>
              <a:rPr lang="th-TH" sz="20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 ช่วยทบทวนความรู้ในการวิเคราะห์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SWOT </a:t>
            </a:r>
            <a:r>
              <a:rPr lang="th-TH" sz="20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(ภายใน 30  พ.ย. 2561)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262139" y="3477766"/>
            <a:ext cx="1944216" cy="24726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- ไม่ใช่งานประจำ</a:t>
            </a:r>
          </a:p>
          <a:p>
            <a:r>
              <a:rPr lang="th-TH" sz="20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- กำหนดตัวชี้วัดไม่เกิน 3 ตัวชี้วัด</a:t>
            </a:r>
          </a:p>
          <a:p>
            <a:r>
              <a:rPr lang="th-TH" sz="2000" b="1" kern="1000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en-US" sz="2000" b="1" kern="1000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SWOT </a:t>
            </a:r>
            <a:r>
              <a:rPr lang="th-TH" sz="2000" b="1" kern="1000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และโครงการ</a:t>
            </a:r>
            <a:endParaRPr lang="th-TH" sz="2000" b="1" kern="1000" dirty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kern="1000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ไม่สอดคล้องกัน จะถูกหักคะแนน 10 คะแนน จาก 100 คะแนน</a:t>
            </a:r>
            <a:endParaRPr lang="th-TH" sz="2000" b="1" kern="1000" dirty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555204" y="6026621"/>
            <a:ext cx="4666803" cy="4987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ส่งช้ากว่ากำหนดตัดคะแนน</a:t>
            </a:r>
            <a:r>
              <a:rPr lang="th-TH" sz="19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วันละ</a:t>
            </a:r>
            <a:r>
              <a:rPr lang="th-TH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0.5 คะแนน จาก 100 คะแนน</a:t>
            </a:r>
            <a:endParaRPr lang="th-TH" sz="1900" b="1" dirty="0">
              <a:solidFill>
                <a:schemeClr val="accent6">
                  <a:lumMod val="60000"/>
                  <a:lumOff val="4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23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149" y="1268760"/>
            <a:ext cx="401833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15816" y="116632"/>
            <a:ext cx="378180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เครื่องมือการวิเคราะห์องค์กร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804" y="4446092"/>
            <a:ext cx="2261356" cy="2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4104456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 rot="20410582">
            <a:off x="99579" y="719687"/>
            <a:ext cx="1584176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S Analysis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72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91162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2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ประเมิน</a:t>
            </a:r>
            <a:r>
              <a:rPr lang="th-TH" sz="32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จากผลสำเร็จของโครงการเพิ่มประสิทธิภาพในการทำงานตามตัวชี้วัดที่กำหนด </a:t>
            </a:r>
            <a:r>
              <a:rPr lang="th-TH" sz="32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(100 คะแนน)</a:t>
            </a:r>
            <a:endParaRPr lang="en-US" sz="32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217215"/>
            <a:ext cx="272702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เกณฑ์การประเมิน 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: </a:t>
            </a:r>
            <a:endParaRPr lang="th-TH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67544" y="2132856"/>
            <a:ext cx="2180405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วิธีการคำนวณ 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: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66435" y="2780928"/>
            <a:ext cx="513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) การคำนวณร้อยละความสำเร็จของแต่ละตัวชี้วัด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915816" y="3415283"/>
            <a:ext cx="3960440" cy="954107"/>
          </a:xfrm>
          <a:prstGeom prst="rect">
            <a:avLst/>
          </a:prstGeom>
          <a:solidFill>
            <a:srgbClr val="FFCC99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2800" b="1" u="sng" dirty="0">
                <a:latin typeface="TH SarabunIT๙" pitchFamily="34" charset="-34"/>
                <a:cs typeface="TH SarabunIT๙" pitchFamily="34" charset="-34"/>
              </a:rPr>
              <a:t>ผลการดำเนินการตามตัวชี้วัด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X 100</a:t>
            </a:r>
          </a:p>
          <a:p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เป้าหมาย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ของตัวชี้วัด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8052" y="4571836"/>
            <a:ext cx="84244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700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2) การคำนวณผลรวมความสำเร็จของตัวชี้วัดโครงการเพิ่มประสิทธิภาพในการปฏิบัติงาน</a:t>
            </a:r>
            <a:endParaRPr lang="en-US" sz="2700" b="1" dirty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448272" y="5373216"/>
            <a:ext cx="4932040" cy="954107"/>
          </a:xfrm>
          <a:prstGeom prst="rect">
            <a:avLst/>
          </a:prstGeom>
          <a:solidFill>
            <a:srgbClr val="FFCC99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b="1" u="sng" dirty="0" smtClean="0">
                <a:latin typeface="TH SarabunIT๙" pitchFamily="34" charset="-34"/>
                <a:cs typeface="TH SarabunIT๙" pitchFamily="34" charset="-34"/>
              </a:rPr>
              <a:t>ผล</a:t>
            </a:r>
            <a:r>
              <a:rPr lang="th-TH" sz="2800" b="1" u="sng" dirty="0">
                <a:latin typeface="TH SarabunIT๙" pitchFamily="34" charset="-34"/>
                <a:cs typeface="TH SarabunIT๙" pitchFamily="34" charset="-34"/>
              </a:rPr>
              <a:t>ตัวชี้วัดที่ 1 + ผลตัวชี้วัดที่ 2 + ตัวชี้วัดที่ </a:t>
            </a:r>
            <a:r>
              <a:rPr lang="en-US" sz="2800" b="1" u="sng" dirty="0">
                <a:latin typeface="TH SarabunIT๙" pitchFamily="34" charset="-34"/>
                <a:cs typeface="TH SarabunIT๙" pitchFamily="34" charset="-34"/>
              </a:rPr>
              <a:t>3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               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จำนวน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ตัวชี้วัดทั้งหมด </a:t>
            </a:r>
          </a:p>
        </p:txBody>
      </p:sp>
    </p:spTree>
    <p:extLst>
      <p:ext uri="{BB962C8B-B14F-4D97-AF65-F5344CB8AC3E}">
        <p14:creationId xmlns:p14="http://schemas.microsoft.com/office/powerpoint/2010/main" val="33072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32698"/>
              </p:ext>
            </p:extLst>
          </p:nvPr>
        </p:nvGraphicFramePr>
        <p:xfrm>
          <a:off x="1403648" y="2492896"/>
          <a:ext cx="6368089" cy="216024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3254052"/>
                <a:gridCol w="566801"/>
                <a:gridCol w="637183"/>
                <a:gridCol w="636435"/>
                <a:gridCol w="637183"/>
                <a:gridCol w="636435"/>
              </a:tblGrid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ระดับคะแนน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2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3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4</a:t>
                      </a:r>
                      <a:endParaRPr lang="en-US" sz="2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en-US" sz="240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162018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การเพิ่มประสิทธิภาพในการปฏิบัติงาน</a:t>
                      </a:r>
                      <a:r>
                        <a:rPr lang="th-TH" sz="2800" spc="-2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ของหน่วยงาน</a:t>
                      </a:r>
                      <a:r>
                        <a:rPr lang="th-TH" sz="280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  </a:t>
                      </a:r>
                      <a:endParaRPr lang="en-US" sz="1400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80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85</a:t>
                      </a:r>
                      <a:endParaRPr lang="en-US" sz="2400" b="1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90</a:t>
                      </a:r>
                      <a:endParaRPr lang="en-US" sz="2400" b="1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95</a:t>
                      </a:r>
                      <a:endParaRPr lang="en-US" sz="2400" b="1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100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3486" y="683985"/>
            <a:ext cx="257634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เกณฑ์การให้คะแนน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Times New Roman" pitchFamily="18" charset="0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03648" y="1844824"/>
            <a:ext cx="61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ช่วงการปรับเกณฑ์การให้คะแนน +/- 5 คะแนน ต่อ 1 คะแนน</a:t>
            </a:r>
            <a:endParaRPr lang="th-TH" sz="4400" b="1" dirty="0"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346</Words>
  <Application>Microsoft Office PowerPoint</Application>
  <PresentationFormat>On-screen Show (4:3)</PresentationFormat>
  <Paragraphs>78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Abstract-Floral-PPT-Design</dc:title>
  <dc:creator>ALLPPT.COM</dc:creator>
  <cp:lastModifiedBy>supattra</cp:lastModifiedBy>
  <cp:revision>20</cp:revision>
  <dcterms:created xsi:type="dcterms:W3CDTF">2012-06-12T09:01:30Z</dcterms:created>
  <dcterms:modified xsi:type="dcterms:W3CDTF">2018-08-22T05:35:46Z</dcterms:modified>
</cp:coreProperties>
</file>