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90" r:id="rId3"/>
    <p:sldId id="310" r:id="rId4"/>
    <p:sldId id="258" r:id="rId5"/>
    <p:sldId id="292" r:id="rId6"/>
    <p:sldId id="295" r:id="rId7"/>
    <p:sldId id="293" r:id="rId8"/>
    <p:sldId id="313" r:id="rId9"/>
    <p:sldId id="294" r:id="rId10"/>
    <p:sldId id="314" r:id="rId11"/>
    <p:sldId id="297" r:id="rId12"/>
    <p:sldId id="269" r:id="rId13"/>
  </p:sldIdLst>
  <p:sldSz cx="9144000" cy="6858000" type="screen4x3"/>
  <p:notesSz cx="6797675" cy="9926638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F63A4"/>
    <a:srgbClr val="CC00FF"/>
    <a:srgbClr val="0000FF"/>
    <a:srgbClr val="009900"/>
    <a:srgbClr val="B00000"/>
    <a:srgbClr val="F7511D"/>
    <a:srgbClr val="0080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ลักษณะสีปานกลาง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ลักษณะสีปานกลาง 4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ลักษณะสีปานกลาง 4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ลักษณะชุดรูปแบบ 1 - เน้น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ลักษณะชุดรูปแบบ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7" autoAdjust="0"/>
    <p:restoredTop sz="94638" autoAdjust="0"/>
  </p:normalViewPr>
  <p:slideViewPr>
    <p:cSldViewPr>
      <p:cViewPr varScale="1">
        <p:scale>
          <a:sx n="86" d="100"/>
          <a:sy n="86" d="100"/>
        </p:scale>
        <p:origin x="11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47DA59-8103-4D31-9CC3-7909BA6062B6}" type="doc">
      <dgm:prSet loTypeId="urn:microsoft.com/office/officeart/2005/8/layout/radial5" loCatId="cycle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th-TH"/>
        </a:p>
      </dgm:t>
    </dgm:pt>
    <dgm:pt modelId="{73F5EABA-6002-434F-AE0E-715F4E09FD0B}">
      <dgm:prSet phldrT="[ข้อความ]"/>
      <dgm:spPr/>
      <dgm:t>
        <a:bodyPr/>
        <a:lstStyle/>
        <a:p>
          <a:r>
            <a:rPr lang="th-TH" b="1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ส่วนที่ 2</a:t>
          </a:r>
          <a:endParaRPr lang="th-TH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97CFD005-5860-494C-94CE-3DB16E5017B0}" type="parTrans" cxnId="{08948832-6551-4972-8E9B-DDB548D3C6F2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7A66F4A7-F00E-4066-AEA2-6C9CBAF7F8A8}" type="sibTrans" cxnId="{08948832-6551-4972-8E9B-DDB548D3C6F2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A6E06539-1370-48E4-B62A-8110E1CA4A8F}">
      <dgm:prSet phldrT="[ข้อความ]" custT="1"/>
      <dgm:spPr/>
      <dgm:t>
        <a:bodyPr/>
        <a:lstStyle/>
        <a:p>
          <a:r>
            <a:rPr lang="th-TH" sz="2800" b="1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หน่วยงานได้ระบุสถานะดำเนินการเสร็จสิ้นแล้ว</a:t>
          </a:r>
          <a:endParaRPr lang="th-TH" sz="2800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98AB7269-BFB9-4E62-9CE5-6F9A7C55F9DD}" type="parTrans" cxnId="{5CC7A67F-5AE7-4E19-87DE-2FCD57E62D7C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204AC813-2C11-45BA-828B-17489DF230DB}" type="sibTrans" cxnId="{5CC7A67F-5AE7-4E19-87DE-2FCD57E62D7C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CA4BA653-09DA-46C5-8060-34B59E0AA6F2}">
      <dgm:prSet phldrT="[ข้อความ]" custT="1"/>
      <dgm:spPr/>
      <dgm:t>
        <a:bodyPr/>
        <a:lstStyle/>
        <a:p>
          <a:r>
            <a:rPr lang="th-TH" sz="2800" b="1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จะต้องมีรายละเอียดของผลการดำเนินการ</a:t>
          </a:r>
          <a:br>
            <a:rPr lang="th-TH" sz="2800" b="1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</a:br>
          <a:r>
            <a:rPr lang="th-TH" sz="2800" b="1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ที่สามารถแจ้งผู้แจ้งเรื่องได้</a:t>
          </a:r>
          <a:endParaRPr lang="th-TH" sz="2800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9664C259-2D98-4EBB-B73D-DD3325284A1A}" type="parTrans" cxnId="{80B0F55C-5217-41EB-8DF2-F7CE14F4E717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F6531280-55DE-450E-AAEF-EE066E1E32C5}" type="sibTrans" cxnId="{80B0F55C-5217-41EB-8DF2-F7CE14F4E717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E3E0FAD2-189C-442C-9C13-E37C209B37F9}">
      <dgm:prSet custT="1"/>
      <dgm:spPr/>
      <dgm:t>
        <a:bodyPr/>
        <a:lstStyle/>
        <a:p>
          <a:r>
            <a:rPr lang="th-TH" sz="2800" b="1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ไม่เกิน 5 ประเภทเรื่อง</a:t>
          </a:r>
          <a:br>
            <a:rPr lang="th-TH" sz="2800" b="1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</a:br>
          <a:r>
            <a:rPr lang="th-TH" sz="2800" b="1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ในระบบเรื่องราวร้องทุกข์ของกรุงเทพมหานคร</a:t>
          </a:r>
          <a:endParaRPr lang="th-TH" sz="2800" b="1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gm:t>
    </dgm:pt>
    <dgm:pt modelId="{77EC821C-C306-4882-8306-0070475976D5}" type="parTrans" cxnId="{B44D2B18-8E0D-4AEA-A6B9-DFA25A4DCB6B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D7728474-B20F-4D35-9CB1-176E65C3A5B8}" type="sibTrans" cxnId="{B44D2B18-8E0D-4AEA-A6B9-DFA25A4DCB6B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87A82348-450A-4177-B909-2A241C837859}">
      <dgm:prSet phldrT="[ข้อความ]" custScaleX="331849" custScaleY="61501" custRadScaleRad="91425" custRadScaleInc="-230453"/>
      <dgm:spPr>
        <a:prstGeom prst="rect">
          <a:avLst/>
        </a:prstGeom>
      </dgm:spPr>
      <dgm:t>
        <a:bodyPr/>
        <a:lstStyle/>
        <a:p>
          <a:endParaRPr lang="th-TH">
            <a:solidFill>
              <a:schemeClr val="tx1"/>
            </a:solidFill>
            <a:effectLst/>
          </a:endParaRPr>
        </a:p>
      </dgm:t>
    </dgm:pt>
    <dgm:pt modelId="{B9D7D121-CCA2-4FB6-8B6F-E598A12CE80F}" type="parTrans" cxnId="{1D24D2B4-823C-4683-810D-C77142E554B5}">
      <dgm:prSet custAng="245267" custScaleX="83763" custLinFactNeighborX="-59705" custLinFactNeighborY="77448"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9410344C-A4E6-4D4B-8598-115F3DC2B137}" type="sibTrans" cxnId="{1D24D2B4-823C-4683-810D-C77142E554B5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2EAAB217-7A76-422D-84C6-FA4C14CDAD6B}">
      <dgm:prSet phldrT="[ข้อความ]"/>
      <dgm:spPr/>
      <dgm:t>
        <a:bodyPr/>
        <a:lstStyle/>
        <a:p>
          <a:r>
            <a:rPr lang="th-TH" b="1" cap="none" spc="0" dirty="0">
              <a:ln w="18415" cmpd="sng">
                <a:prstDash val="solid"/>
              </a:ln>
              <a:solidFill>
                <a:schemeClr val="tx1"/>
              </a:solidFill>
              <a:effectLst/>
            </a:rPr>
            <a:t> คุณภาพการดำเนินการแก้ไขเรื่องที่ได้รับแจ้งและการรายงานผล</a:t>
          </a:r>
        </a:p>
      </dgm:t>
    </dgm:pt>
    <dgm:pt modelId="{213B56D0-C7C4-471B-AF19-9FACF055AE82}" type="parTrans" cxnId="{E6B5204E-EE2B-4F8D-9AE3-645B6B6E0AB0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A10C7C40-DA7F-44BD-BC9B-BA2139CD16AF}" type="sibTrans" cxnId="{E6B5204E-EE2B-4F8D-9AE3-645B6B6E0AB0}">
      <dgm:prSet/>
      <dgm:spPr/>
      <dgm:t>
        <a:bodyPr/>
        <a:lstStyle/>
        <a:p>
          <a:endParaRPr lang="th-TH" b="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gm:t>
    </dgm:pt>
    <dgm:pt modelId="{83D6CD3C-F23F-44FA-84BF-7CC07B791EF9}" type="pres">
      <dgm:prSet presAssocID="{4047DA59-8103-4D31-9CC3-7909BA6062B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CA0E7D5-2274-478A-A6C8-1664D55F05B6}" type="pres">
      <dgm:prSet presAssocID="{73F5EABA-6002-434F-AE0E-715F4E09FD0B}" presName="centerShape" presStyleLbl="node0" presStyleIdx="0" presStyleCnt="1" custScaleX="116430" custScaleY="97530" custLinFactNeighborX="-71770" custLinFactNeighborY="-14555"/>
      <dgm:spPr/>
    </dgm:pt>
    <dgm:pt modelId="{CF030256-5851-4BA2-911E-FA97E93A05B4}" type="pres">
      <dgm:prSet presAssocID="{77EC821C-C306-4882-8306-0070475976D5}" presName="parTrans" presStyleLbl="sibTrans2D1" presStyleIdx="0" presStyleCnt="4" custAng="20888244" custScaleX="51822" custLinFactNeighborX="-60199" custLinFactNeighborY="-56629" custRadScaleRad="53764" custRadScaleInc="-2147483648"/>
      <dgm:spPr/>
    </dgm:pt>
    <dgm:pt modelId="{CE9B851A-7068-4C59-ACA3-1F3FD67CD970}" type="pres">
      <dgm:prSet presAssocID="{77EC821C-C306-4882-8306-0070475976D5}" presName="connectorText" presStyleLbl="sibTrans2D1" presStyleIdx="0" presStyleCnt="4"/>
      <dgm:spPr/>
    </dgm:pt>
    <dgm:pt modelId="{DE135323-75DA-4717-BB0F-DD030F6AD909}" type="pres">
      <dgm:prSet presAssocID="{E3E0FAD2-189C-442C-9C13-E37C209B37F9}" presName="node" presStyleLbl="node1" presStyleIdx="0" presStyleCnt="4" custScaleX="309418" custScaleY="55826" custRadScaleRad="80371" custRadScaleInc="80026">
        <dgm:presLayoutVars>
          <dgm:bulletEnabled val="1"/>
        </dgm:presLayoutVars>
      </dgm:prSet>
      <dgm:spPr>
        <a:prstGeom prst="rect">
          <a:avLst/>
        </a:prstGeom>
      </dgm:spPr>
    </dgm:pt>
    <dgm:pt modelId="{A71AA1F2-E933-4E73-8676-8F7B9997DEAB}" type="pres">
      <dgm:prSet presAssocID="{98AB7269-BFB9-4E62-9CE5-6F9A7C55F9DD}" presName="parTrans" presStyleLbl="sibTrans2D1" presStyleIdx="1" presStyleCnt="4" custAng="21162666" custScaleX="79432" custLinFactNeighborX="-41063" custLinFactNeighborY="30268" custRadScaleRad="67508" custRadScaleInc="-2147483648"/>
      <dgm:spPr/>
    </dgm:pt>
    <dgm:pt modelId="{57E2EE82-394C-45E8-B79F-FA314FA4B749}" type="pres">
      <dgm:prSet presAssocID="{98AB7269-BFB9-4E62-9CE5-6F9A7C55F9DD}" presName="connectorText" presStyleLbl="sibTrans2D1" presStyleIdx="1" presStyleCnt="4"/>
      <dgm:spPr/>
    </dgm:pt>
    <dgm:pt modelId="{FC97B790-924F-43E3-8C71-9E858E48666B}" type="pres">
      <dgm:prSet presAssocID="{A6E06539-1370-48E4-B62A-8110E1CA4A8F}" presName="node" presStyleLbl="node1" presStyleIdx="1" presStyleCnt="4" custScaleX="310469" custScaleY="56108" custRadScaleRad="49623" custRadScaleInc="-36207">
        <dgm:presLayoutVars>
          <dgm:bulletEnabled val="1"/>
        </dgm:presLayoutVars>
      </dgm:prSet>
      <dgm:spPr>
        <a:prstGeom prst="rect">
          <a:avLst/>
        </a:prstGeom>
      </dgm:spPr>
    </dgm:pt>
    <dgm:pt modelId="{6AD657F6-2582-43F5-A7E0-A58DD269C3E8}" type="pres">
      <dgm:prSet presAssocID="{9664C259-2D98-4EBB-B73D-DD3325284A1A}" presName="parTrans" presStyleLbl="sibTrans2D1" presStyleIdx="2" presStyleCnt="4" custAng="564545" custScaleX="56843" custLinFactNeighborX="-83757" custLinFactNeighborY="74121"/>
      <dgm:spPr/>
    </dgm:pt>
    <dgm:pt modelId="{5BCBC777-BDE2-41B9-8FEF-6FBFC0EE1F89}" type="pres">
      <dgm:prSet presAssocID="{9664C259-2D98-4EBB-B73D-DD3325284A1A}" presName="connectorText" presStyleLbl="sibTrans2D1" presStyleIdx="2" presStyleCnt="4"/>
      <dgm:spPr/>
    </dgm:pt>
    <dgm:pt modelId="{AEA1694C-AA9A-41F5-A3A1-6A8E097C5991}" type="pres">
      <dgm:prSet presAssocID="{CA4BA653-09DA-46C5-8060-34B59E0AA6F2}" presName="node" presStyleLbl="node1" presStyleIdx="2" presStyleCnt="4" custScaleX="337019" custScaleY="55910" custRadScaleRad="52530" custRadScaleInc="-100503">
        <dgm:presLayoutVars>
          <dgm:bulletEnabled val="1"/>
        </dgm:presLayoutVars>
      </dgm:prSet>
      <dgm:spPr>
        <a:prstGeom prst="rect">
          <a:avLst/>
        </a:prstGeom>
      </dgm:spPr>
    </dgm:pt>
    <dgm:pt modelId="{33A18F07-97F3-4139-BE3A-23BAD2226032}" type="pres">
      <dgm:prSet presAssocID="{213B56D0-C7C4-471B-AF19-9FACF055AE82}" presName="parTrans" presStyleLbl="sibTrans2D1" presStyleIdx="3" presStyleCnt="4" custAng="19385883" custScaleX="37099" custScaleY="88218" custLinFactNeighborX="-98334" custLinFactNeighborY="-33438"/>
      <dgm:spPr/>
    </dgm:pt>
    <dgm:pt modelId="{FA0527F9-521B-4377-9280-DFE62865CDF7}" type="pres">
      <dgm:prSet presAssocID="{213B56D0-C7C4-471B-AF19-9FACF055AE82}" presName="connectorText" presStyleLbl="sibTrans2D1" presStyleIdx="3" presStyleCnt="4"/>
      <dgm:spPr/>
    </dgm:pt>
    <dgm:pt modelId="{1B7ADEE6-6D31-4F0A-A296-78724D151CD5}" type="pres">
      <dgm:prSet presAssocID="{2EAAB217-7A76-422D-84C6-FA4C14CDAD6B}" presName="node" presStyleLbl="node1" presStyleIdx="3" presStyleCnt="4" custScaleX="387557" custScaleY="47450" custRadScaleRad="113897" custRadScaleInc="220808">
        <dgm:presLayoutVars>
          <dgm:bulletEnabled val="1"/>
        </dgm:presLayoutVars>
      </dgm:prSet>
      <dgm:spPr>
        <a:prstGeom prst="rect">
          <a:avLst/>
        </a:prstGeom>
      </dgm:spPr>
    </dgm:pt>
  </dgm:ptLst>
  <dgm:cxnLst>
    <dgm:cxn modelId="{747E5100-4A7D-4477-A6BC-3EE263A7C85B}" type="presOf" srcId="{213B56D0-C7C4-471B-AF19-9FACF055AE82}" destId="{FA0527F9-521B-4377-9280-DFE62865CDF7}" srcOrd="1" destOrd="0" presId="urn:microsoft.com/office/officeart/2005/8/layout/radial5"/>
    <dgm:cxn modelId="{0CB1AB00-D1E2-44A1-AF63-F97527C7FA3C}" type="presOf" srcId="{9664C259-2D98-4EBB-B73D-DD3325284A1A}" destId="{5BCBC777-BDE2-41B9-8FEF-6FBFC0EE1F89}" srcOrd="1" destOrd="0" presId="urn:microsoft.com/office/officeart/2005/8/layout/radial5"/>
    <dgm:cxn modelId="{B25D3E06-0E7C-475D-9A48-D55CD1248E76}" type="presOf" srcId="{CA4BA653-09DA-46C5-8060-34B59E0AA6F2}" destId="{AEA1694C-AA9A-41F5-A3A1-6A8E097C5991}" srcOrd="0" destOrd="0" presId="urn:microsoft.com/office/officeart/2005/8/layout/radial5"/>
    <dgm:cxn modelId="{B44D2B18-8E0D-4AEA-A6B9-DFA25A4DCB6B}" srcId="{73F5EABA-6002-434F-AE0E-715F4E09FD0B}" destId="{E3E0FAD2-189C-442C-9C13-E37C209B37F9}" srcOrd="0" destOrd="0" parTransId="{77EC821C-C306-4882-8306-0070475976D5}" sibTransId="{D7728474-B20F-4D35-9CB1-176E65C3A5B8}"/>
    <dgm:cxn modelId="{08948832-6551-4972-8E9B-DDB548D3C6F2}" srcId="{4047DA59-8103-4D31-9CC3-7909BA6062B6}" destId="{73F5EABA-6002-434F-AE0E-715F4E09FD0B}" srcOrd="0" destOrd="0" parTransId="{97CFD005-5860-494C-94CE-3DB16E5017B0}" sibTransId="{7A66F4A7-F00E-4066-AEA2-6C9CBAF7F8A8}"/>
    <dgm:cxn modelId="{34C9465B-DD59-4771-A8F6-290004A3C3AC}" type="presOf" srcId="{77EC821C-C306-4882-8306-0070475976D5}" destId="{CE9B851A-7068-4C59-ACA3-1F3FD67CD970}" srcOrd="1" destOrd="0" presId="urn:microsoft.com/office/officeart/2005/8/layout/radial5"/>
    <dgm:cxn modelId="{80B0F55C-5217-41EB-8DF2-F7CE14F4E717}" srcId="{73F5EABA-6002-434F-AE0E-715F4E09FD0B}" destId="{CA4BA653-09DA-46C5-8060-34B59E0AA6F2}" srcOrd="2" destOrd="0" parTransId="{9664C259-2D98-4EBB-B73D-DD3325284A1A}" sibTransId="{F6531280-55DE-450E-AAEF-EE066E1E32C5}"/>
    <dgm:cxn modelId="{3AC68060-260D-4C65-8AD6-1EB6F5ECBBAC}" type="presOf" srcId="{A6E06539-1370-48E4-B62A-8110E1CA4A8F}" destId="{FC97B790-924F-43E3-8C71-9E858E48666B}" srcOrd="0" destOrd="0" presId="urn:microsoft.com/office/officeart/2005/8/layout/radial5"/>
    <dgm:cxn modelId="{6B44F364-B99A-4B9B-AC1A-7326E7576FA2}" type="presOf" srcId="{4047DA59-8103-4D31-9CC3-7909BA6062B6}" destId="{83D6CD3C-F23F-44FA-84BF-7CC07B791EF9}" srcOrd="0" destOrd="0" presId="urn:microsoft.com/office/officeart/2005/8/layout/radial5"/>
    <dgm:cxn modelId="{429AC949-4C4C-4E1C-AABA-F6DE811C9538}" type="presOf" srcId="{77EC821C-C306-4882-8306-0070475976D5}" destId="{CF030256-5851-4BA2-911E-FA97E93A05B4}" srcOrd="0" destOrd="0" presId="urn:microsoft.com/office/officeart/2005/8/layout/radial5"/>
    <dgm:cxn modelId="{E6B5204E-EE2B-4F8D-9AE3-645B6B6E0AB0}" srcId="{73F5EABA-6002-434F-AE0E-715F4E09FD0B}" destId="{2EAAB217-7A76-422D-84C6-FA4C14CDAD6B}" srcOrd="3" destOrd="0" parTransId="{213B56D0-C7C4-471B-AF19-9FACF055AE82}" sibTransId="{A10C7C40-DA7F-44BD-BC9B-BA2139CD16AF}"/>
    <dgm:cxn modelId="{99CA8354-4C7A-42A5-875A-2DDA05F3D69D}" type="presOf" srcId="{213B56D0-C7C4-471B-AF19-9FACF055AE82}" destId="{33A18F07-97F3-4139-BE3A-23BAD2226032}" srcOrd="0" destOrd="0" presId="urn:microsoft.com/office/officeart/2005/8/layout/radial5"/>
    <dgm:cxn modelId="{5CC7A67F-5AE7-4E19-87DE-2FCD57E62D7C}" srcId="{73F5EABA-6002-434F-AE0E-715F4E09FD0B}" destId="{A6E06539-1370-48E4-B62A-8110E1CA4A8F}" srcOrd="1" destOrd="0" parTransId="{98AB7269-BFB9-4E62-9CE5-6F9A7C55F9DD}" sibTransId="{204AC813-2C11-45BA-828B-17489DF230DB}"/>
    <dgm:cxn modelId="{9BCEFA7F-A90F-4671-98F5-AA86E451A2A8}" type="presOf" srcId="{E3E0FAD2-189C-442C-9C13-E37C209B37F9}" destId="{DE135323-75DA-4717-BB0F-DD030F6AD909}" srcOrd="0" destOrd="0" presId="urn:microsoft.com/office/officeart/2005/8/layout/radial5"/>
    <dgm:cxn modelId="{D4F41290-C193-40A0-92EC-D531DFC3C048}" type="presOf" srcId="{2EAAB217-7A76-422D-84C6-FA4C14CDAD6B}" destId="{1B7ADEE6-6D31-4F0A-A296-78724D151CD5}" srcOrd="0" destOrd="0" presId="urn:microsoft.com/office/officeart/2005/8/layout/radial5"/>
    <dgm:cxn modelId="{F39E1B99-FAFE-4E6F-8697-931249A83D4A}" type="presOf" srcId="{98AB7269-BFB9-4E62-9CE5-6F9A7C55F9DD}" destId="{A71AA1F2-E933-4E73-8676-8F7B9997DEAB}" srcOrd="0" destOrd="0" presId="urn:microsoft.com/office/officeart/2005/8/layout/radial5"/>
    <dgm:cxn modelId="{FC0729A6-19B0-47D0-88CE-25DAF86AECA7}" type="presOf" srcId="{9664C259-2D98-4EBB-B73D-DD3325284A1A}" destId="{6AD657F6-2582-43F5-A7E0-A58DD269C3E8}" srcOrd="0" destOrd="0" presId="urn:microsoft.com/office/officeart/2005/8/layout/radial5"/>
    <dgm:cxn modelId="{1D24D2B4-823C-4683-810D-C77142E554B5}" srcId="{4047DA59-8103-4D31-9CC3-7909BA6062B6}" destId="{87A82348-450A-4177-B909-2A241C837859}" srcOrd="1" destOrd="0" parTransId="{B9D7D121-CCA2-4FB6-8B6F-E598A12CE80F}" sibTransId="{9410344C-A4E6-4D4B-8598-115F3DC2B137}"/>
    <dgm:cxn modelId="{A33DEBD0-5156-4F0B-9816-E74257D400EA}" type="presOf" srcId="{73F5EABA-6002-434F-AE0E-715F4E09FD0B}" destId="{6CA0E7D5-2274-478A-A6C8-1664D55F05B6}" srcOrd="0" destOrd="0" presId="urn:microsoft.com/office/officeart/2005/8/layout/radial5"/>
    <dgm:cxn modelId="{673A5EE7-D7CB-4E9F-B100-576575DF153C}" type="presOf" srcId="{98AB7269-BFB9-4E62-9CE5-6F9A7C55F9DD}" destId="{57E2EE82-394C-45E8-B79F-FA314FA4B749}" srcOrd="1" destOrd="0" presId="urn:microsoft.com/office/officeart/2005/8/layout/radial5"/>
    <dgm:cxn modelId="{907B6EB7-282A-4D62-A4B7-6C0635F49645}" type="presParOf" srcId="{83D6CD3C-F23F-44FA-84BF-7CC07B791EF9}" destId="{6CA0E7D5-2274-478A-A6C8-1664D55F05B6}" srcOrd="0" destOrd="0" presId="urn:microsoft.com/office/officeart/2005/8/layout/radial5"/>
    <dgm:cxn modelId="{9AB2039C-F9ED-4F20-B301-195FFE70095E}" type="presParOf" srcId="{83D6CD3C-F23F-44FA-84BF-7CC07B791EF9}" destId="{CF030256-5851-4BA2-911E-FA97E93A05B4}" srcOrd="1" destOrd="0" presId="urn:microsoft.com/office/officeart/2005/8/layout/radial5"/>
    <dgm:cxn modelId="{9771EC9B-2374-4FD6-83F8-CA7D8D9AF72F}" type="presParOf" srcId="{CF030256-5851-4BA2-911E-FA97E93A05B4}" destId="{CE9B851A-7068-4C59-ACA3-1F3FD67CD970}" srcOrd="0" destOrd="0" presId="urn:microsoft.com/office/officeart/2005/8/layout/radial5"/>
    <dgm:cxn modelId="{4D034CC0-FB18-485D-92C9-F58CCCF5D348}" type="presParOf" srcId="{83D6CD3C-F23F-44FA-84BF-7CC07B791EF9}" destId="{DE135323-75DA-4717-BB0F-DD030F6AD909}" srcOrd="2" destOrd="0" presId="urn:microsoft.com/office/officeart/2005/8/layout/radial5"/>
    <dgm:cxn modelId="{41DA535F-29EF-49CF-9AC6-673DE871A488}" type="presParOf" srcId="{83D6CD3C-F23F-44FA-84BF-7CC07B791EF9}" destId="{A71AA1F2-E933-4E73-8676-8F7B9997DEAB}" srcOrd="3" destOrd="0" presId="urn:microsoft.com/office/officeart/2005/8/layout/radial5"/>
    <dgm:cxn modelId="{600109B5-2C3A-4DF8-B86B-DAB4AAF1E495}" type="presParOf" srcId="{A71AA1F2-E933-4E73-8676-8F7B9997DEAB}" destId="{57E2EE82-394C-45E8-B79F-FA314FA4B749}" srcOrd="0" destOrd="0" presId="urn:microsoft.com/office/officeart/2005/8/layout/radial5"/>
    <dgm:cxn modelId="{BE587F86-0759-4990-B256-8860D96A2ACC}" type="presParOf" srcId="{83D6CD3C-F23F-44FA-84BF-7CC07B791EF9}" destId="{FC97B790-924F-43E3-8C71-9E858E48666B}" srcOrd="4" destOrd="0" presId="urn:microsoft.com/office/officeart/2005/8/layout/radial5"/>
    <dgm:cxn modelId="{E748FBDC-7DC1-4549-A2A4-33BC00600C3F}" type="presParOf" srcId="{83D6CD3C-F23F-44FA-84BF-7CC07B791EF9}" destId="{6AD657F6-2582-43F5-A7E0-A58DD269C3E8}" srcOrd="5" destOrd="0" presId="urn:microsoft.com/office/officeart/2005/8/layout/radial5"/>
    <dgm:cxn modelId="{D3446C63-9DE8-4885-BE16-AEDF60BE607B}" type="presParOf" srcId="{6AD657F6-2582-43F5-A7E0-A58DD269C3E8}" destId="{5BCBC777-BDE2-41B9-8FEF-6FBFC0EE1F89}" srcOrd="0" destOrd="0" presId="urn:microsoft.com/office/officeart/2005/8/layout/radial5"/>
    <dgm:cxn modelId="{F7E944E3-2E22-4A21-A40F-0431D4F597B1}" type="presParOf" srcId="{83D6CD3C-F23F-44FA-84BF-7CC07B791EF9}" destId="{AEA1694C-AA9A-41F5-A3A1-6A8E097C5991}" srcOrd="6" destOrd="0" presId="urn:microsoft.com/office/officeart/2005/8/layout/radial5"/>
    <dgm:cxn modelId="{5C154645-C076-4A32-A3A2-7EB3F2D94C6E}" type="presParOf" srcId="{83D6CD3C-F23F-44FA-84BF-7CC07B791EF9}" destId="{33A18F07-97F3-4139-BE3A-23BAD2226032}" srcOrd="7" destOrd="0" presId="urn:microsoft.com/office/officeart/2005/8/layout/radial5"/>
    <dgm:cxn modelId="{408C3C42-2122-45A7-B64E-7ACF9A4E07F2}" type="presParOf" srcId="{33A18F07-97F3-4139-BE3A-23BAD2226032}" destId="{FA0527F9-521B-4377-9280-DFE62865CDF7}" srcOrd="0" destOrd="0" presId="urn:microsoft.com/office/officeart/2005/8/layout/radial5"/>
    <dgm:cxn modelId="{7AD0090A-95A0-406F-804F-7C17815A6137}" type="presParOf" srcId="{83D6CD3C-F23F-44FA-84BF-7CC07B791EF9}" destId="{1B7ADEE6-6D31-4F0A-A296-78724D151CD5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A0E7D5-2274-478A-A6C8-1664D55F05B6}">
      <dsp:nvSpPr>
        <dsp:cNvPr id="0" name=""/>
        <dsp:cNvSpPr/>
      </dsp:nvSpPr>
      <dsp:spPr>
        <a:xfrm>
          <a:off x="166207" y="1834851"/>
          <a:ext cx="2052496" cy="171931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4400" b="1" kern="1200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ส่วนที่ 2</a:t>
          </a:r>
          <a:endParaRPr lang="th-TH" sz="4400" b="1" kern="1200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sp:txBody>
      <dsp:txXfrm>
        <a:off x="466788" y="2086639"/>
        <a:ext cx="1451334" cy="1215739"/>
      </dsp:txXfrm>
    </dsp:sp>
    <dsp:sp modelId="{CF030256-5851-4BA2-911E-FA97E93A05B4}">
      <dsp:nvSpPr>
        <dsp:cNvPr id="0" name=""/>
        <dsp:cNvSpPr/>
      </dsp:nvSpPr>
      <dsp:spPr>
        <a:xfrm rot="20248838">
          <a:off x="2232488" y="1680902"/>
          <a:ext cx="525357" cy="613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sp:txBody>
      <dsp:txXfrm>
        <a:off x="2238497" y="1833683"/>
        <a:ext cx="367750" cy="367802"/>
      </dsp:txXfrm>
    </dsp:sp>
    <dsp:sp modelId="{DE135323-75DA-4717-BB0F-DD030F6AD909}">
      <dsp:nvSpPr>
        <dsp:cNvPr id="0" name=""/>
        <dsp:cNvSpPr/>
      </dsp:nvSpPr>
      <dsp:spPr>
        <a:xfrm>
          <a:off x="3214680" y="1285860"/>
          <a:ext cx="5578646" cy="10065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2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ไม่เกิน 5 ประเภทเรื่อง</a:t>
          </a:r>
          <a:br>
            <a:rPr lang="th-TH" sz="2800" b="1" kern="1200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</a:br>
          <a:r>
            <a:rPr lang="th-TH" sz="2800" b="1" kern="1200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ในระบบเรื่องราวร้องทุกข์ของกรุงเทพมหานคร</a:t>
          </a:r>
          <a:endParaRPr lang="th-TH" sz="2800" b="1" kern="1200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sp:txBody>
      <dsp:txXfrm>
        <a:off x="3214680" y="1285860"/>
        <a:ext cx="5578646" cy="1006513"/>
      </dsp:txXfrm>
    </dsp:sp>
    <dsp:sp modelId="{A71AA1F2-E933-4E73-8676-8F7B9997DEAB}">
      <dsp:nvSpPr>
        <dsp:cNvPr id="0" name=""/>
        <dsp:cNvSpPr/>
      </dsp:nvSpPr>
      <dsp:spPr>
        <a:xfrm rot="21435217">
          <a:off x="2282811" y="2702395"/>
          <a:ext cx="522500" cy="613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sp:txBody>
      <dsp:txXfrm>
        <a:off x="2282901" y="2828750"/>
        <a:ext cx="365750" cy="367802"/>
      </dsp:txXfrm>
    </dsp:sp>
    <dsp:sp modelId="{FC97B790-924F-43E3-8C71-9E858E48666B}">
      <dsp:nvSpPr>
        <dsp:cNvPr id="0" name=""/>
        <dsp:cNvSpPr/>
      </dsp:nvSpPr>
      <dsp:spPr>
        <a:xfrm>
          <a:off x="3214686" y="2571734"/>
          <a:ext cx="5597595" cy="101159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3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หน่วยงานได้ระบุสถานะดำเนินการเสร็จสิ้นแล้ว</a:t>
          </a:r>
          <a:endParaRPr lang="th-TH" sz="2800" b="1" kern="1200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sp:txBody>
      <dsp:txXfrm>
        <a:off x="3214686" y="2571734"/>
        <a:ext cx="5597595" cy="1011598"/>
      </dsp:txXfrm>
    </dsp:sp>
    <dsp:sp modelId="{6AD657F6-2582-43F5-A7E0-A58DD269C3E8}">
      <dsp:nvSpPr>
        <dsp:cNvPr id="0" name=""/>
        <dsp:cNvSpPr/>
      </dsp:nvSpPr>
      <dsp:spPr>
        <a:xfrm rot="1769415">
          <a:off x="1783054" y="3605414"/>
          <a:ext cx="758374" cy="61300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5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sp:txBody>
      <dsp:txXfrm>
        <a:off x="1794967" y="3682749"/>
        <a:ext cx="574473" cy="367802"/>
      </dsp:txXfrm>
    </dsp:sp>
    <dsp:sp modelId="{AEA1694C-AA9A-41F5-A3A1-6A8E097C5991}">
      <dsp:nvSpPr>
        <dsp:cNvPr id="0" name=""/>
        <dsp:cNvSpPr/>
      </dsp:nvSpPr>
      <dsp:spPr>
        <a:xfrm>
          <a:off x="2714602" y="3857624"/>
          <a:ext cx="6076278" cy="100802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จะต้องมีรายละเอียดของผลการดำเนินการ</a:t>
          </a:r>
          <a:br>
            <a:rPr lang="th-TH" sz="2800" b="1" kern="1200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</a:br>
          <a:r>
            <a:rPr lang="th-TH" sz="2800" b="1" kern="1200" cap="none" spc="0">
              <a:ln w="18415" cmpd="sng">
                <a:prstDash val="solid"/>
              </a:ln>
              <a:solidFill>
                <a:schemeClr val="tx1"/>
              </a:solidFill>
              <a:effectLst/>
            </a:rPr>
            <a:t>ที่สามารถแจ้งผู้แจ้งเรื่องได้</a:t>
          </a:r>
          <a:endParaRPr lang="th-TH" sz="2800" b="1" kern="1200" cap="none" spc="0" dirty="0">
            <a:ln w="18415" cmpd="sng">
              <a:prstDash val="solid"/>
            </a:ln>
            <a:solidFill>
              <a:schemeClr val="tx1"/>
            </a:solidFill>
            <a:effectLst/>
          </a:endParaRPr>
        </a:p>
      </dsp:txBody>
      <dsp:txXfrm>
        <a:off x="2714602" y="3857624"/>
        <a:ext cx="6076278" cy="1008028"/>
      </dsp:txXfrm>
    </dsp:sp>
    <dsp:sp modelId="{33A18F07-97F3-4139-BE3A-23BAD2226032}">
      <dsp:nvSpPr>
        <dsp:cNvPr id="0" name=""/>
        <dsp:cNvSpPr/>
      </dsp:nvSpPr>
      <dsp:spPr>
        <a:xfrm rot="17754281">
          <a:off x="1559219" y="1171012"/>
          <a:ext cx="531095" cy="54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h-TH" sz="2200" b="0" kern="1200" cap="none" spc="0">
            <a:ln w="18415" cmpd="sng">
              <a:solidFill>
                <a:srgbClr val="FFFFFF"/>
              </a:solidFill>
              <a:prstDash val="solid"/>
            </a:ln>
            <a:solidFill>
              <a:schemeClr val="tx1"/>
            </a:solidFill>
            <a:effectLst/>
          </a:endParaRPr>
        </a:p>
      </dsp:txBody>
      <dsp:txXfrm>
        <a:off x="1604080" y="1350828"/>
        <a:ext cx="371767" cy="324466"/>
      </dsp:txXfrm>
    </dsp:sp>
    <dsp:sp modelId="{1B7ADEE6-6D31-4F0A-A296-78724D151CD5}">
      <dsp:nvSpPr>
        <dsp:cNvPr id="0" name=""/>
        <dsp:cNvSpPr/>
      </dsp:nvSpPr>
      <dsp:spPr>
        <a:xfrm>
          <a:off x="1785920" y="166828"/>
          <a:ext cx="6987452" cy="85549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800" b="1" kern="1200" cap="none" spc="0" dirty="0">
              <a:ln w="18415" cmpd="sng">
                <a:prstDash val="solid"/>
              </a:ln>
              <a:solidFill>
                <a:schemeClr val="tx1"/>
              </a:solidFill>
              <a:effectLst/>
            </a:rPr>
            <a:t> คุณภาพการดำเนินการแก้ไขเรื่องที่ได้รับแจ้งและการรายงานผล</a:t>
          </a:r>
        </a:p>
      </dsp:txBody>
      <dsp:txXfrm>
        <a:off x="1785920" y="166828"/>
        <a:ext cx="6987452" cy="855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82" cy="496882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49927" y="0"/>
            <a:ext cx="2946182" cy="496882"/>
          </a:xfrm>
          <a:prstGeom prst="rect">
            <a:avLst/>
          </a:prstGeom>
        </p:spPr>
        <p:txBody>
          <a:bodyPr vert="horz" lIns="90425" tIns="45213" rIns="90425" bIns="45213" rtlCol="0"/>
          <a:lstStyle>
            <a:lvl1pPr algn="r">
              <a:defRPr sz="1200"/>
            </a:lvl1pPr>
          </a:lstStyle>
          <a:p>
            <a:fld id="{BA1A3573-C002-417A-B345-B243577B8BAB}" type="datetimeFigureOut">
              <a:rPr lang="th-TH" smtClean="0"/>
              <a:pPr/>
              <a:t>09/08/62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28183"/>
            <a:ext cx="2946182" cy="496882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49927" y="9428183"/>
            <a:ext cx="2946182" cy="496882"/>
          </a:xfrm>
          <a:prstGeom prst="rect">
            <a:avLst/>
          </a:prstGeom>
        </p:spPr>
        <p:txBody>
          <a:bodyPr vert="horz" lIns="90425" tIns="45213" rIns="90425" bIns="45213" rtlCol="0" anchor="b"/>
          <a:lstStyle>
            <a:lvl1pPr algn="r">
              <a:defRPr sz="1200"/>
            </a:lvl1pPr>
          </a:lstStyle>
          <a:p>
            <a:fld id="{41A284B5-6590-4D74-9C7A-4BE0DEB2B52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1501" tIns="45750" rIns="91501" bIns="4575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1501" tIns="45750" rIns="91501" bIns="45750" rtlCol="0"/>
          <a:lstStyle>
            <a:lvl1pPr algn="r">
              <a:defRPr sz="1200"/>
            </a:lvl1pPr>
          </a:lstStyle>
          <a:p>
            <a:fld id="{B65A50DF-C262-4864-9428-FD6F81B0FAF3}" type="datetimeFigureOut">
              <a:rPr lang="th-TH" smtClean="0"/>
              <a:pPr/>
              <a:t>09/08/62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1" tIns="45750" rIns="91501" bIns="4575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01" tIns="45750" rIns="91501" bIns="4575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1501" tIns="45750" rIns="91501" bIns="4575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1501" tIns="45750" rIns="91501" bIns="45750" rtlCol="0" anchor="b"/>
          <a:lstStyle>
            <a:lvl1pPr algn="r">
              <a:defRPr sz="1200"/>
            </a:lvl1pPr>
          </a:lstStyle>
          <a:p>
            <a:fld id="{4C3BA491-45D1-4AD3-89EC-82C045AF036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7" name="ชื่อเรื่องรอง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30" name="ตัวยึดวันที่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B715-AF0E-49B4-A127-1782610FDCD3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19" name="ตัวยึดท้ายกระดา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ตัวยึดหมายเลขภาพนิ่ง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5B577-A44E-407E-83E9-3DB5FC1BE5BF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543A2-4584-48DD-BFD6-30B76B085112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4EEB-D0DF-471F-8063-373D6B139338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9D4C9-0B35-416A-BCE3-43A135FDF5F5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273E4-6CA6-4C8F-95FB-0C1A1908550A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เนื้อหา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B400-00B6-49F7-8002-AF53DB34B969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F3DBF-01FE-4CD4-9060-64C48060420B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307C4-9DB6-4773-BE61-B09AFCC5AF1B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/>
              <a:t>ระดับที่สอง</a:t>
            </a:r>
          </a:p>
          <a:p>
            <a:pPr lvl="2" eaLnBrk="1" latinLnBrk="0" hangingPunct="1"/>
            <a:r>
              <a:rPr lang="th-TH"/>
              <a:t>ระดับที่สาม</a:t>
            </a:r>
          </a:p>
          <a:p>
            <a:pPr lvl="3" eaLnBrk="1" latinLnBrk="0" hangingPunct="1"/>
            <a:r>
              <a:rPr lang="th-TH"/>
              <a:t>ระดับที่สี่</a:t>
            </a:r>
          </a:p>
          <a:p>
            <a:pPr lvl="4" eaLnBrk="1" latinLnBrk="0" hangingPunct="1"/>
            <a:r>
              <a:rPr lang="th-TH"/>
              <a:t>ระดับที่ห้า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71EF8-0501-4416-84B7-8F5CE9DD8EA8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ดและมนมุมสี่เหลี่ยมหนึ่งมุม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ามเหลี่ยมมุมฉาก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5DB13-A0B5-400D-B414-B8F76861B438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10" name="รูปแบบอิสระ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รูปแบบอิสระ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รูปแบบอิสระ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รูปแบบอิสระ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ตัวยึดชื่อเรื่อง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h-TH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0" name="ตัวยึดข้อความ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/>
              <a:t>ระดับที่สอง</a:t>
            </a:r>
          </a:p>
          <a:p>
            <a:pPr lvl="2" eaLnBrk="1" latinLnBrk="0" hangingPunct="1"/>
            <a:r>
              <a:rPr kumimoji="0" lang="th-TH"/>
              <a:t>ระดับที่สาม</a:t>
            </a:r>
          </a:p>
          <a:p>
            <a:pPr lvl="3" eaLnBrk="1" latinLnBrk="0" hangingPunct="1"/>
            <a:r>
              <a:rPr kumimoji="0" lang="th-TH"/>
              <a:t>ระดับที่สี่</a:t>
            </a:r>
          </a:p>
          <a:p>
            <a:pPr lvl="4" eaLnBrk="1" latinLnBrk="0" hangingPunct="1"/>
            <a:r>
              <a:rPr kumimoji="0" lang="th-TH"/>
              <a:t>ระดับที่ห้า</a:t>
            </a:r>
            <a:endParaRPr kumimoji="0" lang="en-US"/>
          </a:p>
        </p:txBody>
      </p:sp>
      <p:sp>
        <p:nvSpPr>
          <p:cNvPr id="10" name="ตัวยึดวันที่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C6C013-9029-40C2-8867-3B62C432A220}" type="datetime1">
              <a:rPr lang="th-TH" smtClean="0"/>
              <a:pPr/>
              <a:t>09/08/62</a:t>
            </a:fld>
            <a:endParaRPr lang="th-TH"/>
          </a:p>
        </p:txBody>
      </p:sp>
      <p:sp>
        <p:nvSpPr>
          <p:cNvPr id="22" name="ตัวยึดท้ายกระดา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74A841-25A6-45FF-931B-8E040F443B08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กลุ่ม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รูปแบบอิสระ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รูปแบบอิสระ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8429684" cy="5286412"/>
          </a:xfrm>
          <a:solidFill>
            <a:schemeClr val="tx1"/>
          </a:solidFill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prstMaterial="flat">
              <a:bevelT w="38100" h="38100" prst="relaxedInset"/>
              <a:contourClr>
                <a:schemeClr val="tx2"/>
              </a:contourClr>
            </a:sp3d>
          </a:bodyPr>
          <a:lstStyle/>
          <a:p>
            <a:pPr algn="ctr"/>
            <a:r>
              <a:rPr lang="th-TH" sz="8000" dirty="0">
                <a:ln w="63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ตัวชี้วัดที่ 3.1 </a:t>
            </a:r>
            <a:br>
              <a:rPr lang="th-TH" sz="8000" dirty="0">
                <a:ln w="63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8000" dirty="0">
                <a:ln w="63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ระดับความสำเร็จในการจัดการเรื่องที่ได้รับแจ้ง</a:t>
            </a:r>
            <a:br>
              <a:rPr lang="th-TH" sz="8000" dirty="0">
                <a:ln w="63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</a:br>
            <a:r>
              <a:rPr lang="th-TH" sz="8000" dirty="0">
                <a:ln w="6350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/>
                <a:latin typeface="TH SarabunPSK" pitchFamily="34" charset="-34"/>
                <a:cs typeface="TH SarabunPSK" pitchFamily="34" charset="-34"/>
              </a:rPr>
              <a:t>จากประชาชน/ผู้รับบริการ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428596" y="3214686"/>
            <a:ext cx="2643206" cy="1785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36000" rIns="72000" bIns="0">
            <a:normAutofit fontScale="40000" lnSpcReduction="20000"/>
          </a:bodyPr>
          <a:lstStyle/>
          <a:p>
            <a:pPr lvl="0" indent="-274320" algn="ctr">
              <a:spcBef>
                <a:spcPct val="20000"/>
              </a:spcBef>
              <a:buClr>
                <a:schemeClr val="accent3"/>
              </a:buClr>
              <a:buSzPct val="95000"/>
            </a:pPr>
            <a:r>
              <a:rPr lang="th-TH" sz="7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คะแนนความสำเร็จ</a:t>
            </a:r>
            <a:r>
              <a:rPr lang="th-TH" sz="7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ในการจัดการเรื่องที่ได้รับ         แจ้งจากประชาชน/ผู้รับบริการ</a:t>
            </a:r>
            <a:endParaRPr kumimoji="0" lang="en-US" sz="7000" b="1" i="0" u="none" strike="noStrike" kern="1200" normalizeH="0" baseline="0" noProof="0" dirty="0">
              <a:solidFill>
                <a:schemeClr val="tx1"/>
              </a:solidFill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h-TH" sz="2600" b="1" i="0" u="none" strike="noStrike" kern="1200" normalizeH="0" baseline="0" noProof="0" dirty="0"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8992" y="3214686"/>
            <a:ext cx="5143536" cy="17859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defTabSz="485775"/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 </a:t>
            </a:r>
            <a:r>
              <a:rPr lang="en-US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A + B </a:t>
            </a:r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  –   คะแนนที่ถูกหักจากการ</a:t>
            </a:r>
          </a:p>
          <a:p>
            <a:pPr defTabSz="485775"/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       ทำผิดในขั้นตอนที่ 3 </a:t>
            </a:r>
          </a:p>
          <a:p>
            <a:pPr defTabSz="485775"/>
            <a:r>
              <a:rPr lang="th-TH" sz="36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			     (ถ้ามี)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050" y="3500438"/>
            <a:ext cx="928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=</a:t>
            </a:r>
            <a:endParaRPr lang="th-TH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95288" y="435096"/>
            <a:ext cx="321471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สูตรการคำนวณ</a:t>
            </a:r>
            <a:r>
              <a:rPr lang="th-TH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2976" y="1357298"/>
            <a:ext cx="8143932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3.1 ระดับความสำเร็จในการจัดการเรื่องที่ได้รับแจ้งจากประชาชน/ผู้รับบริการ</a:t>
            </a:r>
            <a:endParaRPr lang="th-TH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224" y="571480"/>
            <a:ext cx="4857784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เกณฑ์การให้คะแนน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357158" y="2214554"/>
          <a:ext cx="8429684" cy="235745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931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6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79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68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93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68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893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ระดับคะแนน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1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2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3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4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5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68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h-TH" sz="3200" b="1" dirty="0"/>
                        <a:t>คะแนนความสำเร็จในการจัดการเรื่องที่ได้รับแจ้งจากประชาชน/ผู้รับบริการ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/>
                        <a:t>&lt;=</a:t>
                      </a:r>
                      <a:r>
                        <a:rPr lang="th-TH" sz="3200" b="1" dirty="0"/>
                        <a:t>50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60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70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3200" b="1" dirty="0"/>
                        <a:t>80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200" b="1" dirty="0"/>
                        <a:t>&gt;=</a:t>
                      </a:r>
                      <a:r>
                        <a:rPr lang="th-TH" sz="3200" b="1" dirty="0"/>
                        <a:t>90</a:t>
                      </a:r>
                      <a:endParaRPr lang="en-US" sz="3200" b="1" dirty="0">
                        <a:latin typeface="TH SarabunPSK" pitchFamily="34" charset="-34"/>
                        <a:ea typeface="Cordia New"/>
                        <a:cs typeface="TH SarabunPSK" pitchFamily="34" charset="-34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1500166" y="1857364"/>
            <a:ext cx="6500858" cy="2000264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0" b="1" i="0" u="none" strike="noStrike" kern="1200" normalizeH="0" baseline="0" noProof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TH SarabunPSK" pitchFamily="34" charset="-34"/>
                <a:ea typeface="+mj-ea"/>
                <a:cs typeface="TH SarabunPSK" pitchFamily="34" charset="-34"/>
              </a:rPr>
              <a:t>จบการนำเสนอ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564251"/>
            <a:ext cx="8695034" cy="4936583"/>
          </a:xfrm>
          <a:ln>
            <a:noFill/>
          </a:ln>
        </p:spPr>
        <p:txBody>
          <a:bodyPr>
            <a:normAutofit fontScale="92500"/>
          </a:bodyPr>
          <a:lstStyle/>
          <a:p>
            <a:pPr marL="0">
              <a:buFont typeface="Wingdings" pitchFamily="2" charset="2"/>
              <a:buChar char="Ø"/>
            </a:pPr>
            <a:r>
              <a:rPr lang="th-TH" sz="61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100" b="1" u="sng" dirty="0">
                <a:latin typeface="TH SarabunPSK" pitchFamily="34" charset="-34"/>
                <a:cs typeface="TH SarabunPSK" pitchFamily="34" charset="-34"/>
              </a:rPr>
              <a:t>ส่วนที่ 1</a:t>
            </a:r>
            <a:r>
              <a:rPr lang="th-TH" sz="6100" b="1" dirty="0">
                <a:latin typeface="TH SarabunPSK" pitchFamily="34" charset="-34"/>
                <a:cs typeface="TH SarabunPSK" pitchFamily="34" charset="-34"/>
              </a:rPr>
              <a:t> ด้านปริมาณและการตอบสนองในการแก้ไขเรื่องที่ได้รับแจ้ง </a:t>
            </a:r>
            <a:r>
              <a:rPr lang="th-TH" sz="61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(20 คะแนน)</a:t>
            </a:r>
            <a:endParaRPr lang="en-US" sz="61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marL="0">
              <a:buFont typeface="Wingdings" pitchFamily="2" charset="2"/>
              <a:buChar char="Ø"/>
            </a:pPr>
            <a:r>
              <a:rPr lang="th-TH" sz="61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6100" b="1" u="sng" dirty="0">
                <a:latin typeface="TH SarabunPSK" pitchFamily="34" charset="-34"/>
                <a:cs typeface="TH SarabunPSK" pitchFamily="34" charset="-34"/>
              </a:rPr>
              <a:t>ส่วนที่ 2</a:t>
            </a:r>
            <a:r>
              <a:rPr lang="th-TH" sz="6100" b="1" dirty="0">
                <a:latin typeface="TH SarabunPSK" pitchFamily="34" charset="-34"/>
                <a:cs typeface="TH SarabunPSK" pitchFamily="34" charset="-34"/>
              </a:rPr>
              <a:t> ด้านคุณภาพการแก้ไขปัญหาและการรายงานผลในระบบเรื่องราวร้องทุกข์ของกรุงเทพมหานคร </a:t>
            </a:r>
            <a:r>
              <a:rPr lang="th-TH" sz="6100" b="1" dirty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(80 คะแนน)</a:t>
            </a:r>
            <a:endParaRPr lang="en-US" sz="6100" b="1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505406"/>
            <a:ext cx="4857784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60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เกณฑ์การให้คะแนน </a:t>
            </a:r>
            <a:r>
              <a:rPr lang="en-US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14612" y="357166"/>
            <a:ext cx="3714776" cy="1015663"/>
          </a:xfrm>
          <a:prstGeom prst="rect">
            <a:avLst/>
          </a:prstGeom>
          <a:solidFill>
            <a:srgbClr val="0070C0"/>
          </a:solidFill>
          <a:ln/>
          <a:effectLst>
            <a:outerShdw blurRad="57150" dist="38100" dir="5400000" algn="ctr" rotWithShape="0">
              <a:schemeClr val="accent1">
                <a:shade val="9000"/>
                <a:satMod val="105000"/>
                <a:alpha val="48000"/>
              </a:schemeClr>
            </a:outerShdw>
            <a:softEdge rad="1270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th-TH" sz="6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ส่วนที่ 1 </a:t>
            </a:r>
          </a:p>
        </p:txBody>
      </p:sp>
      <p:sp>
        <p:nvSpPr>
          <p:cNvPr id="8" name="ตัวยึดเนื้อหา 10"/>
          <p:cNvSpPr>
            <a:spLocks noGrp="1"/>
          </p:cNvSpPr>
          <p:nvPr>
            <p:ph idx="1"/>
          </p:nvPr>
        </p:nvSpPr>
        <p:spPr>
          <a:xfrm>
            <a:off x="428596" y="3592490"/>
            <a:ext cx="2786082" cy="2765468"/>
          </a:xfrm>
        </p:spPr>
        <p:txBody>
          <a:bodyPr>
            <a:noAutofit/>
          </a:bodyPr>
          <a:lstStyle/>
          <a:p>
            <a:pPr>
              <a:buClr>
                <a:schemeClr val="accent1">
                  <a:lumMod val="75000"/>
                </a:schemeClr>
              </a:buClr>
              <a:buSzPct val="100000"/>
              <a:buFont typeface="Wingdings 2" pitchFamily="18" charset="2"/>
              <a:buChar char=""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หน่วยงานตอบรับ</a:t>
            </a:r>
            <a:br>
              <a:rPr lang="th-TH" sz="28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ภายใน 1 วันทำการ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 2" pitchFamily="18" charset="2"/>
              <a:buChar char=""/>
            </a:pP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รายงานความก้าวหน้า</a:t>
            </a:r>
            <a:br>
              <a:rPr lang="th-TH" sz="2800" b="1" dirty="0">
                <a:latin typeface="TH SarabunPSK" pitchFamily="34" charset="-34"/>
                <a:cs typeface="TH SarabunPSK" pitchFamily="34" charset="-34"/>
              </a:rPr>
            </a:br>
            <a:r>
              <a:rPr lang="th-TH" sz="2800" b="1" dirty="0">
                <a:latin typeface="TH SarabunPSK" pitchFamily="34" charset="-34"/>
                <a:cs typeface="TH SarabunPSK" pitchFamily="34" charset="-34"/>
              </a:rPr>
              <a:t>ผลการดำเนินการ/พิจารณาเข้าสู่ระบบฯ ภายใน  3 วันทำการ</a:t>
            </a:r>
          </a:p>
        </p:txBody>
      </p:sp>
      <p:grpSp>
        <p:nvGrpSpPr>
          <p:cNvPr id="9" name="กลุ่ม 8"/>
          <p:cNvGrpSpPr/>
          <p:nvPr/>
        </p:nvGrpSpPr>
        <p:grpSpPr>
          <a:xfrm>
            <a:off x="785786" y="2013998"/>
            <a:ext cx="2000264" cy="1557878"/>
            <a:chOff x="250167" y="2299787"/>
            <a:chExt cx="1464346" cy="14150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6" name="วงรี 15"/>
            <p:cNvSpPr/>
            <p:nvPr/>
          </p:nvSpPr>
          <p:spPr>
            <a:xfrm>
              <a:off x="250167" y="2299787"/>
              <a:ext cx="1464346" cy="1415002"/>
            </a:xfrm>
            <a:prstGeom prst="ellipse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วงรี 4"/>
            <p:cNvSpPr/>
            <p:nvPr/>
          </p:nvSpPr>
          <p:spPr>
            <a:xfrm>
              <a:off x="464616" y="2507009"/>
              <a:ext cx="1035448" cy="1000558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5560" tIns="35560" rIns="35560" bIns="3556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600" b="1" kern="1200" dirty="0">
                  <a:solidFill>
                    <a:schemeClr val="bg1"/>
                  </a:solidFill>
                </a:rPr>
                <a:t>ขั้นตอนที่ 1 </a:t>
              </a:r>
            </a:p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600" b="1" kern="1200" dirty="0">
                  <a:solidFill>
                    <a:schemeClr val="bg1"/>
                  </a:solidFill>
                </a:rPr>
                <a:t>การรับเรื่อง</a:t>
              </a:r>
            </a:p>
          </p:txBody>
        </p:sp>
      </p:grpSp>
      <p:grpSp>
        <p:nvGrpSpPr>
          <p:cNvPr id="10" name="กลุ่ม 9"/>
          <p:cNvGrpSpPr/>
          <p:nvPr/>
        </p:nvGrpSpPr>
        <p:grpSpPr>
          <a:xfrm>
            <a:off x="3571868" y="2000232"/>
            <a:ext cx="2071702" cy="1643082"/>
            <a:chOff x="2807092" y="2246022"/>
            <a:chExt cx="1550624" cy="1468751"/>
          </a:xfrm>
          <a:solidFill>
            <a:srgbClr val="F7511D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4" name="วงรี 13"/>
            <p:cNvSpPr/>
            <p:nvPr/>
          </p:nvSpPr>
          <p:spPr>
            <a:xfrm>
              <a:off x="2807092" y="2246022"/>
              <a:ext cx="1550624" cy="1468751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วงรี 6"/>
            <p:cNvSpPr/>
            <p:nvPr/>
          </p:nvSpPr>
          <p:spPr>
            <a:xfrm>
              <a:off x="3034176" y="2461115"/>
              <a:ext cx="1096456" cy="1038565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500" b="1" kern="1200" dirty="0">
                  <a:solidFill>
                    <a:schemeClr val="bg1"/>
                  </a:solidFill>
                </a:rPr>
                <a:t>ขั้นตอนที่ 2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500" b="1" kern="1200" dirty="0">
                  <a:solidFill>
                    <a:schemeClr val="bg1"/>
                  </a:solidFill>
                </a:rPr>
                <a:t>การรายงานการติดตามผล</a:t>
              </a:r>
            </a:p>
          </p:txBody>
        </p:sp>
      </p:grpSp>
      <p:grpSp>
        <p:nvGrpSpPr>
          <p:cNvPr id="11" name="กลุ่ม 10"/>
          <p:cNvGrpSpPr/>
          <p:nvPr/>
        </p:nvGrpSpPr>
        <p:grpSpPr>
          <a:xfrm>
            <a:off x="6468056" y="2000240"/>
            <a:ext cx="2033033" cy="1643074"/>
            <a:chOff x="5575248" y="2273709"/>
            <a:chExt cx="1568560" cy="1512494"/>
          </a:xfrm>
          <a:solidFill>
            <a:srgbClr val="00B050"/>
          </a:solidFill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2" name="วงรี 11"/>
            <p:cNvSpPr/>
            <p:nvPr/>
          </p:nvSpPr>
          <p:spPr>
            <a:xfrm>
              <a:off x="5575248" y="2273709"/>
              <a:ext cx="1568560" cy="1512494"/>
            </a:xfrm>
            <a:prstGeom prst="ellipse">
              <a:avLst/>
            </a:prstGeom>
            <a:grpFill/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วงรี 8"/>
            <p:cNvSpPr/>
            <p:nvPr/>
          </p:nvSpPr>
          <p:spPr>
            <a:xfrm>
              <a:off x="5804958" y="2495208"/>
              <a:ext cx="1109140" cy="1069496"/>
            </a:xfrm>
            <a:prstGeom prst="rect">
              <a:avLst/>
            </a:prstGeom>
            <a:grpFill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0480" tIns="30480" rIns="30480" bIns="3048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>
                  <a:solidFill>
                    <a:schemeClr val="bg1"/>
                  </a:solidFill>
                </a:rPr>
                <a:t>ขั้นตอนที่ 3 </a:t>
              </a:r>
            </a:p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sz="2400" b="1" kern="1200" dirty="0">
                  <a:solidFill>
                    <a:schemeClr val="bg1"/>
                  </a:solidFill>
                </a:rPr>
                <a:t>การส่งรายงานประจำเดือน</a:t>
              </a:r>
            </a:p>
          </p:txBody>
        </p:sp>
      </p:grpSp>
      <p:sp>
        <p:nvSpPr>
          <p:cNvPr id="19" name="ตัวยึดเนื้อหา 10"/>
          <p:cNvSpPr txBox="1">
            <a:spLocks/>
          </p:cNvSpPr>
          <p:nvPr/>
        </p:nvSpPr>
        <p:spPr>
          <a:xfrm>
            <a:off x="3000364" y="3643314"/>
            <a:ext cx="2786082" cy="278608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lvl="0" indent="-384048">
              <a:spcBef>
                <a:spcPct val="20000"/>
              </a:spcBef>
              <a:buClr>
                <a:srgbClr val="F7511D"/>
              </a:buClr>
              <a:buSzPct val="100000"/>
              <a:buFont typeface="Wingdings 2" pitchFamily="18" charset="2"/>
              <a:buChar char=""/>
            </a:pPr>
            <a:r>
              <a:rPr lang="th-TH" b="1" dirty="0">
                <a:latin typeface="TH SarabunPSK" pitchFamily="34" charset="-34"/>
                <a:cs typeface="TH SarabunPSK" pitchFamily="34" charset="-34"/>
              </a:rPr>
              <a:t>ติดตามความคืบหน้าการดำเนินการทุกวันที่ 15 และวันที่ 30 </a:t>
            </a:r>
            <a:br>
              <a:rPr lang="th-TH" b="1" dirty="0"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latin typeface="TH SarabunPSK" pitchFamily="34" charset="-34"/>
                <a:cs typeface="TH SarabunPSK" pitchFamily="34" charset="-34"/>
              </a:rPr>
              <a:t>ของเดือนจนกว่า</a:t>
            </a:r>
            <a:br>
              <a:rPr lang="th-TH" b="1" dirty="0"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latin typeface="TH SarabunPSK" pitchFamily="34" charset="-34"/>
                <a:cs typeface="TH SarabunPSK" pitchFamily="34" charset="-34"/>
              </a:rPr>
              <a:t>การดำเนินการ</a:t>
            </a:r>
            <a:br>
              <a:rPr lang="th-TH" b="1" dirty="0"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latin typeface="TH SarabunPSK" pitchFamily="34" charset="-34"/>
                <a:cs typeface="TH SarabunPSK" pitchFamily="34" charset="-34"/>
              </a:rPr>
              <a:t>แล้วเสร็จ </a:t>
            </a:r>
            <a:endParaRPr kumimoji="0" lang="th-TH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21" name="ตัวยึดเนื้อหา 10"/>
          <p:cNvSpPr txBox="1">
            <a:spLocks/>
          </p:cNvSpPr>
          <p:nvPr/>
        </p:nvSpPr>
        <p:spPr>
          <a:xfrm>
            <a:off x="5857884" y="3643314"/>
            <a:ext cx="3357554" cy="3025784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lvl="0" indent="-384048">
              <a:spcBef>
                <a:spcPct val="20000"/>
              </a:spcBef>
              <a:buClr>
                <a:srgbClr val="009900"/>
              </a:buClr>
              <a:buSzPct val="100000"/>
              <a:buFont typeface="Wingdings 2" pitchFamily="18" charset="2"/>
              <a:buChar char=""/>
            </a:pPr>
            <a:r>
              <a:rPr lang="th-TH" b="1" dirty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ส่งรายงานถึงสำนักงานเลขานุการปลัดกทม. </a:t>
            </a:r>
            <a:br>
              <a:rPr lang="th-TH" b="1" dirty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ภายในวันที่ 10 ของเดือนถัดไป</a:t>
            </a:r>
          </a:p>
          <a:p>
            <a:pPr marL="448056" lvl="0" indent="-384048">
              <a:spcBef>
                <a:spcPct val="20000"/>
              </a:spcBef>
              <a:buClr>
                <a:srgbClr val="009900"/>
              </a:buClr>
              <a:buSzPct val="100000"/>
            </a:pPr>
            <a:r>
              <a:rPr lang="th-TH" b="1" dirty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     (หากส่งล่าช้าจะถูกหัก</a:t>
            </a:r>
            <a:br>
              <a:rPr lang="th-TH" b="1" dirty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chemeClr val="dk1"/>
                </a:solidFill>
                <a:latin typeface="TH SarabunPSK" pitchFamily="34" charset="-34"/>
                <a:cs typeface="TH SarabunPSK" pitchFamily="34" charset="-34"/>
              </a:rPr>
              <a:t>เดือนละ 1 คะแนน)</a:t>
            </a:r>
          </a:p>
        </p:txBody>
      </p:sp>
      <p:cxnSp>
        <p:nvCxnSpPr>
          <p:cNvPr id="23" name="ลูกศรเชื่อมต่อแบบตรง 22"/>
          <p:cNvCxnSpPr/>
          <p:nvPr/>
        </p:nvCxnSpPr>
        <p:spPr>
          <a:xfrm rot="10800000" flipV="1">
            <a:off x="2285984" y="1428736"/>
            <a:ext cx="714380" cy="571504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ลูกศรเชื่อมต่อแบบตรง 24"/>
          <p:cNvCxnSpPr/>
          <p:nvPr/>
        </p:nvCxnSpPr>
        <p:spPr>
          <a:xfrm>
            <a:off x="6143636" y="1357298"/>
            <a:ext cx="785818" cy="642942"/>
          </a:xfrm>
          <a:prstGeom prst="straightConnector1">
            <a:avLst/>
          </a:prstGeom>
          <a:ln w="5715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/>
          <p:nvPr/>
        </p:nvCxnSpPr>
        <p:spPr>
          <a:xfrm rot="5400000">
            <a:off x="4285454" y="1643050"/>
            <a:ext cx="571504" cy="1588"/>
          </a:xfrm>
          <a:prstGeom prst="straightConnector1">
            <a:avLst/>
          </a:prstGeom>
          <a:ln w="57150">
            <a:solidFill>
              <a:srgbClr val="F7511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ไดอะแกรม 14"/>
          <p:cNvGraphicFramePr/>
          <p:nvPr/>
        </p:nvGraphicFramePr>
        <p:xfrm>
          <a:off x="71438" y="1143032"/>
          <a:ext cx="892971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648282"/>
            <a:ext cx="6215106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ประเภทเรื่องตามส่วนที่ 2</a:t>
            </a:r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graphicFrame>
        <p:nvGraphicFramePr>
          <p:cNvPr id="6" name="ตัวยึดเนื้อหา 5"/>
          <p:cNvGraphicFramePr>
            <a:graphicFrameLocks noGrp="1"/>
          </p:cNvGraphicFramePr>
          <p:nvPr>
            <p:ph idx="1"/>
          </p:nvPr>
        </p:nvGraphicFramePr>
        <p:xfrm>
          <a:off x="702473" y="1857364"/>
          <a:ext cx="7858180" cy="4457953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298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60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84325"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>
                          <a:solidFill>
                            <a:srgbClr val="0000FF"/>
                          </a:solidFill>
                        </a:rPr>
                        <a:t>สำนักงานเขต</a:t>
                      </a:r>
                      <a:endParaRPr lang="th-TH" sz="44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4400" b="1" dirty="0">
                          <a:solidFill>
                            <a:srgbClr val="CC00FF"/>
                          </a:solidFill>
                        </a:rPr>
                        <a:t>สำนัก</a:t>
                      </a:r>
                      <a:endParaRPr lang="th-TH" sz="4400" b="1" dirty="0">
                        <a:solidFill>
                          <a:srgbClr val="CC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312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b="1" dirty="0">
                          <a:solidFill>
                            <a:srgbClr val="0000FF"/>
                          </a:solidFill>
                        </a:rPr>
                        <a:t>1. กระทำผิดในที่สาธารณะ</a:t>
                      </a:r>
                      <a:endParaRPr lang="th-TH" sz="40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kumimoji="0" lang="th-TH" sz="4000" b="1" kern="1200" dirty="0">
                          <a:solidFill>
                            <a:srgbClr val="CC00FF"/>
                          </a:solidFill>
                        </a:rPr>
                        <a:t>ไม่เกิน 5 ประเภทเรื่อง</a:t>
                      </a:r>
                      <a:br>
                        <a:rPr kumimoji="0" lang="th-TH" sz="4000" b="1" kern="1200" dirty="0">
                          <a:solidFill>
                            <a:srgbClr val="CC00FF"/>
                          </a:solidFill>
                        </a:rPr>
                      </a:br>
                      <a:r>
                        <a:rPr kumimoji="0" lang="th-TH" sz="4000" b="1" kern="1200" dirty="0">
                          <a:solidFill>
                            <a:srgbClr val="CC00FF"/>
                          </a:solidFill>
                        </a:rPr>
                        <a:t>ที่เป็นภารกิจหลัก</a:t>
                      </a:r>
                      <a:br>
                        <a:rPr kumimoji="0" lang="th-TH" sz="4000" b="1" kern="1200" dirty="0">
                          <a:solidFill>
                            <a:srgbClr val="CC00FF"/>
                          </a:solidFill>
                        </a:rPr>
                      </a:br>
                      <a:r>
                        <a:rPr kumimoji="0" lang="th-TH" sz="4000" b="1" kern="1200" dirty="0">
                          <a:solidFill>
                            <a:srgbClr val="CC00FF"/>
                          </a:solidFill>
                        </a:rPr>
                        <a:t>ของหน่วยงาน</a:t>
                      </a:r>
                      <a:endParaRPr lang="th-TH" sz="4000" b="1" dirty="0">
                        <a:solidFill>
                          <a:srgbClr val="CC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157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b="1" dirty="0">
                          <a:solidFill>
                            <a:srgbClr val="0000FF"/>
                          </a:solidFill>
                        </a:rPr>
                        <a:t>2.</a:t>
                      </a:r>
                      <a:r>
                        <a:rPr lang="th-TH" sz="4000" b="1" baseline="0" dirty="0">
                          <a:solidFill>
                            <a:srgbClr val="0000FF"/>
                          </a:solidFill>
                        </a:rPr>
                        <a:t> เหตุเดือดร้อนรำคาญ</a:t>
                      </a:r>
                      <a:endParaRPr lang="th-TH" sz="40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157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b="1" dirty="0">
                          <a:solidFill>
                            <a:srgbClr val="0000FF"/>
                          </a:solidFill>
                        </a:rPr>
                        <a:t>3. ขยะ</a:t>
                      </a:r>
                      <a:endParaRPr lang="th-TH" sz="40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157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b="1" dirty="0">
                          <a:solidFill>
                            <a:srgbClr val="0000FF"/>
                          </a:solidFill>
                        </a:rPr>
                        <a:t>4. ถนน</a:t>
                      </a:r>
                      <a:endParaRPr lang="th-TH" sz="40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1579">
                <a:tc>
                  <a:txBody>
                    <a:bodyPr/>
                    <a:lstStyle/>
                    <a:p>
                      <a:pPr marL="342900" indent="-342900">
                        <a:buNone/>
                      </a:pPr>
                      <a:r>
                        <a:rPr lang="th-TH" sz="4000" b="1" dirty="0">
                          <a:solidFill>
                            <a:srgbClr val="0000FF"/>
                          </a:solidFill>
                        </a:rPr>
                        <a:t>5. อาคาร</a:t>
                      </a:r>
                      <a:endParaRPr lang="th-TH" sz="4000" b="1" dirty="0">
                        <a:solidFill>
                          <a:srgbClr val="0000FF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862596"/>
            <a:ext cx="57150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วิธีคำนวณคะแนนส่วนที่ 1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6" name="ตัวยึดเนื้อหา 2"/>
          <p:cNvSpPr>
            <a:spLocks noGrp="1"/>
          </p:cNvSpPr>
          <p:nvPr>
            <p:ph idx="1"/>
          </p:nvPr>
        </p:nvSpPr>
        <p:spPr>
          <a:xfrm>
            <a:off x="642910" y="2714620"/>
            <a:ext cx="2357454" cy="1357322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72000" tIns="36000" rIns="72000" bIns="0">
            <a:normAutofit fontScale="40000" lnSpcReduction="20000"/>
          </a:bodyPr>
          <a:lstStyle/>
          <a:p>
            <a:pPr marL="0" algn="ctr">
              <a:buNone/>
            </a:pPr>
            <a:r>
              <a:rPr lang="th-TH" sz="7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ร้อยละของจำนวนเรื่อง</a:t>
            </a:r>
          </a:p>
          <a:p>
            <a:pPr marL="0" algn="ctr">
              <a:buNone/>
            </a:pPr>
            <a:r>
              <a:rPr lang="th-TH" sz="7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ที่ปฏิบัติถูกต้อง</a:t>
            </a:r>
          </a:p>
          <a:p>
            <a:pPr marL="0" algn="ctr">
              <a:buNone/>
            </a:pPr>
            <a:r>
              <a:rPr lang="th-TH" sz="70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ตามกระบวนการ</a:t>
            </a:r>
            <a:endParaRPr lang="en-US" sz="7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8992" y="2714620"/>
            <a:ext cx="5214974" cy="1357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จำนวนเรื่องที่ถูกต้อง</a:t>
            </a:r>
          </a:p>
          <a:p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จำนวนเรื่องที่ได้รับแจ้งที่ปรากฏในรายงาน</a:t>
            </a:r>
            <a:b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ของหน่วยงานตลอดปีงบประมาณ 2563</a:t>
            </a:r>
          </a:p>
          <a:p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8148" y="295346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100</a:t>
            </a:r>
          </a:p>
        </p:txBody>
      </p:sp>
      <p:cxnSp>
        <p:nvCxnSpPr>
          <p:cNvPr id="9" name="ตัวเชื่อมต่อตรง 8"/>
          <p:cNvCxnSpPr/>
          <p:nvPr/>
        </p:nvCxnSpPr>
        <p:spPr>
          <a:xfrm>
            <a:off x="3714744" y="3202623"/>
            <a:ext cx="3857652" cy="158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43834" y="2988309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endParaRPr lang="th-TH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88488" y="3000372"/>
            <a:ext cx="464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=</a:t>
            </a:r>
            <a:endParaRPr lang="th-TH" sz="4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รูปเจ็ดเหลี่ยม 3"/>
          <p:cNvSpPr/>
          <p:nvPr/>
        </p:nvSpPr>
        <p:spPr>
          <a:xfrm>
            <a:off x="285720" y="1559173"/>
            <a:ext cx="1071570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A</a:t>
            </a:r>
            <a:endParaRPr lang="th-TH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517469"/>
            <a:ext cx="642942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เกณฑ์การให้คะแนน ส่วนที่ 1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1285860"/>
            <a:ext cx="821537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03275" marR="0" lvl="0" indent="47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50000"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ร้อยละของจำนวนเรื่องที่ดำเนินการในระบบเรื่องราว</a:t>
            </a:r>
            <a:b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</a:b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ร้องทุกข์ของกรุงเทพมหานครได้ถูกต้องตามกระบวนการ</a:t>
            </a:r>
            <a:b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</a:b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ในขั้นตอนที่ 1 และ 2 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(20 คะแนน)</a:t>
            </a:r>
          </a:p>
          <a:p>
            <a:pPr marL="742950" marR="0" lvl="0" indent="-7429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95 – 95.99		ได้ 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 4 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 คะแนน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96 - 96.99		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 8  คะแนน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97 - 97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.99		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12 คะแนน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98 - 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98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.99		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16 คะแนน</a:t>
            </a: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ถูกต้องร้อยละ  99 ขึ้นไป		ได้  20 คะแนน</a:t>
            </a:r>
            <a:endParaRPr kumimoji="0" lang="th-TH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ยึดเนื้อหา 2"/>
          <p:cNvSpPr txBox="1">
            <a:spLocks/>
          </p:cNvSpPr>
          <p:nvPr/>
        </p:nvSpPr>
        <p:spPr>
          <a:xfrm>
            <a:off x="500034" y="3214686"/>
            <a:ext cx="2357454" cy="1357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72000" tIns="36000" rIns="72000" bIns="0">
            <a:normAutofit fontScale="47500" lnSpcReduction="20000"/>
          </a:bodyPr>
          <a:lstStyle/>
          <a:p>
            <a:pPr marL="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7000" b="1" i="0" u="none" strike="noStrike" kern="1200" normalizeH="0" baseline="0" noProof="0">
                <a:solidFill>
                  <a:schemeClr val="tx1"/>
                </a:solidFill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ร้อยละของ</a:t>
            </a:r>
            <a:br>
              <a:rPr kumimoji="0" lang="th-TH" sz="7000" b="1" i="0" u="none" strike="noStrike" kern="1200" normalizeH="0" baseline="0" noProof="0">
                <a:solidFill>
                  <a:schemeClr val="tx1"/>
                </a:solidFill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</a:br>
            <a:r>
              <a:rPr kumimoji="0" lang="th-TH" sz="7000" b="1" i="0" u="none" strike="noStrike" kern="1200" normalizeH="0" baseline="0" noProof="0">
                <a:solidFill>
                  <a:schemeClr val="tx1"/>
                </a:solidFill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จำนวนเรื่อง</a:t>
            </a:r>
          </a:p>
          <a:p>
            <a:pPr marL="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th-TH" sz="7000" b="1" i="0" u="none" strike="noStrike" kern="1200" normalizeH="0" baseline="0" noProof="0">
                <a:solidFill>
                  <a:schemeClr val="tx1"/>
                </a:solidFill>
                <a:uLnTx/>
                <a:uFillTx/>
                <a:latin typeface="TH SarabunPSK" pitchFamily="34" charset="-34"/>
                <a:ea typeface="+mn-ea"/>
                <a:cs typeface="TH SarabunPSK" pitchFamily="34" charset="-34"/>
              </a:rPr>
              <a:t>ที่มีคุณภาพ</a:t>
            </a:r>
            <a:endParaRPr kumimoji="0" lang="en-US" sz="7000" b="1" i="0" u="none" strike="noStrike" kern="1200" normalizeH="0" baseline="0" noProof="0">
              <a:solidFill>
                <a:schemeClr val="tx1"/>
              </a:solidFill>
              <a:uLnTx/>
              <a:uFillTx/>
              <a:latin typeface="TH SarabunPSK" pitchFamily="34" charset="-34"/>
              <a:ea typeface="+mn-ea"/>
              <a:cs typeface="TH SarabunPSK" pitchFamily="34" charset="-34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th-TH" sz="2600" b="1" i="0" u="none" strike="noStrike" kern="1200" normalizeH="0" baseline="0" noProof="0" dirty="0">
              <a:solidFill>
                <a:schemeClr val="tx1"/>
              </a:solidFill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86116" y="3214686"/>
            <a:ext cx="5357850" cy="1357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         จำนวนเรื่องที่ถูกต้อง</a:t>
            </a:r>
          </a:p>
          <a:p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จำนวนเรื่องตามประเภทเรื่องที่มีสถานะเสร็จสิ้น</a:t>
            </a:r>
            <a:b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ของหน่วยงานตลอดปีงบประมาณ พ.ศ. 2563</a:t>
            </a:r>
          </a:p>
          <a:p>
            <a:endParaRPr lang="th-TH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28926" y="350043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=</a:t>
            </a:r>
            <a:endParaRPr lang="th-TH" b="1" dirty="0"/>
          </a:p>
        </p:txBody>
      </p:sp>
      <p:cxnSp>
        <p:nvCxnSpPr>
          <p:cNvPr id="7" name="ตัวเชื่อมต่อตรง 6"/>
          <p:cNvCxnSpPr/>
          <p:nvPr/>
        </p:nvCxnSpPr>
        <p:spPr>
          <a:xfrm>
            <a:off x="3786182" y="3702877"/>
            <a:ext cx="385765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715272" y="3322721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x</a:t>
            </a:r>
            <a:endParaRPr lang="th-TH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001024" y="3274437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100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662" y="862596"/>
            <a:ext cx="571504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วิธีคำนวณคะแนนส่วนที่ </a:t>
            </a:r>
            <a:r>
              <a:rPr lang="en-US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2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624156"/>
            <a:ext cx="650085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เกณฑ์การให้คะแนน ส่วนที่ 2 </a:t>
            </a:r>
            <a:r>
              <a:rPr lang="en-US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:</a:t>
            </a:r>
            <a:r>
              <a:rPr lang="th-TH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</a:t>
            </a:r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714348" y="1500174"/>
            <a:ext cx="828677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708025" marR="0" lvl="0" indent="47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ร้อยละของ</a:t>
            </a:r>
            <a:r>
              <a:rPr lang="th-TH" sz="3600" b="1" dirty="0"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คุณภาพ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การแก้ไขปัญหาและรายงานผล</a:t>
            </a:r>
            <a:b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</a:b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ในระบบเรื่องราวร้องทุกข์ของกรุงเทพมหานคร </a:t>
            </a:r>
            <a:b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</a:b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(80 คะแนน)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lphaUcPeriod" startAt="2"/>
              <a:tabLst/>
            </a:pPr>
            <a:endParaRPr kumimoji="0" lang="en-US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95 – 95.99	ได้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   40 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คะแนน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96 - 96.99	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 50 คะแนน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97 - 97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.99	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 60 คะแนน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98 - 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98</a:t>
            </a:r>
            <a:r>
              <a:rPr kumimoji="0" lang="en-US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.99	</a:t>
            </a: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ได้   70 คะแนน</a:t>
            </a:r>
            <a:endParaRPr kumimoji="0" 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sz="3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Cordia New" pitchFamily="34" charset="-34"/>
                <a:cs typeface="TH SarabunPSK" pitchFamily="34" charset="-34"/>
              </a:rPr>
              <a:t>	มีคุณภาพร้อยละ  99 ขึ้นไป		ได้   80 คะแนน</a:t>
            </a:r>
            <a:endParaRPr kumimoji="0" lang="th-TH" sz="5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4" name="รูปเจ็ดเหลี่ยม 3"/>
          <p:cNvSpPr/>
          <p:nvPr/>
        </p:nvSpPr>
        <p:spPr>
          <a:xfrm>
            <a:off x="285720" y="1773487"/>
            <a:ext cx="1071570" cy="1000132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B</a:t>
            </a:r>
            <a:endParaRPr lang="th-TH" sz="4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ไหลเวียน">
  <a:themeElements>
    <a:clrScheme name="ไหลเวียน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ไหลเวียน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ไหลเวียน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2613</TotalTime>
  <Words>354</Words>
  <Application>Microsoft Office PowerPoint</Application>
  <PresentationFormat>นำเสนอทางหน้าจอ (4:3)</PresentationFormat>
  <Paragraphs>86</Paragraphs>
  <Slides>12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12</vt:i4>
      </vt:variant>
    </vt:vector>
  </HeadingPairs>
  <TitlesOfParts>
    <vt:vector size="18" baseType="lpstr">
      <vt:lpstr>Calibri</vt:lpstr>
      <vt:lpstr>Constantia</vt:lpstr>
      <vt:lpstr>TH SarabunPSK</vt:lpstr>
      <vt:lpstr>Wingdings</vt:lpstr>
      <vt:lpstr>Wingdings 2</vt:lpstr>
      <vt:lpstr>ไหลเวียน</vt:lpstr>
      <vt:lpstr>ตัวชี้วัดที่ 3.1  ระดับความสำเร็จในการจัดการเรื่องที่ได้รับแจ้ง จากประชาชน/ผู้รับบริการ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ยินดีต้อนรับ</dc:title>
  <dc:creator>user</dc:creator>
  <cp:lastModifiedBy>Veriton X</cp:lastModifiedBy>
  <cp:revision>252</cp:revision>
  <dcterms:created xsi:type="dcterms:W3CDTF">2018-06-25T05:29:06Z</dcterms:created>
  <dcterms:modified xsi:type="dcterms:W3CDTF">2019-08-09T08:00:12Z</dcterms:modified>
</cp:coreProperties>
</file>